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57" r:id="rId5"/>
  </p:sldIdLst>
  <p:sldSz cx="42808525" cy="30279975"/>
  <p:notesSz cx="7000875" cy="9229725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544513" indent="-87313" algn="l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1090613" indent="-176213" algn="l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636713" indent="-265113" algn="l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2182813" indent="-354013" algn="l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8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8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8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8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234">
          <p15:clr>
            <a:srgbClr val="A4A3A4"/>
          </p15:clr>
        </p15:guide>
        <p15:guide id="2" pos="13484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en Santermans" initials="LS" lastIdx="9" clrIdx="0">
    <p:extLst>
      <p:ext uri="{19B8F6BF-5375-455C-9EA6-DF929625EA0E}">
        <p15:presenceInfo xmlns:p15="http://schemas.microsoft.com/office/powerpoint/2012/main" userId="Lien Santermans" providerId="None"/>
      </p:ext>
    </p:extLst>
  </p:cmAuthor>
  <p:cmAuthor id="2" name="Alexandra Chitty" initials="AC" lastIdx="1" clrIdx="1">
    <p:extLst>
      <p:ext uri="{19B8F6BF-5375-455C-9EA6-DF929625EA0E}">
        <p15:presenceInfo xmlns:p15="http://schemas.microsoft.com/office/powerpoint/2012/main" userId="Alexandra Chitt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4BB8A9"/>
    <a:srgbClr val="F2F2F2"/>
    <a:srgbClr val="E8FFF8"/>
    <a:srgbClr val="EEFFFE"/>
    <a:srgbClr val="EBF4F5"/>
    <a:srgbClr val="DEECEE"/>
    <a:srgbClr val="DBEBED"/>
    <a:srgbClr val="E3F0F1"/>
    <a:srgbClr val="DBEC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A871D4-5C10-4F7E-66E8-24C4B0C41F01}" v="1" dt="2019-11-06T10:51:18.2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339" autoAdjust="0"/>
    <p:restoredTop sz="95332" autoAdjust="0"/>
  </p:normalViewPr>
  <p:slideViewPr>
    <p:cSldViewPr>
      <p:cViewPr varScale="1">
        <p:scale>
          <a:sx n="15" d="100"/>
          <a:sy n="15" d="100"/>
        </p:scale>
        <p:origin x="1496" y="140"/>
      </p:cViewPr>
      <p:guideLst>
        <p:guide orient="horz" pos="18234"/>
        <p:guide pos="134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en Santermans" userId="S::l.santermans@malariaconsortium.org::6509e1c3-ef75-46a3-bc22-e4983a123c68" providerId="AD" clId="Web-{12A871D4-5C10-4F7E-66E8-24C4B0C41F01}"/>
    <pc:docChg chg="">
      <pc:chgData name="Lien Santermans" userId="S::l.santermans@malariaconsortium.org::6509e1c3-ef75-46a3-bc22-e4983a123c68" providerId="AD" clId="Web-{12A871D4-5C10-4F7E-66E8-24C4B0C41F01}" dt="2019-11-06T10:51:18.217" v="0"/>
      <pc:docMkLst>
        <pc:docMk/>
      </pc:docMkLst>
      <pc:sldChg chg="delCm">
        <pc:chgData name="Lien Santermans" userId="S::l.santermans@malariaconsortium.org::6509e1c3-ef75-46a3-bc22-e4983a123c68" providerId="AD" clId="Web-{12A871D4-5C10-4F7E-66E8-24C4B0C41F01}" dt="2019-11-06T10:51:18.217" v="0"/>
        <pc:sldMkLst>
          <pc:docMk/>
          <pc:sldMk cId="1246303189" sldId="25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34213" cy="460527"/>
          </a:xfrm>
          <a:prstGeom prst="rect">
            <a:avLst/>
          </a:prstGeom>
        </p:spPr>
        <p:txBody>
          <a:bodyPr vert="horz" lIns="62309" tIns="31155" rIns="62309" bIns="31155" rtlCol="0"/>
          <a:lstStyle>
            <a:lvl1pPr algn="l">
              <a:defRPr sz="7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4994" y="1"/>
            <a:ext cx="3034212" cy="460527"/>
          </a:xfrm>
          <a:prstGeom prst="rect">
            <a:avLst/>
          </a:prstGeom>
        </p:spPr>
        <p:txBody>
          <a:bodyPr vert="horz" wrap="square" lIns="62309" tIns="31155" rIns="62309" bIns="31155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A4A7AA57-7BA9-4174-9BCA-58157EF15445}" type="datetimeFigureOut">
              <a:rPr lang="en-GB"/>
              <a:pPr>
                <a:defRPr/>
              </a:pPr>
              <a:t>16/08/2021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55688" y="692150"/>
            <a:ext cx="4889500" cy="3459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309" tIns="31155" rIns="62309" bIns="31155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589" y="4383861"/>
            <a:ext cx="5599699" cy="4155074"/>
          </a:xfrm>
          <a:prstGeom prst="rect">
            <a:avLst/>
          </a:prstGeom>
        </p:spPr>
        <p:txBody>
          <a:bodyPr vert="horz" lIns="62309" tIns="31155" rIns="62309" bIns="31155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766247"/>
            <a:ext cx="3034213" cy="462002"/>
          </a:xfrm>
          <a:prstGeom prst="rect">
            <a:avLst/>
          </a:prstGeom>
        </p:spPr>
        <p:txBody>
          <a:bodyPr vert="horz" lIns="62309" tIns="31155" rIns="62309" bIns="31155" rtlCol="0" anchor="b"/>
          <a:lstStyle>
            <a:lvl1pPr algn="l">
              <a:defRPr sz="7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4994" y="8766247"/>
            <a:ext cx="3034212" cy="462002"/>
          </a:xfrm>
          <a:prstGeom prst="rect">
            <a:avLst/>
          </a:prstGeom>
        </p:spPr>
        <p:txBody>
          <a:bodyPr vert="horz" wrap="square" lIns="62309" tIns="31155" rIns="62309" bIns="31155" numCol="1" anchor="b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EDD33BDB-A5BD-48DB-81A3-B5FA9A5878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0990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55688" y="692150"/>
            <a:ext cx="4889500" cy="34591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dirty="0">
              <a:ea typeface="ＭＳ Ｐゴシック" pitchFamily="34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26756" indent="-27952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18086" indent="-22361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565321" indent="-22361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12555" indent="-22361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459789" indent="-2236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07024" indent="-2236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354258" indent="-2236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01493" indent="-2236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92D49576-0B09-4F0C-B71E-DBB5A81F9AB9}" type="slidenum">
              <a:rPr lang="en-GB" altLang="en-US" sz="70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GB" altLang="en-US" sz="70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676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51066" y="4955545"/>
            <a:ext cx="32106394" cy="10541917"/>
          </a:xfrm>
        </p:spPr>
        <p:txBody>
          <a:bodyPr anchor="b"/>
          <a:lstStyle>
            <a:lvl1pPr algn="ctr">
              <a:defRPr sz="21067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51066" y="15903998"/>
            <a:ext cx="32106394" cy="7310649"/>
          </a:xfrm>
        </p:spPr>
        <p:txBody>
          <a:bodyPr/>
          <a:lstStyle>
            <a:lvl1pPr marL="0" indent="0" algn="ctr">
              <a:buNone/>
              <a:defRPr sz="8427"/>
            </a:lvl1pPr>
            <a:lvl2pPr marL="1605321" indent="0" algn="ctr">
              <a:buNone/>
              <a:defRPr sz="7022"/>
            </a:lvl2pPr>
            <a:lvl3pPr marL="3210641" indent="0" algn="ctr">
              <a:buNone/>
              <a:defRPr sz="6320"/>
            </a:lvl3pPr>
            <a:lvl4pPr marL="4815962" indent="0" algn="ctr">
              <a:buNone/>
              <a:defRPr sz="5618"/>
            </a:lvl4pPr>
            <a:lvl5pPr marL="6421283" indent="0" algn="ctr">
              <a:buNone/>
              <a:defRPr sz="5618"/>
            </a:lvl5pPr>
            <a:lvl6pPr marL="8026603" indent="0" algn="ctr">
              <a:buNone/>
              <a:defRPr sz="5618"/>
            </a:lvl6pPr>
            <a:lvl7pPr marL="9631924" indent="0" algn="ctr">
              <a:buNone/>
              <a:defRPr sz="5618"/>
            </a:lvl7pPr>
            <a:lvl8pPr marL="11237244" indent="0" algn="ctr">
              <a:buNone/>
              <a:defRPr sz="5618"/>
            </a:lvl8pPr>
            <a:lvl9pPr marL="12842565" indent="0" algn="ctr">
              <a:buNone/>
              <a:defRPr sz="5618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C1A843-028C-447E-A22B-4BDCA9ED7437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637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C1A843-028C-447E-A22B-4BDCA9ED7437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6829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4851" y="1612128"/>
            <a:ext cx="9230588" cy="25660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3086" y="1612128"/>
            <a:ext cx="27156658" cy="25660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C1A843-028C-447E-A22B-4BDCA9ED7437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54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C1A843-028C-447E-A22B-4BDCA9ED7437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9479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790" y="7548971"/>
            <a:ext cx="36922353" cy="12595626"/>
          </a:xfrm>
        </p:spPr>
        <p:txBody>
          <a:bodyPr anchor="b"/>
          <a:lstStyle>
            <a:lvl1pPr>
              <a:defRPr sz="21067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790" y="20263756"/>
            <a:ext cx="36922353" cy="6623742"/>
          </a:xfrm>
        </p:spPr>
        <p:txBody>
          <a:bodyPr/>
          <a:lstStyle>
            <a:lvl1pPr marL="0" indent="0">
              <a:buNone/>
              <a:defRPr sz="8427">
                <a:solidFill>
                  <a:schemeClr val="tx1">
                    <a:tint val="75000"/>
                  </a:schemeClr>
                </a:solidFill>
              </a:defRPr>
            </a:lvl1pPr>
            <a:lvl2pPr marL="1605321" indent="0">
              <a:buNone/>
              <a:defRPr sz="7022">
                <a:solidFill>
                  <a:schemeClr val="tx1">
                    <a:tint val="75000"/>
                  </a:schemeClr>
                </a:solidFill>
              </a:defRPr>
            </a:lvl2pPr>
            <a:lvl3pPr marL="3210641" indent="0">
              <a:buNone/>
              <a:defRPr sz="6320">
                <a:solidFill>
                  <a:schemeClr val="tx1">
                    <a:tint val="75000"/>
                  </a:schemeClr>
                </a:solidFill>
              </a:defRPr>
            </a:lvl3pPr>
            <a:lvl4pPr marL="4815962" indent="0">
              <a:buNone/>
              <a:defRPr sz="5618">
                <a:solidFill>
                  <a:schemeClr val="tx1">
                    <a:tint val="75000"/>
                  </a:schemeClr>
                </a:solidFill>
              </a:defRPr>
            </a:lvl4pPr>
            <a:lvl5pPr marL="6421283" indent="0">
              <a:buNone/>
              <a:defRPr sz="5618">
                <a:solidFill>
                  <a:schemeClr val="tx1">
                    <a:tint val="75000"/>
                  </a:schemeClr>
                </a:solidFill>
              </a:defRPr>
            </a:lvl5pPr>
            <a:lvl6pPr marL="8026603" indent="0">
              <a:buNone/>
              <a:defRPr sz="5618">
                <a:solidFill>
                  <a:schemeClr val="tx1">
                    <a:tint val="75000"/>
                  </a:schemeClr>
                </a:solidFill>
              </a:defRPr>
            </a:lvl6pPr>
            <a:lvl7pPr marL="9631924" indent="0">
              <a:buNone/>
              <a:defRPr sz="5618">
                <a:solidFill>
                  <a:schemeClr val="tx1">
                    <a:tint val="75000"/>
                  </a:schemeClr>
                </a:solidFill>
              </a:defRPr>
            </a:lvl7pPr>
            <a:lvl8pPr marL="11237244" indent="0">
              <a:buNone/>
              <a:defRPr sz="5618">
                <a:solidFill>
                  <a:schemeClr val="tx1">
                    <a:tint val="75000"/>
                  </a:schemeClr>
                </a:solidFill>
              </a:defRPr>
            </a:lvl8pPr>
            <a:lvl9pPr marL="12842565" indent="0">
              <a:buNone/>
              <a:defRPr sz="561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C1A843-028C-447E-A22B-4BDCA9ED7437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5367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3086" y="8060641"/>
            <a:ext cx="18193623" cy="192123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71816" y="8060641"/>
            <a:ext cx="18193623" cy="192123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C1A843-028C-447E-A22B-4BDCA9ED7437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1842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662" y="1612130"/>
            <a:ext cx="36922353" cy="58527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664" y="7422802"/>
            <a:ext cx="18110011" cy="3637800"/>
          </a:xfrm>
        </p:spPr>
        <p:txBody>
          <a:bodyPr anchor="b"/>
          <a:lstStyle>
            <a:lvl1pPr marL="0" indent="0">
              <a:buNone/>
              <a:defRPr sz="8427" b="1"/>
            </a:lvl1pPr>
            <a:lvl2pPr marL="1605321" indent="0">
              <a:buNone/>
              <a:defRPr sz="7022" b="1"/>
            </a:lvl2pPr>
            <a:lvl3pPr marL="3210641" indent="0">
              <a:buNone/>
              <a:defRPr sz="6320" b="1"/>
            </a:lvl3pPr>
            <a:lvl4pPr marL="4815962" indent="0">
              <a:buNone/>
              <a:defRPr sz="5618" b="1"/>
            </a:lvl4pPr>
            <a:lvl5pPr marL="6421283" indent="0">
              <a:buNone/>
              <a:defRPr sz="5618" b="1"/>
            </a:lvl5pPr>
            <a:lvl6pPr marL="8026603" indent="0">
              <a:buNone/>
              <a:defRPr sz="5618" b="1"/>
            </a:lvl6pPr>
            <a:lvl7pPr marL="9631924" indent="0">
              <a:buNone/>
              <a:defRPr sz="5618" b="1"/>
            </a:lvl7pPr>
            <a:lvl8pPr marL="11237244" indent="0">
              <a:buNone/>
              <a:defRPr sz="5618" b="1"/>
            </a:lvl8pPr>
            <a:lvl9pPr marL="12842565" indent="0">
              <a:buNone/>
              <a:defRPr sz="561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664" y="11060602"/>
            <a:ext cx="18110011" cy="16268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71816" y="7422802"/>
            <a:ext cx="18199199" cy="3637800"/>
          </a:xfrm>
        </p:spPr>
        <p:txBody>
          <a:bodyPr anchor="b"/>
          <a:lstStyle>
            <a:lvl1pPr marL="0" indent="0">
              <a:buNone/>
              <a:defRPr sz="8427" b="1"/>
            </a:lvl1pPr>
            <a:lvl2pPr marL="1605321" indent="0">
              <a:buNone/>
              <a:defRPr sz="7022" b="1"/>
            </a:lvl2pPr>
            <a:lvl3pPr marL="3210641" indent="0">
              <a:buNone/>
              <a:defRPr sz="6320" b="1"/>
            </a:lvl3pPr>
            <a:lvl4pPr marL="4815962" indent="0">
              <a:buNone/>
              <a:defRPr sz="5618" b="1"/>
            </a:lvl4pPr>
            <a:lvl5pPr marL="6421283" indent="0">
              <a:buNone/>
              <a:defRPr sz="5618" b="1"/>
            </a:lvl5pPr>
            <a:lvl6pPr marL="8026603" indent="0">
              <a:buNone/>
              <a:defRPr sz="5618" b="1"/>
            </a:lvl6pPr>
            <a:lvl7pPr marL="9631924" indent="0">
              <a:buNone/>
              <a:defRPr sz="5618" b="1"/>
            </a:lvl7pPr>
            <a:lvl8pPr marL="11237244" indent="0">
              <a:buNone/>
              <a:defRPr sz="5618" b="1"/>
            </a:lvl8pPr>
            <a:lvl9pPr marL="12842565" indent="0">
              <a:buNone/>
              <a:defRPr sz="561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71816" y="11060602"/>
            <a:ext cx="18199199" cy="16268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C1A843-028C-447E-A22B-4BDCA9ED7437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8272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C1A843-028C-447E-A22B-4BDCA9ED7437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8789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C1A843-028C-447E-A22B-4BDCA9ED7437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5348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664" y="2018665"/>
            <a:ext cx="13806862" cy="7065328"/>
          </a:xfrm>
        </p:spPr>
        <p:txBody>
          <a:bodyPr anchor="b"/>
          <a:lstStyle>
            <a:lvl1pPr>
              <a:defRPr sz="11236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9199" y="4359758"/>
            <a:ext cx="21671816" cy="21518408"/>
          </a:xfrm>
        </p:spPr>
        <p:txBody>
          <a:bodyPr/>
          <a:lstStyle>
            <a:lvl1pPr>
              <a:defRPr sz="11236"/>
            </a:lvl1pPr>
            <a:lvl2pPr>
              <a:defRPr sz="9831"/>
            </a:lvl2pPr>
            <a:lvl3pPr>
              <a:defRPr sz="8427"/>
            </a:lvl3pPr>
            <a:lvl4pPr>
              <a:defRPr sz="7022"/>
            </a:lvl4pPr>
            <a:lvl5pPr>
              <a:defRPr sz="7022"/>
            </a:lvl5pPr>
            <a:lvl6pPr>
              <a:defRPr sz="7022"/>
            </a:lvl6pPr>
            <a:lvl7pPr>
              <a:defRPr sz="7022"/>
            </a:lvl7pPr>
            <a:lvl8pPr>
              <a:defRPr sz="7022"/>
            </a:lvl8pPr>
            <a:lvl9pPr>
              <a:defRPr sz="70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664" y="9083992"/>
            <a:ext cx="13806862" cy="16829220"/>
          </a:xfrm>
        </p:spPr>
        <p:txBody>
          <a:bodyPr/>
          <a:lstStyle>
            <a:lvl1pPr marL="0" indent="0">
              <a:buNone/>
              <a:defRPr sz="5618"/>
            </a:lvl1pPr>
            <a:lvl2pPr marL="1605321" indent="0">
              <a:buNone/>
              <a:defRPr sz="4916"/>
            </a:lvl2pPr>
            <a:lvl3pPr marL="3210641" indent="0">
              <a:buNone/>
              <a:defRPr sz="4213"/>
            </a:lvl3pPr>
            <a:lvl4pPr marL="4815962" indent="0">
              <a:buNone/>
              <a:defRPr sz="3511"/>
            </a:lvl4pPr>
            <a:lvl5pPr marL="6421283" indent="0">
              <a:buNone/>
              <a:defRPr sz="3511"/>
            </a:lvl5pPr>
            <a:lvl6pPr marL="8026603" indent="0">
              <a:buNone/>
              <a:defRPr sz="3511"/>
            </a:lvl6pPr>
            <a:lvl7pPr marL="9631924" indent="0">
              <a:buNone/>
              <a:defRPr sz="3511"/>
            </a:lvl7pPr>
            <a:lvl8pPr marL="11237244" indent="0">
              <a:buNone/>
              <a:defRPr sz="3511"/>
            </a:lvl8pPr>
            <a:lvl9pPr marL="12842565" indent="0">
              <a:buNone/>
              <a:defRPr sz="35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C1A843-028C-447E-A22B-4BDCA9ED7437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3960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664" y="2018665"/>
            <a:ext cx="13806862" cy="7065328"/>
          </a:xfrm>
        </p:spPr>
        <p:txBody>
          <a:bodyPr anchor="b"/>
          <a:lstStyle>
            <a:lvl1pPr>
              <a:defRPr sz="11236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199199" y="4359758"/>
            <a:ext cx="21671816" cy="21518408"/>
          </a:xfrm>
        </p:spPr>
        <p:txBody>
          <a:bodyPr/>
          <a:lstStyle>
            <a:lvl1pPr marL="0" indent="0">
              <a:buNone/>
              <a:defRPr sz="11236"/>
            </a:lvl1pPr>
            <a:lvl2pPr marL="1605321" indent="0">
              <a:buNone/>
              <a:defRPr sz="9831"/>
            </a:lvl2pPr>
            <a:lvl3pPr marL="3210641" indent="0">
              <a:buNone/>
              <a:defRPr sz="8427"/>
            </a:lvl3pPr>
            <a:lvl4pPr marL="4815962" indent="0">
              <a:buNone/>
              <a:defRPr sz="7022"/>
            </a:lvl4pPr>
            <a:lvl5pPr marL="6421283" indent="0">
              <a:buNone/>
              <a:defRPr sz="7022"/>
            </a:lvl5pPr>
            <a:lvl6pPr marL="8026603" indent="0">
              <a:buNone/>
              <a:defRPr sz="7022"/>
            </a:lvl6pPr>
            <a:lvl7pPr marL="9631924" indent="0">
              <a:buNone/>
              <a:defRPr sz="7022"/>
            </a:lvl7pPr>
            <a:lvl8pPr marL="11237244" indent="0">
              <a:buNone/>
              <a:defRPr sz="7022"/>
            </a:lvl8pPr>
            <a:lvl9pPr marL="12842565" indent="0">
              <a:buNone/>
              <a:defRPr sz="7022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664" y="9083992"/>
            <a:ext cx="13806862" cy="16829220"/>
          </a:xfrm>
        </p:spPr>
        <p:txBody>
          <a:bodyPr/>
          <a:lstStyle>
            <a:lvl1pPr marL="0" indent="0">
              <a:buNone/>
              <a:defRPr sz="5618"/>
            </a:lvl1pPr>
            <a:lvl2pPr marL="1605321" indent="0">
              <a:buNone/>
              <a:defRPr sz="4916"/>
            </a:lvl2pPr>
            <a:lvl3pPr marL="3210641" indent="0">
              <a:buNone/>
              <a:defRPr sz="4213"/>
            </a:lvl3pPr>
            <a:lvl4pPr marL="4815962" indent="0">
              <a:buNone/>
              <a:defRPr sz="3511"/>
            </a:lvl4pPr>
            <a:lvl5pPr marL="6421283" indent="0">
              <a:buNone/>
              <a:defRPr sz="3511"/>
            </a:lvl5pPr>
            <a:lvl6pPr marL="8026603" indent="0">
              <a:buNone/>
              <a:defRPr sz="3511"/>
            </a:lvl6pPr>
            <a:lvl7pPr marL="9631924" indent="0">
              <a:buNone/>
              <a:defRPr sz="3511"/>
            </a:lvl7pPr>
            <a:lvl8pPr marL="11237244" indent="0">
              <a:buNone/>
              <a:defRPr sz="3511"/>
            </a:lvl8pPr>
            <a:lvl9pPr marL="12842565" indent="0">
              <a:buNone/>
              <a:defRPr sz="35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C1A843-028C-447E-A22B-4BDCA9ED7437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9055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3086" y="1612130"/>
            <a:ext cx="36922353" cy="58527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3086" y="8060641"/>
            <a:ext cx="36922353" cy="192123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3086" y="28065053"/>
            <a:ext cx="9631918" cy="16121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80324" y="28065053"/>
            <a:ext cx="14447877" cy="16121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3521" y="28065053"/>
            <a:ext cx="9631918" cy="16121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8C1A843-028C-447E-A22B-4BDCA9ED7437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30037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10641" rtl="0" eaLnBrk="1" latinLnBrk="0" hangingPunct="1">
        <a:lnSpc>
          <a:spcPct val="90000"/>
        </a:lnSpc>
        <a:spcBef>
          <a:spcPct val="0"/>
        </a:spcBef>
        <a:buNone/>
        <a:defRPr sz="15449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802660" indent="-802660" algn="l" defTabSz="3210641" rtl="0" eaLnBrk="1" latinLnBrk="0" hangingPunct="1">
        <a:lnSpc>
          <a:spcPct val="90000"/>
        </a:lnSpc>
        <a:spcBef>
          <a:spcPts val="3511"/>
        </a:spcBef>
        <a:buFont typeface="Arial" panose="020B0604020202020204" pitchFamily="34" charset="0"/>
        <a:buChar char="•"/>
        <a:defRPr sz="9831" kern="1200">
          <a:solidFill>
            <a:schemeClr val="tx1"/>
          </a:solidFill>
          <a:latin typeface="+mn-lt"/>
          <a:ea typeface="+mn-ea"/>
          <a:cs typeface="+mn-cs"/>
        </a:defRPr>
      </a:lvl1pPr>
      <a:lvl2pPr marL="2407981" indent="-802660" algn="l" defTabSz="3210641" rtl="0" eaLnBrk="1" latinLnBrk="0" hangingPunct="1">
        <a:lnSpc>
          <a:spcPct val="90000"/>
        </a:lnSpc>
        <a:spcBef>
          <a:spcPts val="1756"/>
        </a:spcBef>
        <a:buFont typeface="Arial" panose="020B0604020202020204" pitchFamily="34" charset="0"/>
        <a:buChar char="•"/>
        <a:defRPr sz="8427" kern="1200">
          <a:solidFill>
            <a:schemeClr val="tx1"/>
          </a:solidFill>
          <a:latin typeface="+mn-lt"/>
          <a:ea typeface="+mn-ea"/>
          <a:cs typeface="+mn-cs"/>
        </a:defRPr>
      </a:lvl2pPr>
      <a:lvl3pPr marL="4013302" indent="-802660" algn="l" defTabSz="3210641" rtl="0" eaLnBrk="1" latinLnBrk="0" hangingPunct="1">
        <a:lnSpc>
          <a:spcPct val="90000"/>
        </a:lnSpc>
        <a:spcBef>
          <a:spcPts val="1756"/>
        </a:spcBef>
        <a:buFont typeface="Arial" panose="020B0604020202020204" pitchFamily="34" charset="0"/>
        <a:buChar char="•"/>
        <a:defRPr sz="7022" kern="1200">
          <a:solidFill>
            <a:schemeClr val="tx1"/>
          </a:solidFill>
          <a:latin typeface="+mn-lt"/>
          <a:ea typeface="+mn-ea"/>
          <a:cs typeface="+mn-cs"/>
        </a:defRPr>
      </a:lvl3pPr>
      <a:lvl4pPr marL="5618622" indent="-802660" algn="l" defTabSz="3210641" rtl="0" eaLnBrk="1" latinLnBrk="0" hangingPunct="1">
        <a:lnSpc>
          <a:spcPct val="90000"/>
        </a:lnSpc>
        <a:spcBef>
          <a:spcPts val="1756"/>
        </a:spcBef>
        <a:buFont typeface="Arial" panose="020B0604020202020204" pitchFamily="34" charset="0"/>
        <a:buChar char="•"/>
        <a:defRPr sz="6320" kern="1200">
          <a:solidFill>
            <a:schemeClr val="tx1"/>
          </a:solidFill>
          <a:latin typeface="+mn-lt"/>
          <a:ea typeface="+mn-ea"/>
          <a:cs typeface="+mn-cs"/>
        </a:defRPr>
      </a:lvl4pPr>
      <a:lvl5pPr marL="7223943" indent="-802660" algn="l" defTabSz="3210641" rtl="0" eaLnBrk="1" latinLnBrk="0" hangingPunct="1">
        <a:lnSpc>
          <a:spcPct val="90000"/>
        </a:lnSpc>
        <a:spcBef>
          <a:spcPts val="1756"/>
        </a:spcBef>
        <a:buFont typeface="Arial" panose="020B0604020202020204" pitchFamily="34" charset="0"/>
        <a:buChar char="•"/>
        <a:defRPr sz="6320" kern="1200">
          <a:solidFill>
            <a:schemeClr val="tx1"/>
          </a:solidFill>
          <a:latin typeface="+mn-lt"/>
          <a:ea typeface="+mn-ea"/>
          <a:cs typeface="+mn-cs"/>
        </a:defRPr>
      </a:lvl5pPr>
      <a:lvl6pPr marL="8829264" indent="-802660" algn="l" defTabSz="3210641" rtl="0" eaLnBrk="1" latinLnBrk="0" hangingPunct="1">
        <a:lnSpc>
          <a:spcPct val="90000"/>
        </a:lnSpc>
        <a:spcBef>
          <a:spcPts val="1756"/>
        </a:spcBef>
        <a:buFont typeface="Arial" panose="020B0604020202020204" pitchFamily="34" charset="0"/>
        <a:buChar char="•"/>
        <a:defRPr sz="6320" kern="1200">
          <a:solidFill>
            <a:schemeClr val="tx1"/>
          </a:solidFill>
          <a:latin typeface="+mn-lt"/>
          <a:ea typeface="+mn-ea"/>
          <a:cs typeface="+mn-cs"/>
        </a:defRPr>
      </a:lvl6pPr>
      <a:lvl7pPr marL="10434584" indent="-802660" algn="l" defTabSz="3210641" rtl="0" eaLnBrk="1" latinLnBrk="0" hangingPunct="1">
        <a:lnSpc>
          <a:spcPct val="90000"/>
        </a:lnSpc>
        <a:spcBef>
          <a:spcPts val="1756"/>
        </a:spcBef>
        <a:buFont typeface="Arial" panose="020B0604020202020204" pitchFamily="34" charset="0"/>
        <a:buChar char="•"/>
        <a:defRPr sz="6320" kern="1200">
          <a:solidFill>
            <a:schemeClr val="tx1"/>
          </a:solidFill>
          <a:latin typeface="+mn-lt"/>
          <a:ea typeface="+mn-ea"/>
          <a:cs typeface="+mn-cs"/>
        </a:defRPr>
      </a:lvl7pPr>
      <a:lvl8pPr marL="12039905" indent="-802660" algn="l" defTabSz="3210641" rtl="0" eaLnBrk="1" latinLnBrk="0" hangingPunct="1">
        <a:lnSpc>
          <a:spcPct val="90000"/>
        </a:lnSpc>
        <a:spcBef>
          <a:spcPts val="1756"/>
        </a:spcBef>
        <a:buFont typeface="Arial" panose="020B0604020202020204" pitchFamily="34" charset="0"/>
        <a:buChar char="•"/>
        <a:defRPr sz="6320" kern="1200">
          <a:solidFill>
            <a:schemeClr val="tx1"/>
          </a:solidFill>
          <a:latin typeface="+mn-lt"/>
          <a:ea typeface="+mn-ea"/>
          <a:cs typeface="+mn-cs"/>
        </a:defRPr>
      </a:lvl8pPr>
      <a:lvl9pPr marL="13645225" indent="-802660" algn="l" defTabSz="3210641" rtl="0" eaLnBrk="1" latinLnBrk="0" hangingPunct="1">
        <a:lnSpc>
          <a:spcPct val="90000"/>
        </a:lnSpc>
        <a:spcBef>
          <a:spcPts val="1756"/>
        </a:spcBef>
        <a:buFont typeface="Arial" panose="020B0604020202020204" pitchFamily="34" charset="0"/>
        <a:buChar char="•"/>
        <a:defRPr sz="6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10641" rtl="0" eaLnBrk="1" latinLnBrk="0" hangingPunct="1">
        <a:defRPr sz="6320" kern="1200">
          <a:solidFill>
            <a:schemeClr val="tx1"/>
          </a:solidFill>
          <a:latin typeface="+mn-lt"/>
          <a:ea typeface="+mn-ea"/>
          <a:cs typeface="+mn-cs"/>
        </a:defRPr>
      </a:lvl1pPr>
      <a:lvl2pPr marL="1605321" algn="l" defTabSz="3210641" rtl="0" eaLnBrk="1" latinLnBrk="0" hangingPunct="1">
        <a:defRPr sz="6320" kern="1200">
          <a:solidFill>
            <a:schemeClr val="tx1"/>
          </a:solidFill>
          <a:latin typeface="+mn-lt"/>
          <a:ea typeface="+mn-ea"/>
          <a:cs typeface="+mn-cs"/>
        </a:defRPr>
      </a:lvl2pPr>
      <a:lvl3pPr marL="3210641" algn="l" defTabSz="3210641" rtl="0" eaLnBrk="1" latinLnBrk="0" hangingPunct="1">
        <a:defRPr sz="6320" kern="1200">
          <a:solidFill>
            <a:schemeClr val="tx1"/>
          </a:solidFill>
          <a:latin typeface="+mn-lt"/>
          <a:ea typeface="+mn-ea"/>
          <a:cs typeface="+mn-cs"/>
        </a:defRPr>
      </a:lvl3pPr>
      <a:lvl4pPr marL="4815962" algn="l" defTabSz="3210641" rtl="0" eaLnBrk="1" latinLnBrk="0" hangingPunct="1">
        <a:defRPr sz="6320" kern="1200">
          <a:solidFill>
            <a:schemeClr val="tx1"/>
          </a:solidFill>
          <a:latin typeface="+mn-lt"/>
          <a:ea typeface="+mn-ea"/>
          <a:cs typeface="+mn-cs"/>
        </a:defRPr>
      </a:lvl4pPr>
      <a:lvl5pPr marL="6421283" algn="l" defTabSz="3210641" rtl="0" eaLnBrk="1" latinLnBrk="0" hangingPunct="1">
        <a:defRPr sz="6320" kern="1200">
          <a:solidFill>
            <a:schemeClr val="tx1"/>
          </a:solidFill>
          <a:latin typeface="+mn-lt"/>
          <a:ea typeface="+mn-ea"/>
          <a:cs typeface="+mn-cs"/>
        </a:defRPr>
      </a:lvl5pPr>
      <a:lvl6pPr marL="8026603" algn="l" defTabSz="3210641" rtl="0" eaLnBrk="1" latinLnBrk="0" hangingPunct="1">
        <a:defRPr sz="6320" kern="1200">
          <a:solidFill>
            <a:schemeClr val="tx1"/>
          </a:solidFill>
          <a:latin typeface="+mn-lt"/>
          <a:ea typeface="+mn-ea"/>
          <a:cs typeface="+mn-cs"/>
        </a:defRPr>
      </a:lvl6pPr>
      <a:lvl7pPr marL="9631924" algn="l" defTabSz="3210641" rtl="0" eaLnBrk="1" latinLnBrk="0" hangingPunct="1">
        <a:defRPr sz="6320" kern="1200">
          <a:solidFill>
            <a:schemeClr val="tx1"/>
          </a:solidFill>
          <a:latin typeface="+mn-lt"/>
          <a:ea typeface="+mn-ea"/>
          <a:cs typeface="+mn-cs"/>
        </a:defRPr>
      </a:lvl7pPr>
      <a:lvl8pPr marL="11237244" algn="l" defTabSz="3210641" rtl="0" eaLnBrk="1" latinLnBrk="0" hangingPunct="1">
        <a:defRPr sz="6320" kern="1200">
          <a:solidFill>
            <a:schemeClr val="tx1"/>
          </a:solidFill>
          <a:latin typeface="+mn-lt"/>
          <a:ea typeface="+mn-ea"/>
          <a:cs typeface="+mn-cs"/>
        </a:defRPr>
      </a:lvl8pPr>
      <a:lvl9pPr marL="12842565" algn="l" defTabSz="3210641" rtl="0" eaLnBrk="1" latinLnBrk="0" hangingPunct="1">
        <a:defRPr sz="6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hyperlink" Target="http://www.malariaconsortium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809974" y="19318128"/>
            <a:ext cx="13177464" cy="974655"/>
          </a:xfrm>
          <a:prstGeom prst="rect">
            <a:avLst/>
          </a:prstGeom>
          <a:solidFill>
            <a:srgbClr val="F2F2F2"/>
          </a:solidFill>
        </p:spPr>
        <p:txBody>
          <a:bodyPr wrap="square" rtlCol="0">
            <a:noAutofit/>
          </a:bodyPr>
          <a:lstStyle/>
          <a:p>
            <a:pPr marL="360000" lvl="1"/>
            <a:r>
              <a:rPr lang="en-GB" sz="5000" b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Methods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09975" y="12328864"/>
            <a:ext cx="13176040" cy="1120857"/>
          </a:xfrm>
          <a:prstGeom prst="rect">
            <a:avLst/>
          </a:prstGeom>
          <a:solidFill>
            <a:srgbClr val="F2F2F2"/>
          </a:solidFill>
        </p:spPr>
        <p:txBody>
          <a:bodyPr wrap="square" rtlCol="0">
            <a:noAutofit/>
          </a:bodyPr>
          <a:lstStyle/>
          <a:p>
            <a:pPr marL="360000" lvl="1"/>
            <a:r>
              <a:rPr lang="en-GB" sz="5000" b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</a:t>
            </a:r>
          </a:p>
        </p:txBody>
      </p:sp>
      <p:sp>
        <p:nvSpPr>
          <p:cNvPr id="2056" name="Rectangle 22"/>
          <p:cNvSpPr>
            <a:spLocks noChangeArrowheads="1"/>
          </p:cNvSpPr>
          <p:nvPr/>
        </p:nvSpPr>
        <p:spPr bwMode="auto">
          <a:xfrm>
            <a:off x="22218958" y="14284057"/>
            <a:ext cx="16282681" cy="696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4345" tIns="214345" rIns="214345" bIns="214345"/>
          <a:lstStyle>
            <a:lvl1pPr defTabSz="4175125" eaLnBrk="0" hangingPunct="0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175125" eaLnBrk="0" hangingPunct="0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175125" eaLnBrk="0" hangingPunct="0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175125" eaLnBrk="0" hangingPunct="0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175125" eaLnBrk="0" hangingPunct="0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300">
              <a:solidFill>
                <a:srgbClr val="000000"/>
              </a:solidFill>
              <a:latin typeface="Mundo Sans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v-SE" altLang="en-US" sz="3300">
              <a:solidFill>
                <a:srgbClr val="000000"/>
              </a:solidFill>
              <a:latin typeface="Mundo Sans" pitchFamily="34" charset="0"/>
            </a:endParaRPr>
          </a:p>
        </p:txBody>
      </p:sp>
      <p:sp>
        <p:nvSpPr>
          <p:cNvPr id="2" name="AutoShape 85"/>
          <p:cNvSpPr>
            <a:spLocks noChangeArrowheads="1"/>
          </p:cNvSpPr>
          <p:nvPr/>
        </p:nvSpPr>
        <p:spPr bwMode="auto">
          <a:xfrm>
            <a:off x="1" y="-94794"/>
            <a:ext cx="42808525" cy="4887742"/>
          </a:xfrm>
          <a:prstGeom prst="roundRect">
            <a:avLst>
              <a:gd name="adj" fmla="val 0"/>
            </a:avLst>
          </a:prstGeom>
          <a:solidFill>
            <a:srgbClr val="E8FFF8"/>
          </a:solidFill>
          <a:ln>
            <a:noFill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  <a:defRPr/>
            </a:pPr>
            <a:endParaRPr lang="en-US" altLang="en-US" sz="2000" b="1" dirty="0">
              <a:solidFill>
                <a:srgbClr val="004342"/>
              </a:solidFill>
              <a:latin typeface="+mn-lt"/>
              <a:ea typeface="Calibri" pitchFamily="34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GB" altLang="en-US" sz="2000" b="1" dirty="0">
              <a:solidFill>
                <a:srgbClr val="000000"/>
              </a:solidFill>
              <a:latin typeface="+mn-lt"/>
              <a:ea typeface="Calibri" pitchFamily="34" charset="0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GB" sz="2000" b="1" u="sng" dirty="0">
              <a:solidFill>
                <a:schemeClr val="accent1">
                  <a:lumMod val="25000"/>
                </a:schemeClr>
              </a:solidFill>
              <a:latin typeface="+mn-lt"/>
              <a:ea typeface="Calibri"/>
              <a:cs typeface="Times New Roman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GB" sz="2000" b="1" u="sng" dirty="0">
              <a:solidFill>
                <a:schemeClr val="accent1">
                  <a:lumMod val="25000"/>
                </a:schemeClr>
              </a:solidFill>
              <a:latin typeface="+mn-lt"/>
              <a:ea typeface="Calibri"/>
              <a:cs typeface="Times New Roman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GB" sz="2000" b="1" u="sng" dirty="0">
              <a:solidFill>
                <a:schemeClr val="accent1">
                  <a:lumMod val="25000"/>
                </a:schemeClr>
              </a:solidFill>
              <a:latin typeface="+mn-lt"/>
              <a:ea typeface="Calibri"/>
              <a:cs typeface="Times New Roman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GB" sz="2000" b="1" u="sng" dirty="0" smtClean="0">
              <a:solidFill>
                <a:schemeClr val="accent1">
                  <a:lumMod val="25000"/>
                </a:schemeClr>
              </a:solidFill>
              <a:latin typeface="+mn-lt"/>
              <a:ea typeface="Calibri"/>
              <a:cs typeface="Times New Roman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GB" sz="2000" b="1" u="sng" dirty="0">
              <a:solidFill>
                <a:schemeClr val="accent1">
                  <a:lumMod val="25000"/>
                </a:schemeClr>
              </a:solidFill>
              <a:latin typeface="+mn-lt"/>
              <a:ea typeface="Calibri"/>
              <a:cs typeface="Times New Roman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GB" sz="2000" b="1" u="sng" dirty="0">
              <a:solidFill>
                <a:schemeClr val="accent1">
                  <a:lumMod val="25000"/>
                </a:schemeClr>
              </a:solidFill>
              <a:latin typeface="+mn-lt"/>
              <a:ea typeface="Calibri"/>
              <a:cs typeface="Times New Roman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GB" sz="2000" b="1" u="sng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Ruth Kigozi</a:t>
            </a:r>
            <a:r>
              <a:rPr lang="en-GB" sz="2000" b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,</a:t>
            </a:r>
            <a:r>
              <a:rPr lang="en-US" sz="2000" b="1" baseline="30000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1</a:t>
            </a:r>
            <a:r>
              <a:rPr lang="en-US" sz="2000" b="1" baseline="30000" dirty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, </a:t>
            </a:r>
            <a:r>
              <a:rPr lang="en-US" sz="2000" b="1" baseline="30000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5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JB Bwanika,</a:t>
            </a:r>
            <a:r>
              <a:rPr lang="en-US" sz="2000" b="1" baseline="30000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1,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 </a:t>
            </a:r>
            <a:r>
              <a:rPr lang="en-US" sz="2000" b="1" baseline="30000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5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Emily Goodwin</a:t>
            </a:r>
            <a:r>
              <a:rPr lang="en-GB" sz="2000" b="1" dirty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,</a:t>
            </a:r>
            <a:r>
              <a:rPr lang="en-US" sz="2000" b="1" baseline="30000" dirty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1, 5</a:t>
            </a:r>
            <a:r>
              <a:rPr lang="en-GB" sz="2000" b="1" baseline="30000" dirty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Peter 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E.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Thomas,</a:t>
            </a:r>
            <a:r>
              <a:rPr lang="en-US" sz="2000" b="1" baseline="30000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2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 Patrick Bukoma,</a:t>
            </a:r>
            <a:r>
              <a:rPr lang="en-US" sz="2000" b="1" baseline="30000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1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Persis Yonga,</a:t>
            </a:r>
            <a:r>
              <a:rPr lang="en-US" sz="2000" b="1" baseline="30000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1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Fred Isabirye,</a:t>
            </a:r>
            <a:r>
              <a:rPr lang="en-US" sz="2000" b="1" baseline="30000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1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Paul Oboth,</a:t>
            </a:r>
            <a:r>
              <a:rPr lang="en-US" sz="2000" b="1" baseline="30000" dirty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1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 Carol Kyozira,</a:t>
            </a:r>
            <a:r>
              <a:rPr lang="en-US" sz="2000" b="1" baseline="30000" dirty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3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 </a:t>
            </a:r>
            <a:r>
              <a:rPr lang="en-US" sz="2000" b="1" dirty="0" err="1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Mame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 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K.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Niang,</a:t>
            </a:r>
            <a:r>
              <a:rPr lang="en-US" sz="2000" b="1" baseline="30000" dirty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2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 </a:t>
            </a:r>
            <a:r>
              <a:rPr lang="en-US" sz="2000" b="1" dirty="0" err="1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Kassahun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 Belay,</a:t>
            </a:r>
            <a:r>
              <a:rPr lang="en-US" sz="2000" b="1" baseline="30000" dirty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2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 Gloria Sebikaari,</a:t>
            </a:r>
            <a:r>
              <a:rPr lang="en-US" sz="2000" b="1" baseline="30000" dirty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4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 James 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K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Tibenderana,</a:t>
            </a:r>
            <a:r>
              <a:rPr lang="en-US" sz="2000" b="1" baseline="30000" dirty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5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 and Sam </a:t>
            </a:r>
            <a:r>
              <a:rPr lang="en-US" sz="2000" b="1" dirty="0" err="1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Siduda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 Gudoi</a:t>
            </a:r>
            <a:r>
              <a:rPr lang="en-US" sz="2000" b="1" baseline="30000" dirty="0" smtClean="0">
                <a:solidFill>
                  <a:schemeClr val="accent1">
                    <a:lumMod val="25000"/>
                  </a:schemeClr>
                </a:solidFill>
                <a:ea typeface="Calibri"/>
                <a:cs typeface="Times New Roman"/>
              </a:rPr>
              <a:t>1</a:t>
            </a:r>
            <a:r>
              <a:rPr lang="en-US" sz="2000" b="1" baseline="30000" dirty="0">
                <a:solidFill>
                  <a:schemeClr val="accent1">
                    <a:lumMod val="25000"/>
                  </a:schemeClr>
                </a:solidFill>
                <a:ea typeface="Calibri"/>
                <a:cs typeface="Times New Roman"/>
              </a:rPr>
              <a:t>, </a:t>
            </a:r>
            <a:r>
              <a:rPr lang="en-US" sz="2000" b="1" baseline="30000" dirty="0" smtClean="0">
                <a:solidFill>
                  <a:schemeClr val="accent1">
                    <a:lumMod val="25000"/>
                  </a:schemeClr>
                </a:solidFill>
                <a:ea typeface="Calibri"/>
                <a:cs typeface="Times New Roman"/>
              </a:rPr>
              <a:t>5</a:t>
            </a:r>
            <a:r>
              <a:rPr lang="en-GB" sz="2000" b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  </a:t>
            </a:r>
            <a:endParaRPr lang="en-US" sz="2000" b="1" dirty="0">
              <a:solidFill>
                <a:schemeClr val="accent1">
                  <a:lumMod val="25000"/>
                </a:schemeClr>
              </a:solidFill>
              <a:latin typeface="+mn-lt"/>
              <a:ea typeface="Calibri"/>
              <a:cs typeface="Times New Roman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2000" i="1" dirty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 </a:t>
            </a:r>
            <a:r>
              <a:rPr lang="en-US" sz="2000" i="1" baseline="30000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1</a:t>
            </a:r>
            <a:r>
              <a:rPr lang="en-US" sz="2000" i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U.S. </a:t>
            </a:r>
            <a:r>
              <a:rPr lang="en-US" sz="2000" i="1" dirty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President’s Malaria Initiative </a:t>
            </a:r>
            <a:r>
              <a:rPr lang="en-US" sz="2000" i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(PMI) Malaria Action Program for Districts (MAPD), </a:t>
            </a:r>
            <a:r>
              <a:rPr lang="en-US" sz="2000" i="1" dirty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Uganda</a:t>
            </a:r>
            <a:r>
              <a:rPr lang="en-US" sz="2000" i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,</a:t>
            </a:r>
            <a:r>
              <a:rPr lang="en-GB" sz="2000" i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 </a:t>
            </a:r>
            <a:r>
              <a:rPr lang="en-US" sz="2000" i="1" baseline="30000" dirty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2</a:t>
            </a:r>
            <a:r>
              <a:rPr lang="en-US" sz="2000" i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PMI</a:t>
            </a:r>
            <a:r>
              <a:rPr lang="en-US" sz="2000" i="1" dirty="0" smtClean="0">
                <a:latin typeface="+mn-lt"/>
              </a:rPr>
              <a:t>,</a:t>
            </a:r>
            <a:r>
              <a:rPr lang="en-US" sz="2000" i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Malaria </a:t>
            </a:r>
            <a:r>
              <a:rPr lang="en-US" sz="2000" i="1" dirty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Branch, Centers for Disease Control and Prevention, </a:t>
            </a:r>
            <a:r>
              <a:rPr lang="en-US" sz="2000" i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United States,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2000" i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 </a:t>
            </a:r>
            <a:r>
              <a:rPr lang="en-US" sz="2000" i="1" baseline="30000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3</a:t>
            </a:r>
            <a:r>
              <a:rPr lang="en-US" sz="2000" i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Health </a:t>
            </a:r>
            <a:r>
              <a:rPr lang="en-US" sz="2000" i="1" dirty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Information Division</a:t>
            </a:r>
            <a:r>
              <a:rPr lang="en-US" sz="2000" i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,</a:t>
            </a:r>
            <a:r>
              <a:rPr lang="en-US" sz="2000" i="1" dirty="0" smtClean="0">
                <a:latin typeface="+mn-lt"/>
              </a:rPr>
              <a:t> </a:t>
            </a:r>
            <a:r>
              <a:rPr lang="en-US" sz="2000" i="1" dirty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Ministry of Health, </a:t>
            </a:r>
            <a:r>
              <a:rPr lang="en-US" sz="2000" i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Uganda, </a:t>
            </a:r>
            <a:r>
              <a:rPr lang="en-US" sz="2000" i="1" baseline="30000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4</a:t>
            </a:r>
            <a:r>
              <a:rPr lang="en-US" sz="2000" i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PMI</a:t>
            </a:r>
            <a:r>
              <a:rPr lang="en-US" sz="2000" i="1" dirty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, United States Agency for International </a:t>
            </a:r>
            <a:r>
              <a:rPr lang="en-US" sz="2000" i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Development (USAID), </a:t>
            </a:r>
            <a:r>
              <a:rPr lang="en-US" sz="2000" i="1" dirty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Uganda</a:t>
            </a:r>
            <a:r>
              <a:rPr lang="en-US" sz="2000" i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, </a:t>
            </a:r>
            <a:r>
              <a:rPr lang="en-US" sz="2000" i="1" baseline="30000" dirty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5</a:t>
            </a:r>
            <a:r>
              <a:rPr lang="en-US" sz="2000" i="1" dirty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Malaria </a:t>
            </a:r>
            <a:r>
              <a:rPr lang="en-US" sz="2000" i="1" dirty="0" smtClean="0">
                <a:solidFill>
                  <a:schemeClr val="accent1">
                    <a:lumMod val="25000"/>
                  </a:schemeClr>
                </a:solidFill>
                <a:latin typeface="+mn-lt"/>
                <a:ea typeface="Calibri"/>
                <a:cs typeface="Times New Roman"/>
              </a:rPr>
              <a:t>Consortium, United Kingdom</a:t>
            </a:r>
            <a:endParaRPr lang="en-GB" sz="2000" i="1" dirty="0">
              <a:solidFill>
                <a:schemeClr val="accent1">
                  <a:lumMod val="25000"/>
                </a:schemeClr>
              </a:solidFill>
              <a:latin typeface="+mn-lt"/>
              <a:ea typeface="Calibri"/>
              <a:cs typeface="Times New Roman"/>
            </a:endParaRPr>
          </a:p>
        </p:txBody>
      </p:sp>
      <p:sp>
        <p:nvSpPr>
          <p:cNvPr id="2060" name="TextBox 235"/>
          <p:cNvSpPr txBox="1">
            <a:spLocks noChangeArrowheads="1"/>
          </p:cNvSpPr>
          <p:nvPr/>
        </p:nvSpPr>
        <p:spPr bwMode="auto">
          <a:xfrm>
            <a:off x="11107118" y="813469"/>
            <a:ext cx="20594288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buNone/>
            </a:pPr>
            <a:r>
              <a:rPr lang="en-US" sz="6600" b="1" dirty="0">
                <a:solidFill>
                  <a:schemeClr val="bg1"/>
                </a:solidFill>
                <a:cs typeface="Arial" panose="020B0604020202020204" pitchFamily="34" charset="0"/>
              </a:rPr>
              <a:t>Determinants of malaria testing at health facilities: The case of Uganda</a:t>
            </a:r>
          </a:p>
        </p:txBody>
      </p:sp>
      <p:sp>
        <p:nvSpPr>
          <p:cNvPr id="47" name="Text Box 77"/>
          <p:cNvSpPr txBox="1">
            <a:spLocks noChangeArrowheads="1"/>
          </p:cNvSpPr>
          <p:nvPr/>
        </p:nvSpPr>
        <p:spPr bwMode="auto">
          <a:xfrm>
            <a:off x="19748078" y="28109538"/>
            <a:ext cx="23003357" cy="212012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438150" indent="-438150" defTabSz="915988" eaLnBrk="0" hangingPunct="0">
              <a:defRPr sz="2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defRPr sz="2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defRPr sz="2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defRPr sz="2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defRPr sz="2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GB" sz="2600" b="1" dirty="0">
                <a:solidFill>
                  <a:srgbClr val="000000"/>
                </a:solidFill>
                <a:latin typeface="+mn-lt"/>
                <a:ea typeface="Times New Roman"/>
                <a:cs typeface="Calibri"/>
              </a:rPr>
              <a:t>References</a:t>
            </a:r>
          </a:p>
          <a:p>
            <a:pPr marL="0" indent="0">
              <a:defRPr/>
            </a:pPr>
            <a:r>
              <a:rPr lang="en-GB" sz="2600" baseline="30000" dirty="0">
                <a:solidFill>
                  <a:srgbClr val="000000"/>
                </a:solidFill>
                <a:latin typeface="+mn-lt"/>
              </a:rPr>
              <a:t>1 </a:t>
            </a:r>
            <a:r>
              <a:rPr lang="en-GB" sz="2600" dirty="0">
                <a:solidFill>
                  <a:srgbClr val="000000"/>
                </a:solidFill>
                <a:latin typeface="+mn-lt"/>
              </a:rPr>
              <a:t>WHO. World Malaria Report 2017. Geneva: WHO; 2017. Available from: www.who.int/malaria/publications/world-malaria-report-2017/en</a:t>
            </a:r>
            <a:r>
              <a:rPr lang="en-GB" sz="2600" dirty="0" smtClean="0">
                <a:solidFill>
                  <a:srgbClr val="000000"/>
                </a:solidFill>
                <a:latin typeface="+mn-lt"/>
              </a:rPr>
              <a:t>/.</a:t>
            </a:r>
            <a:endParaRPr lang="en-GB" sz="2600" dirty="0">
              <a:solidFill>
                <a:srgbClr val="000000"/>
              </a:solidFill>
              <a:latin typeface="+mn-lt"/>
            </a:endParaRPr>
          </a:p>
          <a:p>
            <a:pPr marL="0" indent="0">
              <a:defRPr/>
            </a:pPr>
            <a:r>
              <a:rPr lang="en-GB" sz="2600" baseline="30000" dirty="0">
                <a:solidFill>
                  <a:srgbClr val="000000"/>
                </a:solidFill>
                <a:latin typeface="+mn-lt"/>
              </a:rPr>
              <a:t>2 </a:t>
            </a:r>
            <a:r>
              <a:rPr lang="en-GB" sz="2600" dirty="0">
                <a:solidFill>
                  <a:srgbClr val="000000"/>
                </a:solidFill>
                <a:latin typeface="+mn-lt"/>
              </a:rPr>
              <a:t>WHO. Global Technical Strategy for Malaria 2016–2030. Geneva: WHO; 2015. Available </a:t>
            </a:r>
            <a:r>
              <a:rPr lang="en-GB" sz="2600" dirty="0" smtClean="0">
                <a:solidFill>
                  <a:srgbClr val="000000"/>
                </a:solidFill>
                <a:latin typeface="+mn-lt"/>
              </a:rPr>
              <a:t>from: www.who.int/malaria/publications/atoz/9789241564991/en/.</a:t>
            </a:r>
            <a:endParaRPr lang="en-GB" sz="2600" dirty="0">
              <a:solidFill>
                <a:srgbClr val="000000"/>
              </a:solidFill>
              <a:latin typeface="+mn-lt"/>
            </a:endParaRPr>
          </a:p>
          <a:p>
            <a:pPr marL="0" indent="0">
              <a:defRPr/>
            </a:pPr>
            <a:r>
              <a:rPr lang="en-GB" sz="2600" baseline="30000" dirty="0">
                <a:solidFill>
                  <a:srgbClr val="000000"/>
                </a:solidFill>
                <a:latin typeface="+mn-lt"/>
              </a:rPr>
              <a:t>3 </a:t>
            </a:r>
            <a:r>
              <a:rPr lang="en-GB" sz="2600" dirty="0" smtClean="0">
                <a:solidFill>
                  <a:srgbClr val="000000"/>
                </a:solidFill>
                <a:latin typeface="+mn-lt"/>
              </a:rPr>
              <a:t>Uganda Ministry of Health. Monitoring </a:t>
            </a:r>
            <a:r>
              <a:rPr lang="en-GB" sz="2600" dirty="0">
                <a:solidFill>
                  <a:srgbClr val="000000"/>
                </a:solidFill>
                <a:latin typeface="+mn-lt"/>
              </a:rPr>
              <a:t>and Evaluation Plan for </a:t>
            </a:r>
            <a:r>
              <a:rPr lang="en-GB" sz="2600" dirty="0" smtClean="0">
                <a:solidFill>
                  <a:srgbClr val="000000"/>
                </a:solidFill>
                <a:latin typeface="+mn-lt"/>
              </a:rPr>
              <a:t>the Uganda </a:t>
            </a:r>
            <a:r>
              <a:rPr lang="en-GB" sz="2600" dirty="0">
                <a:solidFill>
                  <a:srgbClr val="000000"/>
                </a:solidFill>
                <a:latin typeface="+mn-lt"/>
              </a:rPr>
              <a:t>Malaria Reduction Strategic P</a:t>
            </a:r>
            <a:r>
              <a:rPr lang="en-GB" sz="2600" dirty="0" smtClean="0">
                <a:solidFill>
                  <a:srgbClr val="000000"/>
                </a:solidFill>
                <a:latin typeface="+mn-lt"/>
              </a:rPr>
              <a:t>lan 2014–2020. Kampala: Uganda Ministry of Health; 2014.</a:t>
            </a:r>
          </a:p>
        </p:txBody>
      </p:sp>
      <p:sp>
        <p:nvSpPr>
          <p:cNvPr id="44" name="AutoShape 90"/>
          <p:cNvSpPr>
            <a:spLocks noChangeArrowheads="1"/>
          </p:cNvSpPr>
          <p:nvPr/>
        </p:nvSpPr>
        <p:spPr bwMode="auto">
          <a:xfrm>
            <a:off x="809974" y="13219521"/>
            <a:ext cx="13177464" cy="5160826"/>
          </a:xfrm>
          <a:prstGeom prst="roundRect">
            <a:avLst>
              <a:gd name="adj" fmla="val 0"/>
            </a:avLst>
          </a:prstGeom>
          <a:solidFill>
            <a:srgbClr val="F2F2F2"/>
          </a:solidFill>
          <a:ln w="25400" cap="rnd">
            <a:noFill/>
          </a:ln>
        </p:spPr>
        <p:txBody>
          <a:bodyPr lIns="324000" tIns="180000" rIns="324000" bIns="324000"/>
          <a:lstStyle>
            <a:lvl1pPr marL="446088" indent="-446088" eaLnBrk="0" hangingPunct="0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sz="3400" dirty="0">
                <a:solidFill>
                  <a:schemeClr val="bg1"/>
                </a:solidFill>
                <a:latin typeface="+mn-lt"/>
              </a:rPr>
              <a:t>The World Health Organization (WHO) recommends prompt malaria diagnosis through microscopy </a:t>
            </a:r>
            <a:r>
              <a:rPr lang="en-US" sz="3400" dirty="0" smtClean="0">
                <a:solidFill>
                  <a:schemeClr val="bg1"/>
                </a:solidFill>
                <a:latin typeface="+mn-lt"/>
              </a:rPr>
              <a:t>or </a:t>
            </a:r>
            <a:r>
              <a:rPr lang="en-US" sz="3400" dirty="0" err="1" smtClean="0">
                <a:solidFill>
                  <a:schemeClr val="bg1"/>
                </a:solidFill>
                <a:latin typeface="+mn-lt"/>
              </a:rPr>
              <a:t>mRDTs</a:t>
            </a:r>
            <a:r>
              <a:rPr lang="en-US" sz="3400" dirty="0" smtClean="0">
                <a:solidFill>
                  <a:schemeClr val="bg1"/>
                </a:solidFill>
                <a:latin typeface="+mn-lt"/>
              </a:rPr>
              <a:t>, </a:t>
            </a:r>
            <a:r>
              <a:rPr lang="en-US" sz="3400" dirty="0">
                <a:solidFill>
                  <a:schemeClr val="bg1"/>
                </a:solidFill>
                <a:latin typeface="+mn-lt"/>
              </a:rPr>
              <a:t>and treatment with an effective antimalarial as key interventions to control malaria.</a:t>
            </a:r>
            <a:r>
              <a:rPr lang="en-US" sz="3400" baseline="30000" dirty="0">
                <a:solidFill>
                  <a:schemeClr val="bg1"/>
                </a:solidFill>
                <a:latin typeface="+mn-lt"/>
              </a:rPr>
              <a:t>[1] </a:t>
            </a:r>
            <a:endParaRPr lang="en-US" sz="3400" dirty="0" smtClean="0">
              <a:solidFill>
                <a:schemeClr val="bg1"/>
              </a:solidFill>
              <a:latin typeface="+mn-lt"/>
            </a:endParaRP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sz="3400" dirty="0" smtClean="0">
                <a:solidFill>
                  <a:schemeClr val="bg1"/>
                </a:solidFill>
                <a:latin typeface="+mn-lt"/>
              </a:rPr>
              <a:t>Unfortunately, in sub-Saharan Africa, patients and care providers often do not test fever cases before treating them for malaria.</a:t>
            </a:r>
            <a:r>
              <a:rPr lang="en-US" sz="3400" baseline="30000" dirty="0" smtClean="0">
                <a:solidFill>
                  <a:schemeClr val="bg1"/>
                </a:solidFill>
                <a:latin typeface="+mn-lt"/>
              </a:rPr>
              <a:t>[2] </a:t>
            </a:r>
            <a:r>
              <a:rPr lang="en-US" sz="3400" dirty="0" smtClean="0">
                <a:solidFill>
                  <a:schemeClr val="bg1"/>
                </a:solidFill>
                <a:latin typeface="+mn-lt"/>
              </a:rPr>
              <a:t>To mitigate this risk in Uganda, the National Malaria Reduction Strategic Plan aims to test at least 75% of malaria suspects.</a:t>
            </a:r>
            <a:r>
              <a:rPr lang="en-US" sz="3400" baseline="30000" dirty="0" smtClean="0">
                <a:solidFill>
                  <a:schemeClr val="bg1"/>
                </a:solidFill>
              </a:rPr>
              <a:t>[3] </a:t>
            </a:r>
            <a:r>
              <a:rPr lang="en-US" sz="3400" baseline="30000" dirty="0" smtClean="0">
                <a:solidFill>
                  <a:schemeClr val="bg1"/>
                </a:solidFill>
                <a:latin typeface="+mn-lt"/>
              </a:rPr>
              <a:t> 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sz="3400" dirty="0" smtClean="0">
                <a:solidFill>
                  <a:schemeClr val="bg1"/>
                </a:solidFill>
                <a:latin typeface="+mn-lt"/>
              </a:rPr>
              <a:t>We sought to assess health facilities’ capacity to provide quality malaria diagnosis and treatment in 43 districts.</a:t>
            </a:r>
            <a:endParaRPr lang="en-US" sz="3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1" name="AutoShape 90"/>
          <p:cNvSpPr>
            <a:spLocks noChangeArrowheads="1"/>
          </p:cNvSpPr>
          <p:nvPr/>
        </p:nvSpPr>
        <p:spPr bwMode="auto">
          <a:xfrm>
            <a:off x="14930486" y="23978917"/>
            <a:ext cx="13453680" cy="2696740"/>
          </a:xfrm>
          <a:prstGeom prst="roundRect">
            <a:avLst>
              <a:gd name="adj" fmla="val 0"/>
            </a:avLst>
          </a:prstGeom>
          <a:solidFill>
            <a:srgbClr val="F2F2F2"/>
          </a:solidFill>
          <a:ln w="25400" cap="rnd">
            <a:noFill/>
          </a:ln>
        </p:spPr>
        <p:txBody>
          <a:bodyPr lIns="324000" tIns="180000" rIns="324000" bIns="324000"/>
          <a:lstStyle>
            <a:lvl1pPr marL="446088" indent="-446088" eaLnBrk="0" hangingPunct="0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3400" dirty="0">
                <a:solidFill>
                  <a:schemeClr val="bg1"/>
                </a:solidFill>
                <a:latin typeface="+mn-lt"/>
              </a:rPr>
              <a:t>Our findings underscore the need for malaria control </a:t>
            </a:r>
            <a:r>
              <a:rPr lang="en-US" sz="3400" dirty="0" err="1">
                <a:solidFill>
                  <a:schemeClr val="bg1"/>
                </a:solidFill>
                <a:latin typeface="+mn-lt"/>
              </a:rPr>
              <a:t>programmes</a:t>
            </a:r>
            <a:r>
              <a:rPr lang="en-US" sz="3400" dirty="0">
                <a:solidFill>
                  <a:schemeClr val="bg1"/>
                </a:solidFill>
                <a:latin typeface="+mn-lt"/>
              </a:rPr>
              <a:t> to provide regular supportive supervision to health facilities and train health workers to use </a:t>
            </a:r>
            <a:r>
              <a:rPr lang="en-US" sz="3400" dirty="0" err="1">
                <a:solidFill>
                  <a:schemeClr val="bg1"/>
                </a:solidFill>
                <a:latin typeface="+mn-lt"/>
              </a:rPr>
              <a:t>mRDTs</a:t>
            </a:r>
            <a:r>
              <a:rPr lang="en-US" sz="3400" dirty="0">
                <a:solidFill>
                  <a:schemeClr val="bg1"/>
                </a:solidFill>
                <a:latin typeface="+mn-lt"/>
              </a:rPr>
              <a:t> to ensure testing of malaria suspects and </a:t>
            </a:r>
            <a:r>
              <a:rPr lang="en-US" sz="3400" dirty="0" smtClean="0">
                <a:solidFill>
                  <a:schemeClr val="bg1"/>
                </a:solidFill>
                <a:latin typeface="+mn-lt"/>
              </a:rPr>
              <a:t>appropriate treatment. 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en-GB" altLang="en-US" sz="3400" dirty="0">
              <a:solidFill>
                <a:srgbClr val="0000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52" name="AutoShape 90"/>
          <p:cNvSpPr>
            <a:spLocks noChangeArrowheads="1"/>
          </p:cNvSpPr>
          <p:nvPr/>
        </p:nvSpPr>
        <p:spPr bwMode="auto">
          <a:xfrm>
            <a:off x="13707034" y="11255944"/>
            <a:ext cx="11305256" cy="715691"/>
          </a:xfrm>
          <a:prstGeom prst="roundRect">
            <a:avLst>
              <a:gd name="adj" fmla="val 0"/>
            </a:avLst>
          </a:prstGeom>
          <a:noFill/>
          <a:ln w="38100" cmpd="sng">
            <a:noFill/>
            <a:round/>
            <a:headEnd/>
            <a:tailEnd/>
          </a:ln>
        </p:spPr>
        <p:txBody>
          <a:bodyPr spcCol="360000"/>
          <a:lstStyle/>
          <a:p>
            <a:pPr marL="985838" indent="-985838" algn="ctr" fontAlgn="auto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400" b="1" kern="0" dirty="0">
                <a:solidFill>
                  <a:schemeClr val="bg2"/>
                </a:solidFill>
                <a:latin typeface="Calibri"/>
                <a:ea typeface="Calibri"/>
                <a:cs typeface="Times New Roman"/>
              </a:rPr>
              <a:t>Table 1: Availability of key malaria commodities</a:t>
            </a:r>
          </a:p>
        </p:txBody>
      </p:sp>
      <p:graphicFrame>
        <p:nvGraphicFramePr>
          <p:cNvPr id="55" name="Table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485145"/>
              </p:ext>
            </p:extLst>
          </p:nvPr>
        </p:nvGraphicFramePr>
        <p:xfrm>
          <a:off x="14930487" y="12044786"/>
          <a:ext cx="13458551" cy="1029600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567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91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55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972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696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6962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Characteristic</a:t>
                      </a:r>
                      <a:endParaRPr lang="en-US" sz="3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3210641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 </a:t>
                      </a:r>
                      <a:r>
                        <a:rPr lang="en-US" sz="3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 1,085</a:t>
                      </a:r>
                      <a:endParaRPr lang="en-US" sz="3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3210641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mRDTs</a:t>
                      </a:r>
                      <a:r>
                        <a:rPr lang="en-US" sz="32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(percent)</a:t>
                      </a:r>
                      <a:endParaRPr lang="en-US" sz="3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Artemether-lumenfantrine</a:t>
                      </a:r>
                      <a:endParaRPr lang="en-US" sz="2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3210641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baseline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(percent)</a:t>
                      </a:r>
                      <a:endParaRPr lang="en-US" sz="3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3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Sulfadoxine-pyrimethamine</a:t>
                      </a:r>
                      <a:endParaRPr lang="en-US" sz="2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3210641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baseline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(percent)</a:t>
                      </a:r>
                      <a:endParaRPr lang="en-US" sz="3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6624">
                <a:tc gridSpan="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Type of </a:t>
                      </a:r>
                      <a:r>
                        <a:rPr lang="en-US" sz="28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facility</a:t>
                      </a: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468"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Hospital</a:t>
                      </a:r>
                    </a:p>
                  </a:txBody>
                  <a:tcPr marL="14400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 (87.5)</a:t>
                      </a: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 (87.5)</a:t>
                      </a: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31(96.9)</a:t>
                      </a: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4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Heath</a:t>
                      </a:r>
                      <a:r>
                        <a:rPr lang="en-US" sz="2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centre</a:t>
                      </a: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IV</a:t>
                      </a:r>
                    </a:p>
                  </a:txBody>
                  <a:tcPr marL="14400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</a:t>
                      </a: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 (89.3)</a:t>
                      </a: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 (91.1)</a:t>
                      </a: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 (96.4)</a:t>
                      </a: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94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Heath</a:t>
                      </a:r>
                      <a:r>
                        <a:rPr lang="en-US" sz="2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centre</a:t>
                      </a: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III</a:t>
                      </a:r>
                    </a:p>
                  </a:txBody>
                  <a:tcPr marL="14400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409</a:t>
                      </a: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393 (96.1)</a:t>
                      </a: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354 (86.5)</a:t>
                      </a: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401(98.0)</a:t>
                      </a: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94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Heath</a:t>
                      </a:r>
                      <a:r>
                        <a:rPr lang="en-US" sz="2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centre</a:t>
                      </a: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II</a:t>
                      </a:r>
                    </a:p>
                  </a:txBody>
                  <a:tcPr marL="14400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539</a:t>
                      </a: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482 (89.4)</a:t>
                      </a: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444 (82.4)</a:t>
                      </a: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496 (92.0)</a:t>
                      </a: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9468"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Clinic/drug shop</a:t>
                      </a:r>
                    </a:p>
                  </a:txBody>
                  <a:tcPr marL="14400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 (90.9)</a:t>
                      </a: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 (86.4)</a:t>
                      </a: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 (93.2)</a:t>
                      </a: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90186">
                <a:tc gridSpan="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Ownership of </a:t>
                      </a:r>
                      <a:r>
                        <a:rPr lang="en-US" sz="28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facility</a:t>
                      </a: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1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Public</a:t>
                      </a: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828</a:t>
                      </a: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761 (91.9)</a:t>
                      </a: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691 (83.5)</a:t>
                      </a: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679 (82.0)</a:t>
                      </a: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90186"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Private for-profit</a:t>
                      </a:r>
                    </a:p>
                  </a:txBody>
                  <a:tcPr marL="14400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</a:t>
                      </a: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 (86.3)</a:t>
                      </a: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 (83.6)</a:t>
                      </a: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 (82.2)</a:t>
                      </a: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90186"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Private not-for-profit</a:t>
                      </a: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184</a:t>
                      </a: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172 (91.8)</a:t>
                      </a: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166 (90.2)</a:t>
                      </a: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149 (81.0)</a:t>
                      </a: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52874">
                <a:tc gridSpan="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Location of </a:t>
                      </a:r>
                      <a:r>
                        <a:rPr lang="en-US" sz="28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facility</a:t>
                      </a: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7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Rural </a:t>
                      </a: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873</a:t>
                      </a: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807 (92.4)</a:t>
                      </a: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732 (83.9)</a:t>
                      </a: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718 (82.3)</a:t>
                      </a: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740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Urban</a:t>
                      </a: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212</a:t>
                      </a: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189 </a:t>
                      </a: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(89.2)</a:t>
                      </a: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186 </a:t>
                      </a: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(87.7)</a:t>
                      </a: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170 </a:t>
                      </a: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(80.2)</a:t>
                      </a: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9504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Overall</a:t>
                      </a:r>
                    </a:p>
                  </a:txBody>
                  <a:tcPr marL="14400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1,085</a:t>
                      </a: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996 (91.8)</a:t>
                      </a: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918 (84.6)</a:t>
                      </a: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888 (81.8)</a:t>
                      </a:r>
                    </a:p>
                  </a:txBody>
                  <a:tcPr marL="144000"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14942705" y="23009547"/>
            <a:ext cx="13453679" cy="1009101"/>
          </a:xfrm>
          <a:prstGeom prst="rect">
            <a:avLst/>
          </a:prstGeom>
          <a:solidFill>
            <a:srgbClr val="F2F2F2"/>
          </a:solidFill>
        </p:spPr>
        <p:txBody>
          <a:bodyPr wrap="square" rtlCol="0">
            <a:noAutofit/>
          </a:bodyPr>
          <a:lstStyle/>
          <a:p>
            <a:pPr marL="360000" lvl="1"/>
            <a:r>
              <a:rPr lang="en-GB" sz="5000" b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</a:t>
            </a:r>
          </a:p>
        </p:txBody>
      </p:sp>
      <p:sp>
        <p:nvSpPr>
          <p:cNvPr id="35" name="AutoShape 90"/>
          <p:cNvSpPr>
            <a:spLocks noChangeArrowheads="1"/>
          </p:cNvSpPr>
          <p:nvPr/>
        </p:nvSpPr>
        <p:spPr bwMode="auto">
          <a:xfrm>
            <a:off x="1090504" y="6308378"/>
            <a:ext cx="12616529" cy="5692049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 w="25400" cap="rnd">
            <a:noFill/>
          </a:ln>
        </p:spPr>
        <p:txBody>
          <a:bodyPr wrap="square" lIns="324000" tIns="360000" rIns="324000" bIns="324000">
            <a:spAutoFit/>
          </a:bodyPr>
          <a:lstStyle>
            <a:lvl1pPr marL="446088" indent="-446088" eaLnBrk="0" hangingPunct="0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defRPr/>
            </a:pPr>
            <a:r>
              <a:rPr lang="en-GB" altLang="en-US" sz="4000" dirty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When commodities are available</a:t>
            </a:r>
            <a:r>
              <a:rPr lang="en-GB" altLang="en-US" sz="4000">
                <a:solidFill>
                  <a:schemeClr val="accent1"/>
                </a:solidFill>
                <a:latin typeface="+mn-lt"/>
                <a:cs typeface="Times New Roman" pitchFamily="18" charset="0"/>
              </a:rPr>
              <a:t>, </a:t>
            </a:r>
            <a:r>
              <a:rPr lang="en-GB" altLang="en-US" sz="4000" smtClean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recent supportive </a:t>
            </a:r>
            <a:r>
              <a:rPr lang="en-GB" altLang="en-US" sz="4000" dirty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supervision </a:t>
            </a:r>
            <a:r>
              <a:rPr lang="en-GB" altLang="en-US" sz="4000" dirty="0" smtClean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and training health workers to use malaria rapid diagnostic tests (</a:t>
            </a:r>
            <a:r>
              <a:rPr lang="en-GB" altLang="en-US" sz="4000" dirty="0" err="1" smtClean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mRDTs</a:t>
            </a:r>
            <a:r>
              <a:rPr lang="en-GB" altLang="en-US" sz="4000" dirty="0" smtClean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) still </a:t>
            </a:r>
            <a:r>
              <a:rPr lang="en-GB" altLang="en-US" sz="4000" dirty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play a key role in malaria service delivery. 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en-GB" altLang="en-US" sz="4000" dirty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Health facility laboratory infrastructure </a:t>
            </a:r>
            <a:r>
              <a:rPr lang="en-GB" altLang="en-US" sz="4000" dirty="0" smtClean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— such as power supply and the availability of disinfectant — does </a:t>
            </a:r>
            <a:r>
              <a:rPr lang="en-GB" altLang="en-US" sz="4000" dirty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not influence malaria </a:t>
            </a:r>
            <a:r>
              <a:rPr lang="en-GB" altLang="en-US" sz="4000" dirty="0" smtClean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diagnostic testing, likely due to the widespread use of </a:t>
            </a:r>
            <a:r>
              <a:rPr lang="en-GB" altLang="en-US" sz="4000" dirty="0" err="1" smtClean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mRDTs</a:t>
            </a:r>
            <a:r>
              <a:rPr lang="en-GB" altLang="en-US" sz="4000" dirty="0" smtClean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.  </a:t>
            </a:r>
            <a:endParaRPr lang="en-GB" altLang="en-US" sz="4000" dirty="0">
              <a:solidFill>
                <a:schemeClr val="accent1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38" name="AutoShape 90"/>
          <p:cNvSpPr>
            <a:spLocks noChangeArrowheads="1"/>
          </p:cNvSpPr>
          <p:nvPr/>
        </p:nvSpPr>
        <p:spPr bwMode="auto">
          <a:xfrm>
            <a:off x="29280758" y="5190237"/>
            <a:ext cx="12533126" cy="840059"/>
          </a:xfrm>
          <a:prstGeom prst="roundRect">
            <a:avLst>
              <a:gd name="adj" fmla="val 0"/>
            </a:avLst>
          </a:prstGeom>
          <a:noFill/>
          <a:ln w="38100" cmpd="sng">
            <a:noFill/>
            <a:round/>
            <a:headEnd/>
            <a:tailEnd/>
          </a:ln>
        </p:spPr>
        <p:txBody>
          <a:bodyPr lIns="0" spcCol="360000"/>
          <a:lstStyle/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400" b="1" kern="0" dirty="0">
                <a:solidFill>
                  <a:schemeClr val="bg2"/>
                </a:solidFill>
                <a:latin typeface="Calibri"/>
                <a:ea typeface="Calibri"/>
                <a:cs typeface="Times New Roman"/>
              </a:rPr>
              <a:t>Table 2: Prevalence, unadjusted and adjusted odds ratios of factors associated with malaria testing at health facilities in Uganda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487004"/>
              </p:ext>
            </p:extLst>
          </p:nvPr>
        </p:nvGraphicFramePr>
        <p:xfrm>
          <a:off x="29280758" y="6339566"/>
          <a:ext cx="13071050" cy="190800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1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16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18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54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Characteristic</a:t>
                      </a:r>
                      <a:endParaRPr lang="en-US" sz="3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Testing at least 75% of malaria suspects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32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 1,085</a:t>
                      </a:r>
                      <a:r>
                        <a:rPr lang="en-US" sz="3200" b="1" baseline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(percent)</a:t>
                      </a:r>
                      <a:endParaRPr lang="en-US" sz="3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Unadjusted </a:t>
                      </a:r>
                      <a:r>
                        <a:rPr lang="en-US" sz="32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odds ratio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3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95% CI)</a:t>
                      </a:r>
                      <a:endParaRPr lang="en-US" sz="3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Adjusted o</a:t>
                      </a:r>
                      <a:r>
                        <a:rPr lang="en-US" sz="3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dds ratio</a:t>
                      </a:r>
                      <a:r>
                        <a:rPr lang="en-US" sz="32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US" sz="3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3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95% CI)</a:t>
                      </a:r>
                      <a:endParaRPr lang="en-US" sz="3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1922">
                <a:tc gridSpan="4">
                  <a:txBody>
                    <a:bodyPr/>
                    <a:lstStyle/>
                    <a:p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Health facility </a:t>
                      </a:r>
                      <a:r>
                        <a:rPr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type</a:t>
                      </a:r>
                      <a:endParaRPr lang="en-US" sz="2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17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Public</a:t>
                      </a:r>
                      <a:endParaRPr lang="en-US" sz="28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693 (83%)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41762"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Private for-profit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 (89%)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1.58 (0.74–3.37)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1.51 (0.46 – 4.95)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41762"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Private not-for-profit</a:t>
                      </a:r>
                      <a:endParaRPr lang="en-US" sz="28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175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(95%)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3.78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(1.89–7.58)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3.08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(1.488 - 6.38)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31922">
                <a:tc gridSpan="4">
                  <a:txBody>
                    <a:bodyPr/>
                    <a:lstStyle/>
                    <a:p>
                      <a:r>
                        <a:rPr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Location   </a:t>
                      </a:r>
                      <a:endParaRPr lang="en-US" sz="28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3210641" rtl="0" eaLnBrk="1" latinLnBrk="0" hangingPunct="1"/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l" defTabSz="3210641" rtl="0" eaLnBrk="1" latinLnBrk="0" hangingPunct="1"/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l" defTabSz="3210641" rtl="0" eaLnBrk="1" latinLnBrk="0" hangingPunct="1"/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1922">
                <a:tc>
                  <a:txBody>
                    <a:bodyPr/>
                    <a:lstStyle/>
                    <a:p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Rural</a:t>
                      </a:r>
                      <a:endParaRPr lang="en-US" sz="28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747 (86%)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31922">
                <a:tc>
                  <a:txBody>
                    <a:bodyPr/>
                    <a:lstStyle/>
                    <a:p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Urban</a:t>
                      </a:r>
                      <a:endParaRPr lang="en-US" sz="28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186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(88%)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1.21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(0.76–1.89)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531922">
                <a:tc gridSpan="4">
                  <a:txBody>
                    <a:bodyPr/>
                    <a:lstStyle/>
                    <a:p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Level of </a:t>
                      </a:r>
                      <a:r>
                        <a:rPr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facility</a:t>
                      </a:r>
                      <a:endParaRPr lang="en-US" sz="2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1922"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Hospital/</a:t>
                      </a: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Heath</a:t>
                      </a:r>
                      <a:r>
                        <a:rPr lang="en-US" sz="2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centre</a:t>
                      </a: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IV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 (81%)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31922"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Heath</a:t>
                      </a:r>
                      <a:r>
                        <a:rPr lang="en-US" sz="2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centre</a:t>
                      </a: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III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345 (84%)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1.29 (0.14–1.59)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1.38 (0.73–2.61)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531922"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Heath</a:t>
                      </a:r>
                      <a:r>
                        <a:rPr lang="en-US" sz="2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centre</a:t>
                      </a:r>
                      <a:r>
                        <a:rPr lang="en-US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II</a:t>
                      </a:r>
                      <a:endParaRPr lang="en-US" sz="28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 (88%)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1.74 (0.26–2.27)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2.98 (1.51–5.89)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531922"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Clinic/drug shop</a:t>
                      </a:r>
                      <a:endParaRPr lang="en-US" sz="2800" dirty="0" smtClean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(89%)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86 (0.35–3.06)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1.54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(0.35–6.8)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531922">
                <a:tc gridSpan="4">
                  <a:txBody>
                    <a:bodyPr/>
                    <a:lstStyle/>
                    <a:p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Supervision in last 6 </a:t>
                      </a:r>
                      <a:r>
                        <a:rPr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months   </a:t>
                      </a:r>
                      <a:endParaRPr lang="en-US" sz="28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1922">
                <a:tc>
                  <a:txBody>
                    <a:bodyPr/>
                    <a:lstStyle/>
                    <a:p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en-US" sz="28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241 (92%)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531922">
                <a:tc>
                  <a:txBody>
                    <a:bodyPr/>
                    <a:lstStyle/>
                    <a:p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n-US" sz="28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641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(84%)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0.49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(0.30–0.79)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0.56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(0.33–0.94)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531922">
                <a:tc gridSpan="4">
                  <a:txBody>
                    <a:bodyPr/>
                    <a:lstStyle/>
                    <a:p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Availability of malaria management </a:t>
                      </a:r>
                      <a:r>
                        <a:rPr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guidelines</a:t>
                      </a:r>
                      <a:endParaRPr lang="en-US" sz="2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1922">
                <a:tc>
                  <a:txBody>
                    <a:bodyPr/>
                    <a:lstStyle/>
                    <a:p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en-US" sz="28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382 (88%)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531922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+mn-lt"/>
                        </a:rPr>
                        <a:t>No</a:t>
                      </a:r>
                      <a:endParaRPr lang="en-US" sz="28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502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(85%)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0.91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(0.82–1.01)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0.91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(0.82–1.02)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531922">
                <a:tc gridSpan="4">
                  <a:txBody>
                    <a:bodyPr/>
                    <a:lstStyle/>
                    <a:p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Availability of </a:t>
                      </a:r>
                      <a:r>
                        <a:rPr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clocks/times</a:t>
                      </a:r>
                      <a:endParaRPr lang="en-US" sz="2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1922">
                <a:tc>
                  <a:txBody>
                    <a:bodyPr/>
                    <a:lstStyle/>
                    <a:p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en-US" sz="28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459 (88%)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531922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+mn-lt"/>
                        </a:rPr>
                        <a:t>No</a:t>
                      </a:r>
                      <a:endParaRPr lang="en-US" sz="28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422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(85%)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0.75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(0.52–1.07)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0.92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(0.61–1.32)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531922">
                <a:tc gridSpan="4">
                  <a:txBody>
                    <a:bodyPr/>
                    <a:lstStyle/>
                    <a:p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Availability of power supply in the </a:t>
                      </a:r>
                      <a:r>
                        <a:rPr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</a:t>
                      </a:r>
                      <a:endParaRPr lang="en-US" sz="2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1922">
                <a:tc>
                  <a:txBody>
                    <a:bodyPr/>
                    <a:lstStyle/>
                    <a:p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en-US" sz="28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666 (88%)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531922">
                <a:tc>
                  <a:txBody>
                    <a:bodyPr/>
                    <a:lstStyle/>
                    <a:p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n-US" sz="28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214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(82%)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0.65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(0.44–0.96)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0.65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(0.40–1.04)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531922">
                <a:tc gridSpan="4">
                  <a:txBody>
                    <a:bodyPr/>
                    <a:lstStyle/>
                    <a:p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Availability of disinfection in the </a:t>
                      </a:r>
                      <a:r>
                        <a:rPr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</a:t>
                      </a:r>
                      <a:endParaRPr lang="en-US" sz="2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1922">
                <a:tc>
                  <a:txBody>
                    <a:bodyPr/>
                    <a:lstStyle/>
                    <a:p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en-US" sz="28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835 (87%)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531922">
                <a:tc>
                  <a:txBody>
                    <a:bodyPr/>
                    <a:lstStyle/>
                    <a:p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n-US" sz="28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(80%)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0.59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(0.30–1.19)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0.79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(0.35–1.83)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531922">
                <a:tc gridSpan="4"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mRDT</a:t>
                      </a: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training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31922"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</a:t>
                      </a: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health worker trained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106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144 (80%)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969974"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 least one health worker</a:t>
                      </a:r>
                      <a:r>
                        <a:rPr lang="en-US" sz="2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trained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703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(87%)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1.74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(1.14–2.64)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3210641" rtl="0" eaLnBrk="1" latinLnBrk="0" hangingPunct="1"/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1.72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(1.09–2.71)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</a:tbl>
          </a:graphicData>
        </a:graphic>
      </p:graphicFrame>
      <p:sp>
        <p:nvSpPr>
          <p:cNvPr id="50" name="Text Box 77"/>
          <p:cNvSpPr txBox="1">
            <a:spLocks noChangeArrowheads="1"/>
          </p:cNvSpPr>
          <p:nvPr/>
        </p:nvSpPr>
        <p:spPr bwMode="auto">
          <a:xfrm>
            <a:off x="8338115" y="28115700"/>
            <a:ext cx="9825788" cy="15333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438150" indent="-438150" defTabSz="915988" eaLnBrk="0" hangingPunct="0">
              <a:defRPr sz="2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defRPr sz="2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defRPr sz="2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defRPr sz="2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defRPr sz="2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GB" sz="2600" b="1" dirty="0">
                <a:solidFill>
                  <a:srgbClr val="000000"/>
                </a:solidFill>
                <a:latin typeface="+mn-lt"/>
                <a:ea typeface="Times New Roman"/>
                <a:cs typeface="Calibri"/>
              </a:rPr>
              <a:t>Acknowledgements</a:t>
            </a:r>
          </a:p>
          <a:p>
            <a:pPr marL="0" indent="0">
              <a:defRPr/>
            </a:pPr>
            <a:r>
              <a:rPr lang="en-GB" sz="2600" dirty="0">
                <a:solidFill>
                  <a:srgbClr val="000000"/>
                </a:solidFill>
                <a:latin typeface="+mn-lt"/>
              </a:rPr>
              <a:t>Ugandan Ministry of Health</a:t>
            </a:r>
          </a:p>
          <a:p>
            <a:pPr marL="0" indent="0">
              <a:defRPr/>
            </a:pPr>
            <a:r>
              <a:rPr lang="en-GB" sz="2600" dirty="0">
                <a:solidFill>
                  <a:srgbClr val="000000"/>
                </a:solidFill>
                <a:latin typeface="+mn-lt"/>
              </a:rPr>
              <a:t>Health facility staff in </a:t>
            </a:r>
            <a:r>
              <a:rPr lang="en-GB" sz="2600" dirty="0" smtClean="0">
                <a:solidFill>
                  <a:srgbClr val="000000"/>
                </a:solidFill>
                <a:latin typeface="+mn-lt"/>
              </a:rPr>
              <a:t>MAPD districts</a:t>
            </a:r>
            <a:endParaRPr lang="en-GB" sz="2600" dirty="0">
              <a:solidFill>
                <a:srgbClr val="000000"/>
              </a:solidFill>
              <a:latin typeface="+mn-lt"/>
            </a:endParaRPr>
          </a:p>
          <a:p>
            <a:pPr marL="0" indent="0">
              <a:defRPr/>
            </a:pPr>
            <a:r>
              <a:rPr lang="en-GB" sz="2600" dirty="0" smtClean="0">
                <a:solidFill>
                  <a:srgbClr val="000000"/>
                </a:solidFill>
                <a:latin typeface="+mn-lt"/>
              </a:rPr>
              <a:t>PMI</a:t>
            </a:r>
            <a:endParaRPr lang="en-GB" sz="26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56" name="AutoShape 90"/>
          <p:cNvSpPr>
            <a:spLocks noChangeArrowheads="1"/>
          </p:cNvSpPr>
          <p:nvPr/>
        </p:nvSpPr>
        <p:spPr bwMode="auto">
          <a:xfrm>
            <a:off x="809974" y="20226170"/>
            <a:ext cx="13176040" cy="5785791"/>
          </a:xfrm>
          <a:prstGeom prst="roundRect">
            <a:avLst>
              <a:gd name="adj" fmla="val 0"/>
            </a:avLst>
          </a:prstGeom>
          <a:solidFill>
            <a:srgbClr val="F2F2F2"/>
          </a:solidFill>
          <a:ln w="25400" cap="rnd">
            <a:noFill/>
          </a:ln>
        </p:spPr>
        <p:txBody>
          <a:bodyPr lIns="324000" tIns="180000" rIns="324000" bIns="324000"/>
          <a:lstStyle>
            <a:lvl1pPr marL="446088" indent="-446088" eaLnBrk="0" hangingPunct="0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 sz="3400" dirty="0">
                <a:solidFill>
                  <a:schemeClr val="bg1"/>
                </a:solidFill>
                <a:latin typeface="+mn-lt"/>
              </a:rPr>
              <a:t>Through a cross-sectional survey</a:t>
            </a:r>
            <a:r>
              <a:rPr lang="en-US" sz="3400" dirty="0" smtClean="0">
                <a:solidFill>
                  <a:schemeClr val="bg1"/>
                </a:solidFill>
                <a:latin typeface="+mn-lt"/>
              </a:rPr>
              <a:t>, </a:t>
            </a:r>
            <a:r>
              <a:rPr lang="en-US" sz="3400" dirty="0">
                <a:solidFill>
                  <a:schemeClr val="bg1"/>
                </a:solidFill>
                <a:latin typeface="+mn-lt"/>
              </a:rPr>
              <a:t>we collected data from all 1,085 public and private health facilities in the 43 </a:t>
            </a:r>
            <a:r>
              <a:rPr lang="en-US" sz="3400" dirty="0" smtClean="0">
                <a:solidFill>
                  <a:schemeClr val="bg1"/>
                </a:solidFill>
                <a:latin typeface="+mn-lt"/>
              </a:rPr>
              <a:t>PMI-supported districts.</a:t>
            </a:r>
            <a:endParaRPr lang="en-US" sz="3400" dirty="0">
              <a:solidFill>
                <a:schemeClr val="bg1"/>
              </a:solidFill>
              <a:latin typeface="+mn-lt"/>
            </a:endParaRPr>
          </a:p>
          <a:p>
            <a:r>
              <a:rPr lang="en-US" sz="3400" dirty="0">
                <a:solidFill>
                  <a:schemeClr val="bg1"/>
                </a:solidFill>
                <a:latin typeface="+mn-lt"/>
              </a:rPr>
              <a:t>We assessed the availability of malaria management guidelines, laboratory infrastructure, </a:t>
            </a:r>
            <a:r>
              <a:rPr lang="en-US" sz="3400" dirty="0" err="1">
                <a:solidFill>
                  <a:schemeClr val="bg1"/>
                </a:solidFill>
                <a:latin typeface="+mn-lt"/>
              </a:rPr>
              <a:t>mRDT</a:t>
            </a:r>
            <a:r>
              <a:rPr lang="en-US" sz="3400" dirty="0">
                <a:solidFill>
                  <a:schemeClr val="bg1"/>
                </a:solidFill>
                <a:latin typeface="+mn-lt"/>
              </a:rPr>
              <a:t> training for health workers and supportive supervision. </a:t>
            </a:r>
          </a:p>
          <a:p>
            <a:r>
              <a:rPr lang="en-US" sz="3400" dirty="0">
                <a:solidFill>
                  <a:schemeClr val="bg1"/>
                </a:solidFill>
                <a:latin typeface="+mn-lt"/>
              </a:rPr>
              <a:t>Survey data were matched with routinely collected health facility data obtained </a:t>
            </a:r>
            <a:r>
              <a:rPr lang="en-US" sz="3400" dirty="0" smtClean="0">
                <a:solidFill>
                  <a:schemeClr val="bg1"/>
                </a:solidFill>
                <a:latin typeface="+mn-lt"/>
              </a:rPr>
              <a:t>from </a:t>
            </a:r>
            <a:r>
              <a:rPr lang="en-US" sz="3400" dirty="0">
                <a:solidFill>
                  <a:schemeClr val="bg1"/>
                </a:solidFill>
                <a:latin typeface="+mn-lt"/>
              </a:rPr>
              <a:t>the District Health Information </a:t>
            </a:r>
            <a:r>
              <a:rPr lang="en-US" sz="3400" dirty="0" smtClean="0">
                <a:solidFill>
                  <a:schemeClr val="bg1"/>
                </a:solidFill>
                <a:latin typeface="+mn-lt"/>
              </a:rPr>
              <a:t>System 2 </a:t>
            </a:r>
            <a:r>
              <a:rPr lang="en-US" sz="3400" dirty="0">
                <a:solidFill>
                  <a:schemeClr val="bg1"/>
                </a:solidFill>
                <a:latin typeface="+mn-lt"/>
              </a:rPr>
              <a:t>(DHIS2). Associations between achieving the target of testing at least </a:t>
            </a:r>
            <a:r>
              <a:rPr lang="en-US" sz="3400" dirty="0" smtClean="0">
                <a:solidFill>
                  <a:schemeClr val="bg1"/>
                </a:solidFill>
                <a:latin typeface="+mn-lt"/>
              </a:rPr>
              <a:t>75% of </a:t>
            </a:r>
            <a:r>
              <a:rPr lang="en-US" sz="3400" dirty="0">
                <a:solidFill>
                  <a:schemeClr val="bg1"/>
                </a:solidFill>
                <a:latin typeface="+mn-lt"/>
              </a:rPr>
              <a:t>malaria suspects and </a:t>
            </a:r>
            <a:r>
              <a:rPr lang="en-US" sz="3400" dirty="0" smtClean="0">
                <a:solidFill>
                  <a:schemeClr val="bg1"/>
                </a:solidFill>
                <a:latin typeface="+mn-lt"/>
              </a:rPr>
              <a:t>the variables listed above </a:t>
            </a:r>
            <a:r>
              <a:rPr lang="en-US" sz="3400" dirty="0">
                <a:solidFill>
                  <a:schemeClr val="bg1"/>
                </a:solidFill>
                <a:latin typeface="+mn-lt"/>
              </a:rPr>
              <a:t>were examined using multivariate logistic </a:t>
            </a:r>
            <a:r>
              <a:rPr lang="en-US" sz="3400" dirty="0" smtClean="0">
                <a:solidFill>
                  <a:schemeClr val="bg1"/>
                </a:solidFill>
                <a:latin typeface="+mn-lt"/>
              </a:rPr>
              <a:t>regression – see Table 2</a:t>
            </a:r>
            <a:r>
              <a:rPr lang="en-US" sz="3400" dirty="0">
                <a:solidFill>
                  <a:schemeClr val="bg1"/>
                </a:solidFill>
                <a:latin typeface="+mn-lt"/>
              </a:rPr>
              <a:t>.</a:t>
            </a:r>
          </a:p>
        </p:txBody>
      </p:sp>
      <p:sp>
        <p:nvSpPr>
          <p:cNvPr id="57" name="TextBox 84"/>
          <p:cNvSpPr txBox="1">
            <a:spLocks noChangeArrowheads="1"/>
          </p:cNvSpPr>
          <p:nvPr/>
        </p:nvSpPr>
        <p:spPr bwMode="auto">
          <a:xfrm>
            <a:off x="14930486" y="6252161"/>
            <a:ext cx="13393581" cy="4487382"/>
          </a:xfrm>
          <a:prstGeom prst="rect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</p:spPr>
        <p:txBody>
          <a:bodyPr wrap="square" lIns="324000" rIns="324000">
            <a:spAutoFit/>
          </a:bodyPr>
          <a:lstStyle>
            <a:lvl1pPr marL="446088" indent="-446088" eaLnBrk="0" hangingPunct="0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 sz="3400" dirty="0">
                <a:solidFill>
                  <a:schemeClr val="bg1"/>
                </a:solidFill>
                <a:latin typeface="+mn-lt"/>
              </a:rPr>
              <a:t>Key malaria commodities were widely available: </a:t>
            </a:r>
            <a:r>
              <a:rPr lang="en-US" sz="3400" dirty="0" smtClean="0">
                <a:solidFill>
                  <a:schemeClr val="bg1"/>
                </a:solidFill>
                <a:latin typeface="+mn-lt"/>
              </a:rPr>
              <a:t>92% </a:t>
            </a:r>
            <a:r>
              <a:rPr lang="en-US" sz="3400" dirty="0">
                <a:solidFill>
                  <a:schemeClr val="bg1"/>
                </a:solidFill>
                <a:latin typeface="+mn-lt"/>
              </a:rPr>
              <a:t>of the health </a:t>
            </a:r>
            <a:r>
              <a:rPr lang="en-US" sz="3400" dirty="0" smtClean="0">
                <a:solidFill>
                  <a:schemeClr val="bg1"/>
                </a:solidFill>
                <a:latin typeface="+mn-lt"/>
              </a:rPr>
              <a:t>facilities had </a:t>
            </a:r>
            <a:r>
              <a:rPr lang="en-US" sz="3400" dirty="0" err="1" smtClean="0">
                <a:solidFill>
                  <a:schemeClr val="bg1"/>
                </a:solidFill>
                <a:latin typeface="+mn-lt"/>
              </a:rPr>
              <a:t>mRDTs</a:t>
            </a:r>
            <a:r>
              <a:rPr lang="en-US" sz="34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3400" dirty="0">
                <a:solidFill>
                  <a:schemeClr val="bg1"/>
                </a:solidFill>
                <a:latin typeface="+mn-lt"/>
              </a:rPr>
              <a:t>and </a:t>
            </a:r>
            <a:r>
              <a:rPr lang="en-US" sz="3400" dirty="0" smtClean="0">
                <a:solidFill>
                  <a:schemeClr val="bg1"/>
                </a:solidFill>
                <a:latin typeface="+mn-lt"/>
              </a:rPr>
              <a:t>85% had the </a:t>
            </a:r>
            <a:r>
              <a:rPr lang="en-US" sz="3400" dirty="0">
                <a:solidFill>
                  <a:schemeClr val="bg1"/>
                </a:solidFill>
                <a:latin typeface="+mn-lt"/>
              </a:rPr>
              <a:t>antimalarial drug </a:t>
            </a:r>
            <a:r>
              <a:rPr lang="en-US" sz="3400" dirty="0" err="1" smtClean="0">
                <a:solidFill>
                  <a:schemeClr val="bg1"/>
                </a:solidFill>
                <a:latin typeface="+mn-lt"/>
              </a:rPr>
              <a:t>artemether-lumefantrine</a:t>
            </a:r>
            <a:r>
              <a:rPr lang="en-US" sz="3400" dirty="0" smtClean="0">
                <a:solidFill>
                  <a:schemeClr val="bg1"/>
                </a:solidFill>
                <a:latin typeface="+mn-lt"/>
              </a:rPr>
              <a:t>. </a:t>
            </a:r>
            <a:endParaRPr lang="en-US" sz="3400" dirty="0">
              <a:solidFill>
                <a:schemeClr val="bg1"/>
              </a:solidFill>
              <a:latin typeface="+mn-lt"/>
            </a:endParaRPr>
          </a:p>
          <a:p>
            <a:r>
              <a:rPr lang="en-US" sz="3400" dirty="0">
                <a:solidFill>
                  <a:schemeClr val="bg1"/>
                </a:solidFill>
                <a:latin typeface="+mn-lt"/>
              </a:rPr>
              <a:t>The majority of the health facilities (</a:t>
            </a:r>
            <a:r>
              <a:rPr lang="en-US" sz="3400" dirty="0" smtClean="0">
                <a:solidFill>
                  <a:schemeClr val="bg1"/>
                </a:solidFill>
                <a:latin typeface="+mn-lt"/>
              </a:rPr>
              <a:t>86%) </a:t>
            </a:r>
            <a:r>
              <a:rPr lang="en-US" sz="3400" dirty="0">
                <a:solidFill>
                  <a:schemeClr val="bg1"/>
                </a:solidFill>
                <a:latin typeface="+mn-lt"/>
              </a:rPr>
              <a:t>tested over </a:t>
            </a:r>
            <a:r>
              <a:rPr lang="en-US" sz="3400" dirty="0" smtClean="0">
                <a:solidFill>
                  <a:schemeClr val="bg1"/>
                </a:solidFill>
                <a:latin typeface="+mn-lt"/>
              </a:rPr>
              <a:t>75% </a:t>
            </a:r>
            <a:r>
              <a:rPr lang="en-US" sz="3400" dirty="0">
                <a:solidFill>
                  <a:schemeClr val="bg1"/>
                </a:solidFill>
                <a:latin typeface="+mn-lt"/>
              </a:rPr>
              <a:t>of </a:t>
            </a:r>
            <a:r>
              <a:rPr lang="en-US" sz="3400" dirty="0" smtClean="0">
                <a:solidFill>
                  <a:schemeClr val="bg1"/>
                </a:solidFill>
                <a:latin typeface="+mn-lt"/>
              </a:rPr>
              <a:t>patients suspected to have </a:t>
            </a:r>
            <a:r>
              <a:rPr lang="en-US" sz="3400" dirty="0">
                <a:solidFill>
                  <a:schemeClr val="bg1"/>
                </a:solidFill>
                <a:latin typeface="+mn-lt"/>
              </a:rPr>
              <a:t>malaria. </a:t>
            </a:r>
          </a:p>
          <a:p>
            <a:r>
              <a:rPr lang="en-US" sz="3400" dirty="0">
                <a:solidFill>
                  <a:schemeClr val="bg1"/>
                </a:solidFill>
                <a:latin typeface="+mn-lt"/>
              </a:rPr>
              <a:t>Providing supervision to health workers in the last six </a:t>
            </a:r>
            <a:r>
              <a:rPr lang="en-US" sz="3400" dirty="0" smtClean="0">
                <a:solidFill>
                  <a:schemeClr val="bg1"/>
                </a:solidFill>
                <a:latin typeface="+mn-lt"/>
              </a:rPr>
              <a:t>months </a:t>
            </a:r>
            <a:r>
              <a:rPr lang="en-US" sz="3400" dirty="0">
                <a:solidFill>
                  <a:schemeClr val="bg1"/>
                </a:solidFill>
                <a:latin typeface="+mn-lt"/>
              </a:rPr>
              <a:t>and training at least one health worker in the use of </a:t>
            </a:r>
            <a:r>
              <a:rPr lang="en-US" sz="3400" dirty="0" err="1">
                <a:solidFill>
                  <a:schemeClr val="bg1"/>
                </a:solidFill>
                <a:latin typeface="+mn-lt"/>
              </a:rPr>
              <a:t>mRDTs</a:t>
            </a:r>
            <a:r>
              <a:rPr lang="en-US" sz="3400" dirty="0">
                <a:solidFill>
                  <a:schemeClr val="bg1"/>
                </a:solidFill>
                <a:latin typeface="+mn-lt"/>
              </a:rPr>
              <a:t> increased the likelihood of </a:t>
            </a:r>
            <a:r>
              <a:rPr lang="en-US" sz="3400" dirty="0" smtClean="0">
                <a:solidFill>
                  <a:schemeClr val="bg1"/>
                </a:solidFill>
                <a:latin typeface="+mn-lt"/>
              </a:rPr>
              <a:t>the </a:t>
            </a:r>
            <a:r>
              <a:rPr lang="en-US" sz="3400" dirty="0">
                <a:solidFill>
                  <a:schemeClr val="bg1"/>
                </a:solidFill>
                <a:latin typeface="+mn-lt"/>
              </a:rPr>
              <a:t>health facility achieving the testing target.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65959" y="5058867"/>
            <a:ext cx="8576925" cy="1015663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marL="360000" lvl="1"/>
            <a:r>
              <a:rPr lang="en-GB" sz="60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KEY MESSAGES</a:t>
            </a:r>
            <a:endParaRPr lang="en-GB" sz="60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1" name="Straight Connector 30"/>
          <p:cNvCxnSpPr/>
          <p:nvPr/>
        </p:nvCxnSpPr>
        <p:spPr bwMode="auto">
          <a:xfrm>
            <a:off x="1090505" y="6064180"/>
            <a:ext cx="12541222" cy="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584275" y="3767561"/>
            <a:ext cx="54757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0" lvl="1"/>
            <a:r>
              <a:rPr lang="en-GB" sz="3200" b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Poster number: </a:t>
            </a:r>
            <a:r>
              <a:rPr lang="en-GB" sz="3200" b="1" dirty="0" smtClean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1033</a:t>
            </a:r>
            <a:endParaRPr lang="en-GB" sz="3200" b="1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760" y="234331"/>
            <a:ext cx="4306887" cy="2822551"/>
          </a:xfrm>
          <a:prstGeom prst="rect">
            <a:avLst/>
          </a:prstGeom>
          <a:ln w="76200">
            <a:solidFill>
              <a:schemeClr val="accent2"/>
            </a:solidFill>
          </a:ln>
        </p:spPr>
      </p:pic>
      <p:cxnSp>
        <p:nvCxnSpPr>
          <p:cNvPr id="58" name="Straight Connector 57"/>
          <p:cNvCxnSpPr/>
          <p:nvPr/>
        </p:nvCxnSpPr>
        <p:spPr bwMode="auto">
          <a:xfrm>
            <a:off x="1025722" y="20179903"/>
            <a:ext cx="12601400" cy="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>
            <a:off x="1025722" y="13190639"/>
            <a:ext cx="12601400" cy="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Text Box 81"/>
          <p:cNvSpPr txBox="1">
            <a:spLocks noChangeArrowheads="1"/>
          </p:cNvSpPr>
          <p:nvPr/>
        </p:nvSpPr>
        <p:spPr bwMode="auto">
          <a:xfrm>
            <a:off x="1" y="27542492"/>
            <a:ext cx="42808525" cy="126887"/>
          </a:xfrm>
          <a:prstGeom prst="rect">
            <a:avLst/>
          </a:prstGeom>
          <a:solidFill>
            <a:srgbClr val="EEFFFE"/>
          </a:solidFill>
          <a:ln>
            <a:noFill/>
          </a:ln>
        </p:spPr>
        <p:txBody>
          <a:bodyPr anchor="ctr" anchorCtr="1"/>
          <a:lstStyle>
            <a:lvl1pPr defTabSz="915988" eaLnBrk="0" hangingPunct="0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5400" b="1">
              <a:solidFill>
                <a:srgbClr val="007775"/>
              </a:solidFill>
              <a:latin typeface="Helvetica" charset="0"/>
              <a:cs typeface="Arial" pitchFamily="34" charset="0"/>
            </a:endParaRPr>
          </a:p>
        </p:txBody>
      </p:sp>
      <p:sp>
        <p:nvSpPr>
          <p:cNvPr id="61" name="Rectangle 37"/>
          <p:cNvSpPr>
            <a:spLocks noChangeArrowheads="1"/>
          </p:cNvSpPr>
          <p:nvPr/>
        </p:nvSpPr>
        <p:spPr bwMode="auto">
          <a:xfrm>
            <a:off x="815783" y="28115700"/>
            <a:ext cx="6906959" cy="1800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defTabSz="841375" eaLnBrk="0" hangingPunct="0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841375" eaLnBrk="0" hangingPunct="0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841375" eaLnBrk="0" hangingPunct="0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841375" eaLnBrk="0" hangingPunct="0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841375" eaLnBrk="0" hangingPunct="0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GB" sz="2600" b="1" dirty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For more information</a:t>
            </a:r>
            <a:endParaRPr lang="sv-SE" altLang="en-US" sz="2600" dirty="0">
              <a:solidFill>
                <a:srgbClr val="000000"/>
              </a:solidFill>
              <a:latin typeface="Calibri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GB" sz="2600" dirty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Malaria Consortium</a:t>
            </a:r>
            <a:endParaRPr lang="en-GB" sz="2600" dirty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600" dirty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The Green House, 244-254 Cambridge Heath Road, London E2 9DA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sv-SE" altLang="en-US" sz="2600" dirty="0">
                <a:solidFill>
                  <a:srgbClr val="000000"/>
                </a:solidFill>
                <a:latin typeface="Calibri" pitchFamily="34" charset="0"/>
                <a:cs typeface="Arial" pitchFamily="34" charset="0"/>
                <a:hlinkClick r:id="rId4"/>
              </a:rPr>
              <a:t>www.malariaconsortium.org</a:t>
            </a:r>
            <a:endParaRPr lang="sv-SE" altLang="en-US" sz="2600" dirty="0">
              <a:solidFill>
                <a:srgbClr val="00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4930486" y="5224996"/>
            <a:ext cx="13393582" cy="1039650"/>
          </a:xfrm>
          <a:prstGeom prst="rect">
            <a:avLst/>
          </a:prstGeom>
          <a:solidFill>
            <a:srgbClr val="F2F2F2"/>
          </a:solidFill>
        </p:spPr>
        <p:txBody>
          <a:bodyPr wrap="square" rtlCol="0">
            <a:noAutofit/>
          </a:bodyPr>
          <a:lstStyle/>
          <a:p>
            <a:pPr marL="360000" lvl="1"/>
            <a:r>
              <a:rPr lang="en-GB" sz="5000" b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</a:p>
        </p:txBody>
      </p:sp>
      <p:cxnSp>
        <p:nvCxnSpPr>
          <p:cNvPr id="63" name="Straight Connector 62"/>
          <p:cNvCxnSpPr/>
          <p:nvPr/>
        </p:nvCxnSpPr>
        <p:spPr bwMode="auto">
          <a:xfrm flipV="1">
            <a:off x="15132821" y="6074530"/>
            <a:ext cx="12680153" cy="11537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 flipV="1">
            <a:off x="15108440" y="23872983"/>
            <a:ext cx="12680153" cy="11537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34" name="Picture 3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85214" y="714170"/>
            <a:ext cx="2888008" cy="3056729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7614" y="866570"/>
            <a:ext cx="2888008" cy="3056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303189"/>
      </p:ext>
    </p:extLst>
  </p:cSld>
  <p:clrMapOvr>
    <a:masterClrMapping/>
  </p:clrMapOvr>
</p:sld>
</file>

<file path=ppt/theme/theme1.xml><?xml version="1.0" encoding="utf-8"?>
<a:theme xmlns:a="http://schemas.openxmlformats.org/drawingml/2006/main" name="MC report template.dotx">
  <a:themeElements>
    <a:clrScheme name="Malaria Consortium">
      <a:dk1>
        <a:srgbClr val="004750"/>
      </a:dk1>
      <a:lt1>
        <a:srgbClr val="F7EDE3"/>
      </a:lt1>
      <a:dk2>
        <a:srgbClr val="005D63"/>
      </a:dk2>
      <a:lt2>
        <a:srgbClr val="FFFFFF"/>
      </a:lt2>
      <a:accent1>
        <a:srgbClr val="5EDBB5"/>
      </a:accent1>
      <a:accent2>
        <a:srgbClr val="1FA3B2"/>
      </a:accent2>
      <a:accent3>
        <a:srgbClr val="E3FFF5"/>
      </a:accent3>
      <a:accent4>
        <a:srgbClr val="007268"/>
      </a:accent4>
      <a:accent5>
        <a:srgbClr val="00837B"/>
      </a:accent5>
      <a:accent6>
        <a:srgbClr val="715BCE"/>
      </a:accent6>
      <a:hlink>
        <a:srgbClr val="0070C0"/>
      </a:hlink>
      <a:folHlink>
        <a:srgbClr val="7030A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明朝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ster template horizontal.potx" id="{C3BB4136-3170-43A8-9E36-C6EA183E6D41}" vid="{B2B99878-33EF-4A01-8125-426465E043E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46d9c23-33c1-4aaa-b610-0b49484beeba"/>
    <Function_x0028_s_x0029_ xmlns="446d9c23-33c1-4aaa-b610-0b49484beeba" xsi:nil="true"/>
    <Location_x0028_s_x0029_ xmlns="446d9c23-33c1-4aaa-b610-0b49484beeba"/>
    <Language_x0028_s_x0029_ xmlns="446d9c23-33c1-4aaa-b610-0b49484beeba" xsi:nil="true"/>
    <h07063d4a6c74212ab877aa424a1f7d6 xmlns="446d9c23-33c1-4aaa-b610-0b49484beeba">
      <Terms xmlns="http://schemas.microsoft.com/office/infopath/2007/PartnerControls"/>
    </h07063d4a6c74212ab877aa424a1f7d6>
    <d51732ba3bba4342a416b429b6a40b0b xmlns="446d9c23-33c1-4aaa-b610-0b49484beeba">
      <Terms xmlns="http://schemas.microsoft.com/office/infopath/2007/PartnerControls"/>
    </d51732ba3bba4342a416b429b6a40b0b>
    <Classification_x0028_s_x0029_ xmlns="446d9c23-33c1-4aaa-b610-0b49484beeba" xsi:nil="true"/>
    <Knowledge_x0020_Base_x0020_Status xmlns="446d9c23-33c1-4aaa-b610-0b49484beeba">Do not display in Knowledge Base</Knowledge_x0020_Base_x0020_Status>
    <General_x0020_Document_x0020_Type xmlns="446d9c23-33c1-4aaa-b610-0b49484beeba" xsi:nil="true"/>
    <j49f4a525f6a4ed2b6a5dca880bae675 xmlns="446d9c23-33c1-4aaa-b610-0b49484beeba">
      <Terms xmlns="http://schemas.microsoft.com/office/infopath/2007/PartnerControls"/>
    </j49f4a525f6a4ed2b6a5dca880bae675>
    <SharedWithUsers xmlns="446d9c23-33c1-4aaa-b610-0b49484beeba">
      <UserInfo>
        <DisplayName>Lauren Smith</DisplayName>
        <AccountId>3647</AccountId>
        <AccountType/>
      </UserInfo>
    </SharedWithUsers>
    <Knowledge_x0020_Base xmlns="446d9c23-33c1-4aaa-b610-0b49484beeba">false</Knowledge_x0020_Bas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Malaria Consortium Document" ma:contentTypeID="0x0101001D5646EEDBA3214EB36B225F0D3F764600BA6FDADA336330448BA5A9EB225FB1A8" ma:contentTypeVersion="47" ma:contentTypeDescription="Content type for all other documents on the site. These are general documents that do not require control." ma:contentTypeScope="" ma:versionID="f5f0c559cffa46d83c747037195abcfc">
  <xsd:schema xmlns:xsd="http://www.w3.org/2001/XMLSchema" xmlns:xs="http://www.w3.org/2001/XMLSchema" xmlns:p="http://schemas.microsoft.com/office/2006/metadata/properties" xmlns:ns2="446d9c23-33c1-4aaa-b610-0b49484beeba" xmlns:ns4="02b1e57a-4096-4ec3-a35e-3b42711ba632" targetNamespace="http://schemas.microsoft.com/office/2006/metadata/properties" ma:root="true" ma:fieldsID="38c6b854a4b4d66c6461424a6b8bc7c4" ns2:_="" ns4:_="">
    <xsd:import namespace="446d9c23-33c1-4aaa-b610-0b49484beeba"/>
    <xsd:import namespace="02b1e57a-4096-4ec3-a35e-3b42711ba632"/>
    <xsd:element name="properties">
      <xsd:complexType>
        <xsd:sequence>
          <xsd:element name="documentManagement">
            <xsd:complexType>
              <xsd:all>
                <xsd:element ref="ns2:Knowledge_x0020_Base_x0020_Status" minOccurs="0"/>
                <xsd:element ref="ns2:General_x0020_Document_x0020_Type" minOccurs="0"/>
                <xsd:element ref="ns2:Location_x0028_s_x0029_" minOccurs="0"/>
                <xsd:element ref="ns2:Function_x0028_s_x0029_" minOccurs="0"/>
                <xsd:element ref="ns2:Classification_x0028_s_x0029_" minOccurs="0"/>
                <xsd:element ref="ns2:Language_x0028_s_x0029_" minOccurs="0"/>
                <xsd:element ref="ns2:h07063d4a6c74212ab877aa424a1f7d6" minOccurs="0"/>
                <xsd:element ref="ns2:d51732ba3bba4342a416b429b6a40b0b" minOccurs="0"/>
                <xsd:element ref="ns2:TaxCatchAll" minOccurs="0"/>
                <xsd:element ref="ns2:TaxCatchAllLabel" minOccurs="0"/>
                <xsd:element ref="ns2:j49f4a525f6a4ed2b6a5dca880bae675" minOccurs="0"/>
                <xsd:element ref="ns2:Knowledge_x0020_Base" minOccurs="0"/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6d9c23-33c1-4aaa-b610-0b49484beeba" elementFormDefault="qualified">
    <xsd:import namespace="http://schemas.microsoft.com/office/2006/documentManagement/types"/>
    <xsd:import namespace="http://schemas.microsoft.com/office/infopath/2007/PartnerControls"/>
    <xsd:element name="Knowledge_x0020_Base_x0020_Status" ma:index="2" nillable="true" ma:displayName="Knowledge Base Status" ma:default="Do not display in Knowledge Base" ma:format="Dropdown" ma:internalName="Knowledge_x0020_Base_x0020_Status">
      <xsd:simpleType>
        <xsd:restriction base="dms:Choice">
          <xsd:enumeration value="Do not display in Knowledge Base"/>
          <xsd:enumeration value="Display in Knowledge Base only for permitted users"/>
          <xsd:enumeration value="Display in Knowledge Base for all users"/>
        </xsd:restriction>
      </xsd:simpleType>
    </xsd:element>
    <xsd:element name="General_x0020_Document_x0020_Type" ma:index="3" nillable="true" ma:displayName="General Document Type" ma:format="Dropdown" ma:internalName="General_x0020_Document_x0020_Type">
      <xsd:simpleType>
        <xsd:restriction base="dms:Choice">
          <xsd:enumeration value="Agenda"/>
          <xsd:enumeration value="Audio"/>
          <xsd:enumeration value="Budget"/>
          <xsd:enumeration value="Contract"/>
          <xsd:enumeration value="Data"/>
          <xsd:enumeration value="Form"/>
          <xsd:enumeration value="Manual"/>
          <xsd:enumeration value="Minutes"/>
          <xsd:enumeration value="Plan"/>
          <xsd:enumeration value="Policy"/>
          <xsd:enumeration value="Process"/>
          <xsd:enumeration value="Proposal"/>
          <xsd:enumeration value="Publication"/>
          <xsd:enumeration value="Report"/>
          <xsd:enumeration value="Requirements"/>
          <xsd:enumeration value="Template"/>
          <xsd:enumeration value="Training"/>
          <xsd:enumeration value="Video"/>
        </xsd:restriction>
      </xsd:simpleType>
    </xsd:element>
    <xsd:element name="Location_x0028_s_x0029_" ma:index="4" nillable="true" ma:displayName="Location(s)" ma:internalName="Location_x0028_s_x0029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frica"/>
                    <xsd:enumeration value="Africa Regional"/>
                    <xsd:enumeration value="Asia"/>
                    <xsd:enumeration value="Asia Regional"/>
                    <xsd:enumeration value="Burkina Faso"/>
                    <xsd:enumeration value="Cambodia"/>
                    <xsd:enumeration value="Chad"/>
                    <xsd:enumeration value="Ethiopia"/>
                    <xsd:enumeration value="Europe"/>
                    <xsd:enumeration value="Gambia"/>
                    <xsd:enumeration value="Ghana"/>
                    <xsd:enumeration value="Global"/>
                    <xsd:enumeration value="Guinea"/>
                    <xsd:enumeration value="Guinea-Bissau"/>
                    <xsd:enumeration value="Malawi"/>
                    <xsd:enumeration value="Mali"/>
                    <xsd:enumeration value="Mozambique"/>
                    <xsd:enumeration value="Myanmar"/>
                    <xsd:enumeration value="Nepal"/>
                    <xsd:enumeration value="Niger"/>
                    <xsd:enumeration value="Nigeria"/>
                    <xsd:enumeration value="North America"/>
                    <xsd:enumeration value="Senegal"/>
                    <xsd:enumeration value="South Sudan"/>
                    <xsd:enumeration value="Tanzania"/>
                    <xsd:enumeration value="Thailand"/>
                    <xsd:enumeration value="Uganda"/>
                    <xsd:enumeration value="UK"/>
                    <xsd:enumeration value="USA"/>
                    <xsd:enumeration value="Zambia"/>
                  </xsd:restriction>
                </xsd:simpleType>
              </xsd:element>
            </xsd:sequence>
          </xsd:extension>
        </xsd:complexContent>
      </xsd:complexType>
    </xsd:element>
    <xsd:element name="Function_x0028_s_x0029_" ma:index="5" nillable="true" ma:displayName="Function(s)" ma:format="Dropdown" ma:internalName="Function_x0028_s_x0029_">
      <xsd:simpleType>
        <xsd:restriction base="dms:Choice">
          <xsd:enumeration value="Business Development"/>
          <xsd:enumeration value="External Relations"/>
          <xsd:enumeration value="Finance"/>
          <xsd:enumeration value="General Management"/>
          <xsd:enumeration value="Global Management Group (GMG)"/>
          <xsd:enumeration value="Human Resources (HR)"/>
          <xsd:enumeration value="Information Technology (IT)"/>
          <xsd:enumeration value="Internal Audit"/>
          <xsd:enumeration value="Location Management"/>
          <xsd:enumeration value="Operations"/>
          <xsd:enumeration value="Organisation Wide"/>
          <xsd:enumeration value="Programme Management"/>
          <xsd:enumeration value="Technical"/>
          <xsd:enumeration value="Trustees"/>
        </xsd:restriction>
      </xsd:simpleType>
    </xsd:element>
    <xsd:element name="Classification_x0028_s_x0029_" ma:index="6" nillable="true" ma:displayName="Classification(s)" ma:format="Dropdown" ma:internalName="Classification_x0028_s_x0029_">
      <xsd:simpleType>
        <xsd:restriction base="dms:Choice">
          <xsd:enumeration value="Public"/>
          <xsd:enumeration value="Restricted Commercial"/>
          <xsd:enumeration value="Restricted Financial"/>
          <xsd:enumeration value="Restricted Personal Data (not staff)"/>
          <xsd:enumeration value="Restricted Sensitive Personal Information"/>
          <xsd:enumeration value="Restrictive Staff Records"/>
          <xsd:enumeration value="Restrictive Strategic"/>
        </xsd:restriction>
      </xsd:simpleType>
    </xsd:element>
    <xsd:element name="Language_x0028_s_x0029_" ma:index="7" nillable="true" ma:displayName="Language(s)" ma:format="Dropdown" ma:internalName="Language_x0028_s_x0029_">
      <xsd:simpleType>
        <xsd:restriction base="dms:Choice">
          <xsd:enumeration value="Arabic"/>
          <xsd:enumeration value="Burmese"/>
          <xsd:enumeration value="English"/>
          <xsd:enumeration value="French"/>
          <xsd:enumeration value="Khmer"/>
          <xsd:enumeration value="Portugese"/>
          <xsd:enumeration value="Spanish"/>
          <xsd:enumeration value="Thai"/>
        </xsd:restriction>
      </xsd:simpleType>
    </xsd:element>
    <xsd:element name="h07063d4a6c74212ab877aa424a1f7d6" ma:index="12" nillable="true" ma:taxonomy="true" ma:internalName="h07063d4a6c74212ab877aa424a1f7d6" ma:taxonomyFieldName="Diseases" ma:displayName="Diseases" ma:readOnly="false" ma:default="" ma:fieldId="{107063d4-a6c7-4212-ab87-7aa424a1f7d6}" ma:taxonomyMulti="true" ma:sspId="0c4f23ce-abd6-4fbe-ba55-9ba9bb7442d8" ma:termSetId="4ece0d02-a915-426b-8586-b8b7860cdff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51732ba3bba4342a416b429b6a40b0b" ma:index="14" nillable="true" ma:taxonomy="true" ma:internalName="d51732ba3bba4342a416b429b6a40b0b" ma:taxonomyFieldName="Tools_x0020_and_x0020_Techniques" ma:displayName="Tools and Techniques" ma:readOnly="false" ma:default="" ma:fieldId="{d51732ba-3bba-4342-a416-b429b6a40b0b}" ma:taxonomyMulti="true" ma:sspId="0c4f23ce-abd6-4fbe-ba55-9ba9bb7442d8" ma:termSetId="178e11fd-d4ce-402e-b760-9e71f48154f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9" nillable="true" ma:displayName="Taxonomy Catch All Column" ma:description="" ma:hidden="true" ma:list="{2f3aa77b-467f-474c-b4cc-3733fce4533c}" ma:internalName="TaxCatchAll" ma:showField="CatchAllData" ma:web="446d9c23-33c1-4aaa-b610-0b49484beeb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1" nillable="true" ma:displayName="Taxonomy Catch All Column1" ma:description="" ma:hidden="true" ma:list="{2f3aa77b-467f-474c-b4cc-3733fce4533c}" ma:internalName="TaxCatchAllLabel" ma:readOnly="true" ma:showField="CatchAllDataLabel" ma:web="446d9c23-33c1-4aaa-b610-0b49484beeb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49f4a525f6a4ed2b6a5dca880bae675" ma:index="22" nillable="true" ma:taxonomy="true" ma:internalName="j49f4a525f6a4ed2b6a5dca880bae675" ma:taxonomyFieldName="Project" ma:displayName="Project" ma:default="" ma:fieldId="{349f4a52-5f6a-4ed2-b6a5-dca880bae675}" ma:sspId="0c4f23ce-abd6-4fbe-ba55-9ba9bb7442d8" ma:termSetId="2b6b6760-1471-429e-a151-4284c2311bf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nowledge_x0020_Base" ma:index="23" nillable="true" ma:displayName="Knowledge Base" ma:default="0" ma:description="check this box if you want your submission to appear in the Knowledge Base." ma:internalName="Knowledge_x0020_Base">
      <xsd:simpleType>
        <xsd:restriction base="dms:Boolean"/>
      </xsd:simpleType>
    </xsd:element>
    <xsd:element name="SharedWithUsers" ma:index="25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27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28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b1e57a-4096-4ec3-a35e-3b42711ba6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9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30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31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3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33" nillable="true" ma:displayName="MediaServiceLocation" ma:description="" ma:internalName="MediaServiceLocation" ma:readOnly="true">
      <xsd:simpleType>
        <xsd:restriction base="dms:Text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11" ma:displayName="Author"/>
        <xsd:element ref="dcterms:created" minOccurs="0" maxOccurs="1"/>
        <xsd:element ref="dc:identifier" minOccurs="0" maxOccurs="1"/>
        <xsd:element name="contentType" minOccurs="0" maxOccurs="1" type="xsd:string" ma:index="17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8845F03-06AC-47FC-AE5C-3C1C06557500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02b1e57a-4096-4ec3-a35e-3b42711ba632"/>
    <ds:schemaRef ds:uri="http://schemas.microsoft.com/office/infopath/2007/PartnerControls"/>
    <ds:schemaRef ds:uri="http://purl.org/dc/elements/1.1/"/>
    <ds:schemaRef ds:uri="446d9c23-33c1-4aaa-b610-0b49484beeb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ECBB6D5-91C7-409A-BD1F-45FCE349CCB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5AEA3F-8D15-4CCC-A439-A4E391A517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6d9c23-33c1-4aaa-b610-0b49484beeba"/>
    <ds:schemaRef ds:uri="02b1e57a-4096-4ec3-a35e-3b42711ba6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Poster template horizontal</Template>
  <TotalTime>1787</TotalTime>
  <Words>1115</Words>
  <Application>Microsoft Office PowerPoint</Application>
  <PresentationFormat>Custom</PresentationFormat>
  <Paragraphs>210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Calibri</vt:lpstr>
      <vt:lpstr>Calibri Light</vt:lpstr>
      <vt:lpstr>Helvetica</vt:lpstr>
      <vt:lpstr>Mundo Sans</vt:lpstr>
      <vt:lpstr>Times New Roman</vt:lpstr>
      <vt:lpstr>MC report template.dotx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Kigozi</dc:creator>
  <cp:lastModifiedBy>Olivia Carlin</cp:lastModifiedBy>
  <cp:revision>115</cp:revision>
  <cp:lastPrinted>2019-10-25T13:31:02Z</cp:lastPrinted>
  <dcterms:created xsi:type="dcterms:W3CDTF">2019-10-23T14:37:36Z</dcterms:created>
  <dcterms:modified xsi:type="dcterms:W3CDTF">2021-08-16T14:27:56Z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0x0101001D5646EEDBA3214EB36B225F0D3F764600BA6FDADA336330448BA5A9EB225FB1A8</vt:lpwstr>
  </property>
  <property fmtid="{D5CDD505-2E9C-101B-9397-08002B2CF9AE}" pid="3" name="Project">
    <vt:lpwstr/>
  </property>
  <property fmtid="{D5CDD505-2E9C-101B-9397-08002B2CF9AE}" pid="4" name="Tools and Techniques">
    <vt:lpwstr/>
  </property>
  <property fmtid="{D5CDD505-2E9C-101B-9397-08002B2CF9AE}" pid="5" name="Diseases">
    <vt:lpwstr/>
  </property>
</Properties>
</file>