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9" r:id="rId2"/>
    <p:sldId id="281" r:id="rId3"/>
    <p:sldId id="283" r:id="rId4"/>
    <p:sldId id="285" r:id="rId5"/>
    <p:sldId id="277" r:id="rId6"/>
    <p:sldId id="287" r:id="rId7"/>
    <p:sldId id="288" r:id="rId8"/>
    <p:sldId id="298" r:id="rId9"/>
    <p:sldId id="306" r:id="rId10"/>
    <p:sldId id="261" r:id="rId11"/>
    <p:sldId id="313" r:id="rId12"/>
    <p:sldId id="314" r:id="rId13"/>
    <p:sldId id="315" r:id="rId14"/>
    <p:sldId id="316" r:id="rId15"/>
    <p:sldId id="317" r:id="rId16"/>
    <p:sldId id="318" r:id="rId17"/>
    <p:sldId id="266" r:id="rId18"/>
    <p:sldId id="308" r:id="rId19"/>
    <p:sldId id="262" r:id="rId20"/>
    <p:sldId id="322" r:id="rId21"/>
    <p:sldId id="300" r:id="rId22"/>
    <p:sldId id="299" r:id="rId23"/>
    <p:sldId id="319" r:id="rId24"/>
    <p:sldId id="297" r:id="rId25"/>
    <p:sldId id="302" r:id="rId26"/>
    <p:sldId id="305" r:id="rId27"/>
    <p:sldId id="264" r:id="rId28"/>
    <p:sldId id="309" r:id="rId29"/>
    <p:sldId id="310" r:id="rId30"/>
    <p:sldId id="312" r:id="rId31"/>
    <p:sldId id="311" r:id="rId32"/>
    <p:sldId id="293" r:id="rId33"/>
    <p:sldId id="280" r:id="rId34"/>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Cairns" initials="MEC"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5" autoAdjust="0"/>
  </p:normalViewPr>
  <p:slideViewPr>
    <p:cSldViewPr snapToGrid="0">
      <p:cViewPr varScale="1">
        <p:scale>
          <a:sx n="66" d="100"/>
          <a:sy n="66" d="100"/>
        </p:scale>
        <p:origin x="60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0%20WORK\0%20I-Folder\7%20ACCESS-SMC\ASTMH%202016%20(2015%20implementation)\summary%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0%20WORK\0%20I-Folder\7%20ACCESS-SMC\coverage%20survey\data\coverage%20by%20Sex%20-%20Chad%20-%20Guinea%20-%20Mal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0%20WORK\0%20I-Folder\7%20ACCESS-SMC\coverage%20survey\data\coverage%20by%20Sex%20-%20Chad%20-%20Guinea%20-%20Mal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0%20WORK\0%20I-Folder\7%20ACCESS-SMC\coverage%20survey\data\coverage%20by%20Sex%20-%20Chad%20-%20Guinea%20-%20Mali.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06897601901969"/>
          <c:y val="9.078799583607286E-2"/>
          <c:w val="0.57405908300503983"/>
          <c:h val="0.869347651398934"/>
        </c:manualLayout>
      </c:layout>
      <c:barChart>
        <c:barDir val="bar"/>
        <c:grouping val="clustered"/>
        <c:varyColors val="0"/>
        <c:ser>
          <c:idx val="0"/>
          <c:order val="0"/>
          <c:tx>
            <c:strRef>
              <c:f>Table!$C$4</c:f>
              <c:strCache>
                <c:ptCount val="1"/>
                <c:pt idx="0">
                  <c:v>No SMC</c:v>
                </c:pt>
              </c:strCache>
            </c:strRef>
          </c:tx>
          <c:spPr>
            <a:solidFill>
              <a:srgbClr val="C00000"/>
            </a:solidFill>
            <a:ln>
              <a:solidFill>
                <a:sysClr val="windowText" lastClr="000000"/>
              </a:solidFill>
            </a:ln>
          </c:spPr>
          <c:invertIfNegative val="0"/>
          <c:cat>
            <c:strRef>
              <c:f>Table!$D$3:$L$3</c:f>
              <c:strCache>
                <c:ptCount val="9"/>
                <c:pt idx="0">
                  <c:v>Burkina Faso</c:v>
                </c:pt>
                <c:pt idx="1">
                  <c:v>Chad</c:v>
                </c:pt>
                <c:pt idx="2">
                  <c:v>Gambia</c:v>
                </c:pt>
                <c:pt idx="3">
                  <c:v>Guinea</c:v>
                </c:pt>
                <c:pt idx="4">
                  <c:v>Mali</c:v>
                </c:pt>
                <c:pt idx="5">
                  <c:v>Niger</c:v>
                </c:pt>
                <c:pt idx="6">
                  <c:v>Nigeria</c:v>
                </c:pt>
                <c:pt idx="7">
                  <c:v>Senegal</c:v>
                </c:pt>
                <c:pt idx="8">
                  <c:v>All (weighted)</c:v>
                </c:pt>
              </c:strCache>
            </c:strRef>
          </c:cat>
          <c:val>
            <c:numRef>
              <c:f>Table!$D$4:$L$4</c:f>
              <c:numCache>
                <c:formatCode>0%</c:formatCode>
                <c:ptCount val="9"/>
                <c:pt idx="0">
                  <c:v>3.1E-2</c:v>
                </c:pt>
                <c:pt idx="1">
                  <c:v>3.7999999999999999E-2</c:v>
                </c:pt>
                <c:pt idx="2">
                  <c:v>5.8000000000000003E-2</c:v>
                </c:pt>
                <c:pt idx="3">
                  <c:v>4.9000000000000002E-2</c:v>
                </c:pt>
                <c:pt idx="4">
                  <c:v>0.11700000000000001</c:v>
                </c:pt>
                <c:pt idx="5">
                  <c:v>0.15715123471568521</c:v>
                </c:pt>
                <c:pt idx="6">
                  <c:v>0.18</c:v>
                </c:pt>
                <c:pt idx="7">
                  <c:v>1.6E-2</c:v>
                </c:pt>
                <c:pt idx="8">
                  <c:v>0.13</c:v>
                </c:pt>
              </c:numCache>
            </c:numRef>
          </c:val>
        </c:ser>
        <c:ser>
          <c:idx val="1"/>
          <c:order val="1"/>
          <c:tx>
            <c:strRef>
              <c:f>Table!$C$5</c:f>
              <c:strCache>
                <c:ptCount val="1"/>
                <c:pt idx="0">
                  <c:v>≥ 1 cycle</c:v>
                </c:pt>
              </c:strCache>
            </c:strRef>
          </c:tx>
          <c:spPr>
            <a:solidFill>
              <a:srgbClr val="FFC000"/>
            </a:solidFill>
            <a:ln>
              <a:solidFill>
                <a:sysClr val="windowText" lastClr="000000"/>
              </a:solidFill>
            </a:ln>
          </c:spPr>
          <c:invertIfNegative val="0"/>
          <c:cat>
            <c:strRef>
              <c:f>Table!$D$3:$L$3</c:f>
              <c:strCache>
                <c:ptCount val="9"/>
                <c:pt idx="0">
                  <c:v>Burkina Faso</c:v>
                </c:pt>
                <c:pt idx="1">
                  <c:v>Chad</c:v>
                </c:pt>
                <c:pt idx="2">
                  <c:v>Gambia</c:v>
                </c:pt>
                <c:pt idx="3">
                  <c:v>Guinea</c:v>
                </c:pt>
                <c:pt idx="4">
                  <c:v>Mali</c:v>
                </c:pt>
                <c:pt idx="5">
                  <c:v>Niger</c:v>
                </c:pt>
                <c:pt idx="6">
                  <c:v>Nigeria</c:v>
                </c:pt>
                <c:pt idx="7">
                  <c:v>Senegal</c:v>
                </c:pt>
                <c:pt idx="8">
                  <c:v>All (weighted)</c:v>
                </c:pt>
              </c:strCache>
            </c:strRef>
          </c:cat>
          <c:val>
            <c:numRef>
              <c:f>Table!$D$5:$L$5</c:f>
              <c:numCache>
                <c:formatCode>0%</c:formatCode>
                <c:ptCount val="9"/>
                <c:pt idx="0">
                  <c:v>0.95799999999999996</c:v>
                </c:pt>
                <c:pt idx="1">
                  <c:v>0.96</c:v>
                </c:pt>
                <c:pt idx="2">
                  <c:v>0.93700000000000006</c:v>
                </c:pt>
                <c:pt idx="3">
                  <c:v>0.94199999999999995</c:v>
                </c:pt>
                <c:pt idx="4">
                  <c:v>0.872</c:v>
                </c:pt>
                <c:pt idx="5">
                  <c:v>0.83736961588460723</c:v>
                </c:pt>
                <c:pt idx="6">
                  <c:v>0.77300000000000002</c:v>
                </c:pt>
                <c:pt idx="7">
                  <c:v>0.98</c:v>
                </c:pt>
                <c:pt idx="8">
                  <c:v>0.87258963811632595</c:v>
                </c:pt>
              </c:numCache>
            </c:numRef>
          </c:val>
        </c:ser>
        <c:ser>
          <c:idx val="2"/>
          <c:order val="2"/>
          <c:tx>
            <c:strRef>
              <c:f>Table!$C$6</c:f>
              <c:strCache>
                <c:ptCount val="1"/>
                <c:pt idx="0">
                  <c:v>≥ 3 cycles</c:v>
                </c:pt>
              </c:strCache>
            </c:strRef>
          </c:tx>
          <c:spPr>
            <a:solidFill>
              <a:srgbClr val="00B050"/>
            </a:solidFill>
            <a:ln>
              <a:solidFill>
                <a:sysClr val="windowText" lastClr="000000"/>
              </a:solidFill>
            </a:ln>
          </c:spPr>
          <c:invertIfNegative val="0"/>
          <c:cat>
            <c:strRef>
              <c:f>Table!$D$3:$L$3</c:f>
              <c:strCache>
                <c:ptCount val="9"/>
                <c:pt idx="0">
                  <c:v>Burkina Faso</c:v>
                </c:pt>
                <c:pt idx="1">
                  <c:v>Chad</c:v>
                </c:pt>
                <c:pt idx="2">
                  <c:v>Gambia</c:v>
                </c:pt>
                <c:pt idx="3">
                  <c:v>Guinea</c:v>
                </c:pt>
                <c:pt idx="4">
                  <c:v>Mali</c:v>
                </c:pt>
                <c:pt idx="5">
                  <c:v>Niger</c:v>
                </c:pt>
                <c:pt idx="6">
                  <c:v>Nigeria</c:v>
                </c:pt>
                <c:pt idx="7">
                  <c:v>Senegal</c:v>
                </c:pt>
                <c:pt idx="8">
                  <c:v>All (weighted)</c:v>
                </c:pt>
              </c:strCache>
            </c:strRef>
          </c:cat>
          <c:val>
            <c:numRef>
              <c:f>Table!$D$6:$L$6</c:f>
              <c:numCache>
                <c:formatCode>0%</c:formatCode>
                <c:ptCount val="9"/>
                <c:pt idx="0">
                  <c:v>0.91300000000000003</c:v>
                </c:pt>
                <c:pt idx="1">
                  <c:v>0.63200000000000001</c:v>
                </c:pt>
                <c:pt idx="2">
                  <c:v>0.84899999999999998</c:v>
                </c:pt>
                <c:pt idx="3">
                  <c:v>0.75800000000000001</c:v>
                </c:pt>
                <c:pt idx="4">
                  <c:v>0.62</c:v>
                </c:pt>
                <c:pt idx="5">
                  <c:v>0.63544048615027648</c:v>
                </c:pt>
                <c:pt idx="6">
                  <c:v>0.77200000000000002</c:v>
                </c:pt>
                <c:pt idx="7">
                  <c:v>0.9</c:v>
                </c:pt>
                <c:pt idx="8">
                  <c:v>0.73114972313941429</c:v>
                </c:pt>
              </c:numCache>
            </c:numRef>
          </c:val>
        </c:ser>
        <c:ser>
          <c:idx val="3"/>
          <c:order val="3"/>
          <c:tx>
            <c:strRef>
              <c:f>Table!$C$7</c:f>
              <c:strCache>
                <c:ptCount val="1"/>
                <c:pt idx="0">
                  <c:v>All 4 cycles</c:v>
                </c:pt>
              </c:strCache>
            </c:strRef>
          </c:tx>
          <c:spPr>
            <a:solidFill>
              <a:srgbClr val="00B0F0"/>
            </a:solidFill>
            <a:ln>
              <a:solidFill>
                <a:schemeClr val="tx1"/>
              </a:solidFill>
            </a:ln>
          </c:spPr>
          <c:invertIfNegative val="0"/>
          <c:cat>
            <c:strRef>
              <c:f>Table!$D$3:$L$3</c:f>
              <c:strCache>
                <c:ptCount val="9"/>
                <c:pt idx="0">
                  <c:v>Burkina Faso</c:v>
                </c:pt>
                <c:pt idx="1">
                  <c:v>Chad</c:v>
                </c:pt>
                <c:pt idx="2">
                  <c:v>Gambia</c:v>
                </c:pt>
                <c:pt idx="3">
                  <c:v>Guinea</c:v>
                </c:pt>
                <c:pt idx="4">
                  <c:v>Mali</c:v>
                </c:pt>
                <c:pt idx="5">
                  <c:v>Niger</c:v>
                </c:pt>
                <c:pt idx="6">
                  <c:v>Nigeria</c:v>
                </c:pt>
                <c:pt idx="7">
                  <c:v>Senegal</c:v>
                </c:pt>
                <c:pt idx="8">
                  <c:v>All (weighted)</c:v>
                </c:pt>
              </c:strCache>
            </c:strRef>
          </c:cat>
          <c:val>
            <c:numRef>
              <c:f>Table!$D$7:$L$7</c:f>
              <c:numCache>
                <c:formatCode>0%</c:formatCode>
                <c:ptCount val="9"/>
                <c:pt idx="0">
                  <c:v>0.86399999999999999</c:v>
                </c:pt>
                <c:pt idx="1">
                  <c:v>0.24</c:v>
                </c:pt>
                <c:pt idx="2">
                  <c:v>0.56100000000000005</c:v>
                </c:pt>
                <c:pt idx="3">
                  <c:v>0.56799999999999995</c:v>
                </c:pt>
                <c:pt idx="4">
                  <c:v>0.45200000000000001</c:v>
                </c:pt>
                <c:pt idx="5">
                  <c:v>0.48416718333475806</c:v>
                </c:pt>
                <c:pt idx="6">
                  <c:v>0.54</c:v>
                </c:pt>
                <c:pt idx="7">
                  <c:v>0.88</c:v>
                </c:pt>
                <c:pt idx="8">
                  <c:v>0.5529062001344931</c:v>
                </c:pt>
              </c:numCache>
            </c:numRef>
          </c:val>
        </c:ser>
        <c:dLbls>
          <c:showLegendKey val="0"/>
          <c:showVal val="0"/>
          <c:showCatName val="0"/>
          <c:showSerName val="0"/>
          <c:showPercent val="0"/>
          <c:showBubbleSize val="0"/>
        </c:dLbls>
        <c:gapWidth val="150"/>
        <c:axId val="325300592"/>
        <c:axId val="325300984"/>
      </c:barChart>
      <c:catAx>
        <c:axId val="325300592"/>
        <c:scaling>
          <c:orientation val="maxMin"/>
        </c:scaling>
        <c:delete val="0"/>
        <c:axPos val="l"/>
        <c:numFmt formatCode="General" sourceLinked="0"/>
        <c:majorTickMark val="out"/>
        <c:minorTickMark val="none"/>
        <c:tickLblPos val="nextTo"/>
        <c:txPr>
          <a:bodyPr/>
          <a:lstStyle/>
          <a:p>
            <a:pPr>
              <a:defRPr sz="1400" baseline="0"/>
            </a:pPr>
            <a:endParaRPr lang="en-US"/>
          </a:p>
        </c:txPr>
        <c:crossAx val="325300984"/>
        <c:crosses val="autoZero"/>
        <c:auto val="1"/>
        <c:lblAlgn val="ctr"/>
        <c:lblOffset val="100"/>
        <c:noMultiLvlLbl val="0"/>
      </c:catAx>
      <c:valAx>
        <c:axId val="325300984"/>
        <c:scaling>
          <c:orientation val="minMax"/>
          <c:max val="1"/>
          <c:min val="0"/>
        </c:scaling>
        <c:delete val="0"/>
        <c:axPos val="t"/>
        <c:majorGridlines/>
        <c:numFmt formatCode="0%" sourceLinked="1"/>
        <c:majorTickMark val="out"/>
        <c:minorTickMark val="none"/>
        <c:tickLblPos val="nextTo"/>
        <c:txPr>
          <a:bodyPr/>
          <a:lstStyle/>
          <a:p>
            <a:pPr>
              <a:defRPr sz="1400" baseline="0"/>
            </a:pPr>
            <a:endParaRPr lang="en-US"/>
          </a:p>
        </c:txPr>
        <c:crossAx val="325300592"/>
        <c:crosses val="autoZero"/>
        <c:crossBetween val="between"/>
      </c:valAx>
    </c:plotArea>
    <c:legend>
      <c:legendPos val="r"/>
      <c:layout>
        <c:manualLayout>
          <c:xMode val="edge"/>
          <c:yMode val="edge"/>
          <c:x val="0.8189743235170559"/>
          <c:y val="0.32985524643705871"/>
          <c:w val="0.1729414114819221"/>
          <c:h val="0.33223642157937056"/>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Chad</a:t>
            </a:r>
          </a:p>
        </c:rich>
      </c:tx>
      <c:overlay val="0"/>
      <c:spPr>
        <a:noFill/>
        <a:ln>
          <a:noFill/>
        </a:ln>
        <a:effectLst/>
      </c:spPr>
    </c:title>
    <c:autoTitleDeleted val="0"/>
    <c:plotArea>
      <c:layout>
        <c:manualLayout>
          <c:layoutTarget val="inner"/>
          <c:xMode val="edge"/>
          <c:yMode val="edge"/>
          <c:x val="0.14066502586044921"/>
          <c:y val="0.20584805117044794"/>
          <c:w val="0.77075308618100424"/>
          <c:h val="0.57108573442281851"/>
        </c:manualLayout>
      </c:layout>
      <c:barChart>
        <c:barDir val="col"/>
        <c:grouping val="clustered"/>
        <c:varyColors val="0"/>
        <c:ser>
          <c:idx val="0"/>
          <c:order val="0"/>
          <c:tx>
            <c:strRef>
              <c:f>'coverage by sex - Chad'!$D$5</c:f>
              <c:strCache>
                <c:ptCount val="1"/>
                <c:pt idx="0">
                  <c:v>Girls</c:v>
                </c:pt>
              </c:strCache>
            </c:strRef>
          </c:tx>
          <c:spPr>
            <a:solidFill>
              <a:srgbClr val="FF7C80"/>
            </a:solidFill>
            <a:ln>
              <a:noFill/>
            </a:ln>
            <a:effectLst/>
          </c:spPr>
          <c:invertIfNegative val="0"/>
          <c:errBars>
            <c:errBarType val="both"/>
            <c:errValType val="cust"/>
            <c:noEndCap val="0"/>
            <c:plus>
              <c:numRef>
                <c:f>'coverage by sex - Chad'!$J$6:$J$10</c:f>
                <c:numCache>
                  <c:formatCode>General</c:formatCode>
                  <c:ptCount val="5"/>
                  <c:pt idx="0">
                    <c:v>4.9000000000000002E-2</c:v>
                  </c:pt>
                  <c:pt idx="1">
                    <c:v>4.6199999999999998E-2</c:v>
                  </c:pt>
                  <c:pt idx="2">
                    <c:v>9.0100000000000027E-2</c:v>
                  </c:pt>
                  <c:pt idx="3">
                    <c:v>9.0300000000000019E-2</c:v>
                  </c:pt>
                  <c:pt idx="4">
                    <c:v>0.10479999999999996</c:v>
                  </c:pt>
                </c:numCache>
              </c:numRef>
            </c:plus>
            <c:minus>
              <c:numRef>
                <c:f>'coverage by sex - Chad'!$I$6:$I$10</c:f>
                <c:numCache>
                  <c:formatCode>General</c:formatCode>
                  <c:ptCount val="5"/>
                  <c:pt idx="0">
                    <c:v>2.3599999999999996E-2</c:v>
                  </c:pt>
                  <c:pt idx="1">
                    <c:v>2.5800000000000007E-2</c:v>
                  </c:pt>
                  <c:pt idx="2">
                    <c:v>7.1800000000000003E-2</c:v>
                  </c:pt>
                  <c:pt idx="3">
                    <c:v>8.4500000000000033E-2</c:v>
                  </c:pt>
                  <c:pt idx="4">
                    <c:v>8.2200000000000009E-2</c:v>
                  </c:pt>
                </c:numCache>
              </c:numRef>
            </c:minus>
            <c:spPr>
              <a:noFill/>
              <a:ln w="9525" cap="flat" cmpd="sng" algn="ctr">
                <a:solidFill>
                  <a:schemeClr val="tx1">
                    <a:lumMod val="65000"/>
                    <a:lumOff val="35000"/>
                  </a:schemeClr>
                </a:solidFill>
                <a:round/>
              </a:ln>
              <a:effectLst/>
            </c:spPr>
          </c:errBars>
          <c:cat>
            <c:numRef>
              <c:f>'coverage by sex - Chad'!$C$6:$C$10</c:f>
              <c:numCache>
                <c:formatCode>General</c:formatCode>
                <c:ptCount val="5"/>
                <c:pt idx="0">
                  <c:v>0</c:v>
                </c:pt>
                <c:pt idx="1">
                  <c:v>1</c:v>
                </c:pt>
                <c:pt idx="2">
                  <c:v>2</c:v>
                </c:pt>
                <c:pt idx="3">
                  <c:v>3</c:v>
                </c:pt>
                <c:pt idx="4">
                  <c:v>4</c:v>
                </c:pt>
              </c:numCache>
            </c:numRef>
          </c:cat>
          <c:val>
            <c:numRef>
              <c:f>'coverage by sex - Chad'!$D$6:$D$10</c:f>
              <c:numCache>
                <c:formatCode>General</c:formatCode>
                <c:ptCount val="5"/>
                <c:pt idx="0">
                  <c:v>4.3299999999999998E-2</c:v>
                </c:pt>
                <c:pt idx="1">
                  <c:v>5.5100000000000003E-2</c:v>
                </c:pt>
                <c:pt idx="2">
                  <c:v>0.24100000000000002</c:v>
                </c:pt>
                <c:pt idx="3">
                  <c:v>0.40830000000000005</c:v>
                </c:pt>
                <c:pt idx="4">
                  <c:v>0.25230000000000002</c:v>
                </c:pt>
              </c:numCache>
            </c:numRef>
          </c:val>
        </c:ser>
        <c:ser>
          <c:idx val="1"/>
          <c:order val="1"/>
          <c:tx>
            <c:strRef>
              <c:f>'coverage by sex - Chad'!$D$12</c:f>
              <c:strCache>
                <c:ptCount val="1"/>
                <c:pt idx="0">
                  <c:v>Boys</c:v>
                </c:pt>
              </c:strCache>
            </c:strRef>
          </c:tx>
          <c:spPr>
            <a:solidFill>
              <a:srgbClr val="0070C0"/>
            </a:solidFill>
            <a:ln>
              <a:noFill/>
            </a:ln>
            <a:effectLst/>
          </c:spPr>
          <c:invertIfNegative val="0"/>
          <c:errBars>
            <c:errBarType val="both"/>
            <c:errValType val="cust"/>
            <c:noEndCap val="0"/>
            <c:plus>
              <c:numRef>
                <c:f>'coverage by sex - Chad'!$J$13:$J$17</c:f>
                <c:numCache>
                  <c:formatCode>General</c:formatCode>
                  <c:ptCount val="5"/>
                  <c:pt idx="0">
                    <c:v>4.7999999999999994E-2</c:v>
                  </c:pt>
                  <c:pt idx="1">
                    <c:v>6.7700000000000024E-2</c:v>
                  </c:pt>
                  <c:pt idx="2">
                    <c:v>9.6100000000000046E-2</c:v>
                  </c:pt>
                  <c:pt idx="3">
                    <c:v>9.2300000000000021E-2</c:v>
                  </c:pt>
                  <c:pt idx="4">
                    <c:v>9.7400000000000014E-2</c:v>
                  </c:pt>
                </c:numCache>
              </c:numRef>
            </c:plus>
            <c:minus>
              <c:numRef>
                <c:f>'coverage by sex - Chad'!$I$13:$I$17</c:f>
                <c:numCache>
                  <c:formatCode>General</c:formatCode>
                  <c:ptCount val="5"/>
                  <c:pt idx="0">
                    <c:v>2.01E-2</c:v>
                  </c:pt>
                  <c:pt idx="1">
                    <c:v>3.6000000000000011E-2</c:v>
                  </c:pt>
                  <c:pt idx="2">
                    <c:v>8.0700000000000036E-2</c:v>
                  </c:pt>
                  <c:pt idx="3">
                    <c:v>8.3999999999999991E-2</c:v>
                  </c:pt>
                  <c:pt idx="4">
                    <c:v>7.4700000000000003E-2</c:v>
                  </c:pt>
                </c:numCache>
              </c:numRef>
            </c:minus>
            <c:spPr>
              <a:noFill/>
              <a:ln w="9525" cap="flat" cmpd="sng" algn="ctr">
                <a:solidFill>
                  <a:schemeClr val="tx1">
                    <a:lumMod val="65000"/>
                    <a:lumOff val="35000"/>
                  </a:schemeClr>
                </a:solidFill>
                <a:round/>
              </a:ln>
              <a:effectLst/>
            </c:spPr>
          </c:errBars>
          <c:cat>
            <c:numRef>
              <c:f>'coverage by sex - Chad'!$C$6:$C$10</c:f>
              <c:numCache>
                <c:formatCode>General</c:formatCode>
                <c:ptCount val="5"/>
                <c:pt idx="0">
                  <c:v>0</c:v>
                </c:pt>
                <c:pt idx="1">
                  <c:v>1</c:v>
                </c:pt>
                <c:pt idx="2">
                  <c:v>2</c:v>
                </c:pt>
                <c:pt idx="3">
                  <c:v>3</c:v>
                </c:pt>
                <c:pt idx="4">
                  <c:v>4</c:v>
                </c:pt>
              </c:numCache>
            </c:numRef>
          </c:cat>
          <c:val>
            <c:numRef>
              <c:f>'coverage by sex - Chad'!$D$13:$D$17</c:f>
              <c:numCache>
                <c:formatCode>General</c:formatCode>
                <c:ptCount val="5"/>
                <c:pt idx="0">
                  <c:v>3.32E-2</c:v>
                </c:pt>
                <c:pt idx="1">
                  <c:v>7.1300000000000002E-2</c:v>
                </c:pt>
                <c:pt idx="2">
                  <c:v>0.29450000000000004</c:v>
                </c:pt>
                <c:pt idx="3">
                  <c:v>0.3751000000000001</c:v>
                </c:pt>
                <c:pt idx="4">
                  <c:v>0.22589999999999999</c:v>
                </c:pt>
              </c:numCache>
            </c:numRef>
          </c:val>
        </c:ser>
        <c:dLbls>
          <c:showLegendKey val="0"/>
          <c:showVal val="0"/>
          <c:showCatName val="0"/>
          <c:showSerName val="0"/>
          <c:showPercent val="0"/>
          <c:showBubbleSize val="0"/>
        </c:dLbls>
        <c:gapWidth val="150"/>
        <c:axId val="325301376"/>
        <c:axId val="325301768"/>
      </c:barChart>
      <c:catAx>
        <c:axId val="3253013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Number</a:t>
                </a:r>
                <a:r>
                  <a:rPr lang="en-GB" baseline="0"/>
                  <a:t> of SMC cycles (max. card / recall)</a:t>
                </a:r>
                <a:endParaRPr lang="en-GB"/>
              </a:p>
            </c:rich>
          </c:tx>
          <c:layout>
            <c:manualLayout>
              <c:xMode val="edge"/>
              <c:yMode val="edge"/>
              <c:x val="0.15074798884821367"/>
              <c:y val="0.9146232263962186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301768"/>
        <c:crosses val="autoZero"/>
        <c:auto val="1"/>
        <c:lblAlgn val="ctr"/>
        <c:lblOffset val="100"/>
        <c:noMultiLvlLbl val="0"/>
      </c:catAx>
      <c:valAx>
        <c:axId val="325301768"/>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301376"/>
        <c:crosses val="autoZero"/>
        <c:crossBetween val="between"/>
        <c:majorUnit val="0.2"/>
      </c:valAx>
      <c:spPr>
        <a:noFill/>
        <a:ln>
          <a:noFill/>
        </a:ln>
        <a:effectLst/>
      </c:spPr>
    </c:plotArea>
    <c:legend>
      <c:legendPos val="r"/>
      <c:layout>
        <c:manualLayout>
          <c:xMode val="edge"/>
          <c:yMode val="edge"/>
          <c:x val="0.15261980103083891"/>
          <c:y val="0.23956292950896654"/>
          <c:w val="0.36717450456147782"/>
          <c:h val="7.94131948654551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Guinea</a:t>
            </a:r>
          </a:p>
        </c:rich>
      </c:tx>
      <c:overlay val="0"/>
      <c:spPr>
        <a:noFill/>
        <a:ln>
          <a:noFill/>
        </a:ln>
        <a:effectLst/>
      </c:spPr>
    </c:title>
    <c:autoTitleDeleted val="0"/>
    <c:plotArea>
      <c:layout>
        <c:manualLayout>
          <c:layoutTarget val="inner"/>
          <c:xMode val="edge"/>
          <c:yMode val="edge"/>
          <c:x val="0.14066502586044921"/>
          <c:y val="0.20584805117044802"/>
          <c:w val="0.77075308618100447"/>
          <c:h val="0.57108573442281862"/>
        </c:manualLayout>
      </c:layout>
      <c:barChart>
        <c:barDir val="col"/>
        <c:grouping val="clustered"/>
        <c:varyColors val="0"/>
        <c:ser>
          <c:idx val="0"/>
          <c:order val="0"/>
          <c:tx>
            <c:strRef>
              <c:f>'coverage by sex - Guinea (2)'!$D$5</c:f>
              <c:strCache>
                <c:ptCount val="1"/>
                <c:pt idx="0">
                  <c:v>Girls</c:v>
                </c:pt>
              </c:strCache>
            </c:strRef>
          </c:tx>
          <c:spPr>
            <a:solidFill>
              <a:srgbClr val="FF7C80"/>
            </a:solidFill>
            <a:ln>
              <a:noFill/>
            </a:ln>
            <a:effectLst/>
          </c:spPr>
          <c:invertIfNegative val="0"/>
          <c:errBars>
            <c:errBarType val="both"/>
            <c:errValType val="cust"/>
            <c:noEndCap val="0"/>
            <c:plus>
              <c:numRef>
                <c:f>'coverage by sex - Guinea (2)'!$J$6:$J$10</c:f>
                <c:numCache>
                  <c:formatCode>General</c:formatCode>
                  <c:ptCount val="5"/>
                  <c:pt idx="0">
                    <c:v>9.180000000000002E-2</c:v>
                  </c:pt>
                  <c:pt idx="1">
                    <c:v>6.2900000000000011E-2</c:v>
                  </c:pt>
                  <c:pt idx="2">
                    <c:v>4.3099999999999992E-2</c:v>
                  </c:pt>
                  <c:pt idx="3">
                    <c:v>0.15150000000000005</c:v>
                  </c:pt>
                  <c:pt idx="4">
                    <c:v>9.8300000000000068E-2</c:v>
                  </c:pt>
                </c:numCache>
              </c:numRef>
            </c:plus>
            <c:minus>
              <c:numRef>
                <c:f>'coverage by sex - Guinea (2)'!$I$6:$I$10</c:f>
                <c:numCache>
                  <c:formatCode>General</c:formatCode>
                  <c:ptCount val="5"/>
                  <c:pt idx="0">
                    <c:v>3.2799999999999996E-2</c:v>
                  </c:pt>
                  <c:pt idx="1">
                    <c:v>3.5600000000000007E-2</c:v>
                  </c:pt>
                  <c:pt idx="2">
                    <c:v>3.2700000000000014E-2</c:v>
                  </c:pt>
                  <c:pt idx="3">
                    <c:v>9.240000000000001E-2</c:v>
                  </c:pt>
                  <c:pt idx="4">
                    <c:v>0.10470000000000003</c:v>
                  </c:pt>
                </c:numCache>
              </c:numRef>
            </c:minus>
            <c:spPr>
              <a:noFill/>
              <a:ln w="9525" cap="flat" cmpd="sng" algn="ctr">
                <a:solidFill>
                  <a:schemeClr val="tx1">
                    <a:lumMod val="65000"/>
                    <a:lumOff val="35000"/>
                  </a:schemeClr>
                </a:solidFill>
                <a:round/>
              </a:ln>
              <a:effectLst/>
            </c:spPr>
          </c:errBars>
          <c:cat>
            <c:numRef>
              <c:f>'coverage by sex - Guinea (2)'!$C$6:$C$10</c:f>
              <c:numCache>
                <c:formatCode>General</c:formatCode>
                <c:ptCount val="5"/>
                <c:pt idx="0">
                  <c:v>0</c:v>
                </c:pt>
                <c:pt idx="1">
                  <c:v>1</c:v>
                </c:pt>
                <c:pt idx="2">
                  <c:v>2</c:v>
                </c:pt>
                <c:pt idx="3">
                  <c:v>3</c:v>
                </c:pt>
                <c:pt idx="4">
                  <c:v>4</c:v>
                </c:pt>
              </c:numCache>
            </c:numRef>
          </c:cat>
          <c:val>
            <c:numRef>
              <c:f>'coverage by sex - Guinea (2)'!$D$6:$D$10</c:f>
              <c:numCache>
                <c:formatCode>General</c:formatCode>
                <c:ptCount val="5"/>
                <c:pt idx="0">
                  <c:v>4.8400000000000006E-2</c:v>
                </c:pt>
                <c:pt idx="1">
                  <c:v>7.5600000000000001E-2</c:v>
                </c:pt>
                <c:pt idx="2">
                  <c:v>0.11700000000000002</c:v>
                </c:pt>
                <c:pt idx="3">
                  <c:v>0.18350000000000002</c:v>
                </c:pt>
                <c:pt idx="4">
                  <c:v>0.57560000000000011</c:v>
                </c:pt>
              </c:numCache>
            </c:numRef>
          </c:val>
        </c:ser>
        <c:ser>
          <c:idx val="1"/>
          <c:order val="1"/>
          <c:tx>
            <c:strRef>
              <c:f>'coverage by sex - Guinea (2)'!$D$12</c:f>
              <c:strCache>
                <c:ptCount val="1"/>
                <c:pt idx="0">
                  <c:v>Boys</c:v>
                </c:pt>
              </c:strCache>
            </c:strRef>
          </c:tx>
          <c:spPr>
            <a:solidFill>
              <a:srgbClr val="0070C0"/>
            </a:solidFill>
            <a:ln>
              <a:noFill/>
            </a:ln>
            <a:effectLst/>
          </c:spPr>
          <c:invertIfNegative val="0"/>
          <c:errBars>
            <c:errBarType val="both"/>
            <c:errValType val="cust"/>
            <c:noEndCap val="0"/>
            <c:plus>
              <c:numRef>
                <c:f>'coverage by sex - Guinea (2)'!$J$13:$J$17</c:f>
                <c:numCache>
                  <c:formatCode>General</c:formatCode>
                  <c:ptCount val="5"/>
                  <c:pt idx="0">
                    <c:v>6.5700000000000022E-2</c:v>
                  </c:pt>
                  <c:pt idx="1">
                    <c:v>5.4600000000000017E-2</c:v>
                  </c:pt>
                  <c:pt idx="2">
                    <c:v>6.0900000000000017E-2</c:v>
                  </c:pt>
                  <c:pt idx="3">
                    <c:v>0.10599999999999998</c:v>
                  </c:pt>
                  <c:pt idx="4">
                    <c:v>0.13520000000000013</c:v>
                  </c:pt>
                </c:numCache>
              </c:numRef>
            </c:plus>
            <c:minus>
              <c:numRef>
                <c:f>'coverage by sex - Guinea (2)'!$I$13:$I$17</c:f>
                <c:numCache>
                  <c:formatCode>General</c:formatCode>
                  <c:ptCount val="5"/>
                  <c:pt idx="0">
                    <c:v>2.9199999999999997E-2</c:v>
                  </c:pt>
                  <c:pt idx="1">
                    <c:v>3.2600000000000004E-2</c:v>
                  </c:pt>
                  <c:pt idx="2">
                    <c:v>4.24E-2</c:v>
                  </c:pt>
                  <c:pt idx="3">
                    <c:v>7.5600000000000014E-2</c:v>
                  </c:pt>
                  <c:pt idx="4">
                    <c:v>0.1444</c:v>
                  </c:pt>
                </c:numCache>
              </c:numRef>
            </c:minus>
            <c:spPr>
              <a:noFill/>
              <a:ln w="9525" cap="flat" cmpd="sng" algn="ctr">
                <a:solidFill>
                  <a:schemeClr val="tx1">
                    <a:lumMod val="65000"/>
                    <a:lumOff val="35000"/>
                  </a:schemeClr>
                </a:solidFill>
                <a:round/>
              </a:ln>
              <a:effectLst/>
            </c:spPr>
          </c:errBars>
          <c:cat>
            <c:numRef>
              <c:f>'coverage by sex - Guinea (2)'!$C$6:$C$10</c:f>
              <c:numCache>
                <c:formatCode>General</c:formatCode>
                <c:ptCount val="5"/>
                <c:pt idx="0">
                  <c:v>0</c:v>
                </c:pt>
                <c:pt idx="1">
                  <c:v>1</c:v>
                </c:pt>
                <c:pt idx="2">
                  <c:v>2</c:v>
                </c:pt>
                <c:pt idx="3">
                  <c:v>3</c:v>
                </c:pt>
                <c:pt idx="4">
                  <c:v>4</c:v>
                </c:pt>
              </c:numCache>
            </c:numRef>
          </c:cat>
          <c:val>
            <c:numRef>
              <c:f>'coverage by sex - Guinea (2)'!$D$13:$D$17</c:f>
              <c:numCache>
                <c:formatCode>General</c:formatCode>
                <c:ptCount val="5"/>
                <c:pt idx="0">
                  <c:v>4.9800000000000011E-2</c:v>
                </c:pt>
                <c:pt idx="1">
                  <c:v>7.4400000000000008E-2</c:v>
                </c:pt>
                <c:pt idx="2">
                  <c:v>0.12000000000000001</c:v>
                </c:pt>
                <c:pt idx="3">
                  <c:v>0.19800000000000001</c:v>
                </c:pt>
                <c:pt idx="4">
                  <c:v>0.55789999999999995</c:v>
                </c:pt>
              </c:numCache>
            </c:numRef>
          </c:val>
        </c:ser>
        <c:dLbls>
          <c:showLegendKey val="0"/>
          <c:showVal val="0"/>
          <c:showCatName val="0"/>
          <c:showSerName val="0"/>
          <c:showPercent val="0"/>
          <c:showBubbleSize val="0"/>
        </c:dLbls>
        <c:gapWidth val="150"/>
        <c:axId val="325303336"/>
        <c:axId val="325303728"/>
      </c:barChart>
      <c:catAx>
        <c:axId val="3253033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Number</a:t>
                </a:r>
                <a:r>
                  <a:rPr lang="en-GB" baseline="0"/>
                  <a:t> of SMC cycles (max. card / recall)</a:t>
                </a:r>
                <a:endParaRPr lang="en-GB"/>
              </a:p>
            </c:rich>
          </c:tx>
          <c:layout>
            <c:manualLayout>
              <c:xMode val="edge"/>
              <c:yMode val="edge"/>
              <c:x val="0.1507479888482138"/>
              <c:y val="0.9146232263962186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303728"/>
        <c:crosses val="autoZero"/>
        <c:auto val="1"/>
        <c:lblAlgn val="ctr"/>
        <c:lblOffset val="100"/>
        <c:noMultiLvlLbl val="0"/>
      </c:catAx>
      <c:valAx>
        <c:axId val="325303728"/>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303336"/>
        <c:crosses val="autoZero"/>
        <c:crossBetween val="between"/>
        <c:majorUnit val="0.2"/>
      </c:valAx>
      <c:spPr>
        <a:noFill/>
        <a:ln>
          <a:noFill/>
        </a:ln>
        <a:effectLst/>
      </c:spPr>
    </c:plotArea>
    <c:legend>
      <c:legendPos val="r"/>
      <c:layout>
        <c:manualLayout>
          <c:xMode val="edge"/>
          <c:yMode val="edge"/>
          <c:x val="0.15261980103083891"/>
          <c:y val="0.23956292950896654"/>
          <c:w val="0.36717450456147782"/>
          <c:h val="7.94131948654551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Mali</a:t>
            </a:r>
          </a:p>
        </c:rich>
      </c:tx>
      <c:overlay val="0"/>
      <c:spPr>
        <a:noFill/>
        <a:ln>
          <a:noFill/>
        </a:ln>
        <a:effectLst/>
      </c:spPr>
    </c:title>
    <c:autoTitleDeleted val="0"/>
    <c:plotArea>
      <c:layout>
        <c:manualLayout>
          <c:layoutTarget val="inner"/>
          <c:xMode val="edge"/>
          <c:yMode val="edge"/>
          <c:x val="0.14066502586044921"/>
          <c:y val="0.20584805117044813"/>
          <c:w val="0.7707530861810048"/>
          <c:h val="0.57108573442281862"/>
        </c:manualLayout>
      </c:layout>
      <c:barChart>
        <c:barDir val="col"/>
        <c:grouping val="clustered"/>
        <c:varyColors val="0"/>
        <c:ser>
          <c:idx val="0"/>
          <c:order val="0"/>
          <c:tx>
            <c:strRef>
              <c:f>'coverage by sex - Mali (2)'!$D$5</c:f>
              <c:strCache>
                <c:ptCount val="1"/>
                <c:pt idx="0">
                  <c:v>Girls</c:v>
                </c:pt>
              </c:strCache>
            </c:strRef>
          </c:tx>
          <c:spPr>
            <a:solidFill>
              <a:srgbClr val="FF7C80"/>
            </a:solidFill>
            <a:ln>
              <a:noFill/>
            </a:ln>
            <a:effectLst/>
          </c:spPr>
          <c:invertIfNegative val="0"/>
          <c:errBars>
            <c:errBarType val="both"/>
            <c:errValType val="cust"/>
            <c:noEndCap val="0"/>
            <c:plus>
              <c:numRef>
                <c:f>'coverage by sex - Mali (2)'!$J$6:$J$10</c:f>
                <c:numCache>
                  <c:formatCode>General</c:formatCode>
                  <c:ptCount val="5"/>
                  <c:pt idx="0">
                    <c:v>0.111</c:v>
                  </c:pt>
                  <c:pt idx="1">
                    <c:v>8.390000000000003E-2</c:v>
                  </c:pt>
                  <c:pt idx="2">
                    <c:v>0.10460000000000004</c:v>
                  </c:pt>
                  <c:pt idx="3">
                    <c:v>6.140000000000001E-2</c:v>
                  </c:pt>
                  <c:pt idx="4">
                    <c:v>0.12459999999999993</c:v>
                  </c:pt>
                </c:numCache>
              </c:numRef>
            </c:plus>
            <c:minus>
              <c:numRef>
                <c:f>'coverage by sex - Mali (2)'!$I$6:$I$10</c:f>
                <c:numCache>
                  <c:formatCode>General</c:formatCode>
                  <c:ptCount val="5"/>
                  <c:pt idx="0">
                    <c:v>5.4900000000000011E-2</c:v>
                  </c:pt>
                  <c:pt idx="1">
                    <c:v>4.9400000000000006E-2</c:v>
                  </c:pt>
                  <c:pt idx="2">
                    <c:v>6.8999999999999992E-2</c:v>
                  </c:pt>
                  <c:pt idx="3">
                    <c:v>4.7400000000000005E-2</c:v>
                  </c:pt>
                  <c:pt idx="4">
                    <c:v>0.12060000000000005</c:v>
                  </c:pt>
                </c:numCache>
              </c:numRef>
            </c:minus>
            <c:spPr>
              <a:noFill/>
              <a:ln w="9525" cap="flat" cmpd="sng" algn="ctr">
                <a:solidFill>
                  <a:schemeClr val="tx1">
                    <a:lumMod val="65000"/>
                    <a:lumOff val="35000"/>
                  </a:schemeClr>
                </a:solidFill>
                <a:round/>
              </a:ln>
              <a:effectLst/>
            </c:spPr>
          </c:errBars>
          <c:cat>
            <c:numRef>
              <c:f>'coverage by sex - Mali (2)'!$C$6:$C$10</c:f>
              <c:numCache>
                <c:formatCode>General</c:formatCode>
                <c:ptCount val="5"/>
                <c:pt idx="0">
                  <c:v>0</c:v>
                </c:pt>
                <c:pt idx="1">
                  <c:v>1</c:v>
                </c:pt>
                <c:pt idx="2">
                  <c:v>2</c:v>
                </c:pt>
                <c:pt idx="3">
                  <c:v>3</c:v>
                </c:pt>
                <c:pt idx="4">
                  <c:v>4</c:v>
                </c:pt>
              </c:numCache>
            </c:numRef>
          </c:cat>
          <c:val>
            <c:numRef>
              <c:f>'coverage by sex - Mali (2)'!$D$6:$D$10</c:f>
              <c:numCache>
                <c:formatCode>General</c:formatCode>
                <c:ptCount val="5"/>
                <c:pt idx="0">
                  <c:v>9.69E-2</c:v>
                </c:pt>
                <c:pt idx="1">
                  <c:v>0.10570000000000002</c:v>
                </c:pt>
                <c:pt idx="2">
                  <c:v>0.16289999999999999</c:v>
                </c:pt>
                <c:pt idx="3">
                  <c:v>0.16789999999999999</c:v>
                </c:pt>
                <c:pt idx="4">
                  <c:v>0.46660000000000001</c:v>
                </c:pt>
              </c:numCache>
            </c:numRef>
          </c:val>
        </c:ser>
        <c:ser>
          <c:idx val="1"/>
          <c:order val="1"/>
          <c:tx>
            <c:strRef>
              <c:f>'coverage by sex - Mali (2)'!$D$12</c:f>
              <c:strCache>
                <c:ptCount val="1"/>
                <c:pt idx="0">
                  <c:v>Boys</c:v>
                </c:pt>
              </c:strCache>
            </c:strRef>
          </c:tx>
          <c:spPr>
            <a:solidFill>
              <a:srgbClr val="0070C0"/>
            </a:solidFill>
            <a:ln>
              <a:noFill/>
            </a:ln>
            <a:effectLst/>
          </c:spPr>
          <c:invertIfNegative val="0"/>
          <c:errBars>
            <c:errBarType val="both"/>
            <c:errValType val="cust"/>
            <c:noEndCap val="0"/>
            <c:plus>
              <c:numRef>
                <c:f>'coverage by sex - Mali (2)'!$J$13:$J$17</c:f>
                <c:numCache>
                  <c:formatCode>General</c:formatCode>
                  <c:ptCount val="5"/>
                  <c:pt idx="0">
                    <c:v>0.14030000000000001</c:v>
                  </c:pt>
                  <c:pt idx="1">
                    <c:v>8.6000000000000021E-2</c:v>
                  </c:pt>
                  <c:pt idx="2">
                    <c:v>0.10570000000000003</c:v>
                  </c:pt>
                  <c:pt idx="3">
                    <c:v>7.6300000000000021E-2</c:v>
                  </c:pt>
                  <c:pt idx="4">
                    <c:v>0.13500000000000001</c:v>
                  </c:pt>
                </c:numCache>
              </c:numRef>
            </c:plus>
            <c:minus>
              <c:numRef>
                <c:f>'coverage by sex - Mali (2)'!$I$13:$I$17</c:f>
                <c:numCache>
                  <c:formatCode>General</c:formatCode>
                  <c:ptCount val="5"/>
                  <c:pt idx="0">
                    <c:v>7.4800000000000019E-2</c:v>
                  </c:pt>
                  <c:pt idx="1">
                    <c:v>5.0200000000000002E-2</c:v>
                  </c:pt>
                  <c:pt idx="2">
                    <c:v>6.6900000000000015E-2</c:v>
                  </c:pt>
                  <c:pt idx="3">
                    <c:v>5.6099999999999983E-2</c:v>
                  </c:pt>
                  <c:pt idx="4">
                    <c:v>0.12659999999999999</c:v>
                  </c:pt>
                </c:numCache>
              </c:numRef>
            </c:minus>
            <c:spPr>
              <a:noFill/>
              <a:ln w="9525" cap="flat" cmpd="sng" algn="ctr">
                <a:solidFill>
                  <a:schemeClr val="tx1">
                    <a:lumMod val="65000"/>
                    <a:lumOff val="35000"/>
                  </a:schemeClr>
                </a:solidFill>
                <a:round/>
              </a:ln>
              <a:effectLst/>
            </c:spPr>
          </c:errBars>
          <c:cat>
            <c:numRef>
              <c:f>'coverage by sex - Mali (2)'!$C$6:$C$10</c:f>
              <c:numCache>
                <c:formatCode>General</c:formatCode>
                <c:ptCount val="5"/>
                <c:pt idx="0">
                  <c:v>0</c:v>
                </c:pt>
                <c:pt idx="1">
                  <c:v>1</c:v>
                </c:pt>
                <c:pt idx="2">
                  <c:v>2</c:v>
                </c:pt>
                <c:pt idx="3">
                  <c:v>3</c:v>
                </c:pt>
                <c:pt idx="4">
                  <c:v>4</c:v>
                </c:pt>
              </c:numCache>
            </c:numRef>
          </c:cat>
          <c:val>
            <c:numRef>
              <c:f>'coverage by sex - Mali (2)'!$D$13:$D$17</c:f>
              <c:numCache>
                <c:formatCode>General</c:formatCode>
                <c:ptCount val="5"/>
                <c:pt idx="0">
                  <c:v>0.1351</c:v>
                </c:pt>
                <c:pt idx="1">
                  <c:v>0.10660000000000001</c:v>
                </c:pt>
                <c:pt idx="2">
                  <c:v>0.14960000000000001</c:v>
                </c:pt>
                <c:pt idx="3">
                  <c:v>0.16919999999999999</c:v>
                </c:pt>
                <c:pt idx="4">
                  <c:v>0.43950000000000006</c:v>
                </c:pt>
              </c:numCache>
            </c:numRef>
          </c:val>
        </c:ser>
        <c:dLbls>
          <c:showLegendKey val="0"/>
          <c:showVal val="0"/>
          <c:showCatName val="0"/>
          <c:showSerName val="0"/>
          <c:showPercent val="0"/>
          <c:showBubbleSize val="0"/>
        </c:dLbls>
        <c:gapWidth val="150"/>
        <c:axId val="324112032"/>
        <c:axId val="324112424"/>
      </c:barChart>
      <c:catAx>
        <c:axId val="32411203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Number</a:t>
                </a:r>
                <a:r>
                  <a:rPr lang="en-GB" baseline="0"/>
                  <a:t> of SMC cycles (max. card / recall)</a:t>
                </a:r>
                <a:endParaRPr lang="en-GB"/>
              </a:p>
            </c:rich>
          </c:tx>
          <c:layout>
            <c:manualLayout>
              <c:xMode val="edge"/>
              <c:yMode val="edge"/>
              <c:x val="0.15074798884821392"/>
              <c:y val="0.9146232263962186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4112424"/>
        <c:crosses val="autoZero"/>
        <c:auto val="1"/>
        <c:lblAlgn val="ctr"/>
        <c:lblOffset val="100"/>
        <c:noMultiLvlLbl val="0"/>
      </c:catAx>
      <c:valAx>
        <c:axId val="324112424"/>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4112032"/>
        <c:crosses val="autoZero"/>
        <c:crossBetween val="between"/>
        <c:majorUnit val="0.2"/>
      </c:valAx>
      <c:spPr>
        <a:noFill/>
        <a:ln>
          <a:noFill/>
        </a:ln>
        <a:effectLst/>
      </c:spPr>
    </c:plotArea>
    <c:legend>
      <c:legendPos val="r"/>
      <c:layout>
        <c:manualLayout>
          <c:xMode val="edge"/>
          <c:yMode val="edge"/>
          <c:x val="0.15261980103083891"/>
          <c:y val="0.23956292950896654"/>
          <c:w val="0.36717450456147782"/>
          <c:h val="7.94131948654551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'coverage by cycle'!$C$4</c:f>
              <c:strCache>
                <c:ptCount val="1"/>
                <c:pt idx="0">
                  <c:v>SMC 1</c:v>
                </c:pt>
              </c:strCache>
            </c:strRef>
          </c:tx>
          <c:spPr>
            <a:solidFill>
              <a:srgbClr val="C00000"/>
            </a:solidFill>
            <a:ln>
              <a:solidFill>
                <a:sysClr val="windowText" lastClr="000000"/>
              </a:solidFill>
            </a:ln>
          </c:spPr>
          <c:invertIfNegative val="0"/>
          <c:cat>
            <c:strRef>
              <c:f>'coverage by cycle'!$D$3:$J$3</c:f>
              <c:strCache>
                <c:ptCount val="7"/>
                <c:pt idx="0">
                  <c:v>Burkina Faso</c:v>
                </c:pt>
                <c:pt idx="1">
                  <c:v>Chad</c:v>
                </c:pt>
                <c:pt idx="2">
                  <c:v>Gambia</c:v>
                </c:pt>
                <c:pt idx="3">
                  <c:v>Guinea</c:v>
                </c:pt>
                <c:pt idx="4">
                  <c:v>Mali</c:v>
                </c:pt>
                <c:pt idx="5">
                  <c:v>Niger (rural)</c:v>
                </c:pt>
                <c:pt idx="6">
                  <c:v>Nigeria</c:v>
                </c:pt>
              </c:strCache>
            </c:strRef>
          </c:cat>
          <c:val>
            <c:numRef>
              <c:f>'coverage by cycle'!$D$4:$J$4</c:f>
              <c:numCache>
                <c:formatCode>0%</c:formatCode>
                <c:ptCount val="7"/>
                <c:pt idx="0">
                  <c:v>0.9370000000000005</c:v>
                </c:pt>
                <c:pt idx="1">
                  <c:v>0.87500000000000044</c:v>
                </c:pt>
                <c:pt idx="2">
                  <c:v>0.85300000000000042</c:v>
                </c:pt>
                <c:pt idx="3">
                  <c:v>0.83100000000000041</c:v>
                </c:pt>
                <c:pt idx="4">
                  <c:v>0.69700000000000051</c:v>
                </c:pt>
                <c:pt idx="5">
                  <c:v>0.63835117745185355</c:v>
                </c:pt>
                <c:pt idx="6">
                  <c:v>0.42200000000000026</c:v>
                </c:pt>
              </c:numCache>
            </c:numRef>
          </c:val>
        </c:ser>
        <c:ser>
          <c:idx val="1"/>
          <c:order val="1"/>
          <c:tx>
            <c:strRef>
              <c:f>'coverage by cycle'!$C$5</c:f>
              <c:strCache>
                <c:ptCount val="1"/>
                <c:pt idx="0">
                  <c:v>SMC 2</c:v>
                </c:pt>
              </c:strCache>
            </c:strRef>
          </c:tx>
          <c:spPr>
            <a:solidFill>
              <a:srgbClr val="FFC000"/>
            </a:solidFill>
            <a:ln>
              <a:solidFill>
                <a:sysClr val="windowText" lastClr="000000"/>
              </a:solidFill>
            </a:ln>
          </c:spPr>
          <c:invertIfNegative val="0"/>
          <c:cat>
            <c:strRef>
              <c:f>'coverage by cycle'!$D$3:$J$3</c:f>
              <c:strCache>
                <c:ptCount val="7"/>
                <c:pt idx="0">
                  <c:v>Burkina Faso</c:v>
                </c:pt>
                <c:pt idx="1">
                  <c:v>Chad</c:v>
                </c:pt>
                <c:pt idx="2">
                  <c:v>Gambia</c:v>
                </c:pt>
                <c:pt idx="3">
                  <c:v>Guinea</c:v>
                </c:pt>
                <c:pt idx="4">
                  <c:v>Mali</c:v>
                </c:pt>
                <c:pt idx="5">
                  <c:v>Niger (rural)</c:v>
                </c:pt>
                <c:pt idx="6">
                  <c:v>Nigeria</c:v>
                </c:pt>
              </c:strCache>
            </c:strRef>
          </c:cat>
          <c:val>
            <c:numRef>
              <c:f>'coverage by cycle'!$D$5:$J$5</c:f>
              <c:numCache>
                <c:formatCode>0%</c:formatCode>
                <c:ptCount val="7"/>
                <c:pt idx="0">
                  <c:v>0.87900000000000045</c:v>
                </c:pt>
                <c:pt idx="1">
                  <c:v>0.8120000000000005</c:v>
                </c:pt>
                <c:pt idx="2">
                  <c:v>0.84100000000000041</c:v>
                </c:pt>
                <c:pt idx="3">
                  <c:v>0.82200000000000051</c:v>
                </c:pt>
                <c:pt idx="4">
                  <c:v>0.66800000000000048</c:v>
                </c:pt>
                <c:pt idx="5">
                  <c:v>0.73579970266204309</c:v>
                </c:pt>
                <c:pt idx="6">
                  <c:v>0.43200000000000027</c:v>
                </c:pt>
              </c:numCache>
            </c:numRef>
          </c:val>
        </c:ser>
        <c:ser>
          <c:idx val="2"/>
          <c:order val="2"/>
          <c:tx>
            <c:strRef>
              <c:f>'coverage by cycle'!$C$6</c:f>
              <c:strCache>
                <c:ptCount val="1"/>
                <c:pt idx="0">
                  <c:v>SMC 3</c:v>
                </c:pt>
              </c:strCache>
            </c:strRef>
          </c:tx>
          <c:spPr>
            <a:solidFill>
              <a:srgbClr val="00B050"/>
            </a:solidFill>
            <a:ln>
              <a:solidFill>
                <a:sysClr val="windowText" lastClr="000000"/>
              </a:solidFill>
            </a:ln>
          </c:spPr>
          <c:invertIfNegative val="0"/>
          <c:cat>
            <c:strRef>
              <c:f>'coverage by cycle'!$D$3:$J$3</c:f>
              <c:strCache>
                <c:ptCount val="7"/>
                <c:pt idx="0">
                  <c:v>Burkina Faso</c:v>
                </c:pt>
                <c:pt idx="1">
                  <c:v>Chad</c:v>
                </c:pt>
                <c:pt idx="2">
                  <c:v>Gambia</c:v>
                </c:pt>
                <c:pt idx="3">
                  <c:v>Guinea</c:v>
                </c:pt>
                <c:pt idx="4">
                  <c:v>Mali</c:v>
                </c:pt>
                <c:pt idx="5">
                  <c:v>Niger (rural)</c:v>
                </c:pt>
                <c:pt idx="6">
                  <c:v>Nigeria</c:v>
                </c:pt>
              </c:strCache>
            </c:strRef>
          </c:cat>
          <c:val>
            <c:numRef>
              <c:f>'coverage by cycle'!$D$6:$J$6</c:f>
              <c:numCache>
                <c:formatCode>0%</c:formatCode>
                <c:ptCount val="7"/>
                <c:pt idx="0">
                  <c:v>0.8200000000000004</c:v>
                </c:pt>
                <c:pt idx="1">
                  <c:v>0.63000000000000045</c:v>
                </c:pt>
                <c:pt idx="2">
                  <c:v>0.76900000000000046</c:v>
                </c:pt>
                <c:pt idx="3">
                  <c:v>0.72800000000000042</c:v>
                </c:pt>
                <c:pt idx="4">
                  <c:v>0.53799999999999992</c:v>
                </c:pt>
                <c:pt idx="5">
                  <c:v>0.65197005232760563</c:v>
                </c:pt>
                <c:pt idx="6">
                  <c:v>0.34200000000000008</c:v>
                </c:pt>
              </c:numCache>
            </c:numRef>
          </c:val>
        </c:ser>
        <c:ser>
          <c:idx val="3"/>
          <c:order val="3"/>
          <c:tx>
            <c:strRef>
              <c:f>'coverage by cycle'!$C$7</c:f>
              <c:strCache>
                <c:ptCount val="1"/>
                <c:pt idx="0">
                  <c:v>SMC 4</c:v>
                </c:pt>
              </c:strCache>
            </c:strRef>
          </c:tx>
          <c:spPr>
            <a:solidFill>
              <a:srgbClr val="00B0F0"/>
            </a:solidFill>
            <a:ln>
              <a:solidFill>
                <a:schemeClr val="tx1"/>
              </a:solidFill>
            </a:ln>
          </c:spPr>
          <c:invertIfNegative val="0"/>
          <c:cat>
            <c:strRef>
              <c:f>'coverage by cycle'!$D$3:$J$3</c:f>
              <c:strCache>
                <c:ptCount val="7"/>
                <c:pt idx="0">
                  <c:v>Burkina Faso</c:v>
                </c:pt>
                <c:pt idx="1">
                  <c:v>Chad</c:v>
                </c:pt>
                <c:pt idx="2">
                  <c:v>Gambia</c:v>
                </c:pt>
                <c:pt idx="3">
                  <c:v>Guinea</c:v>
                </c:pt>
                <c:pt idx="4">
                  <c:v>Mali</c:v>
                </c:pt>
                <c:pt idx="5">
                  <c:v>Niger (rural)</c:v>
                </c:pt>
                <c:pt idx="6">
                  <c:v>Nigeria</c:v>
                </c:pt>
              </c:strCache>
            </c:strRef>
          </c:cat>
          <c:val>
            <c:numRef>
              <c:f>'coverage by cycle'!$D$7:$J$7</c:f>
              <c:numCache>
                <c:formatCode>0%</c:formatCode>
                <c:ptCount val="7"/>
                <c:pt idx="0">
                  <c:v>0.68400000000000005</c:v>
                </c:pt>
                <c:pt idx="1">
                  <c:v>0.28300000000000008</c:v>
                </c:pt>
                <c:pt idx="2">
                  <c:v>0.53900000000000003</c:v>
                </c:pt>
                <c:pt idx="3">
                  <c:v>0.58200000000000007</c:v>
                </c:pt>
                <c:pt idx="4">
                  <c:v>0.49800000000000022</c:v>
                </c:pt>
                <c:pt idx="5">
                  <c:v>0.582853615601575</c:v>
                </c:pt>
                <c:pt idx="6">
                  <c:v>0.27</c:v>
                </c:pt>
              </c:numCache>
            </c:numRef>
          </c:val>
        </c:ser>
        <c:dLbls>
          <c:showLegendKey val="0"/>
          <c:showVal val="0"/>
          <c:showCatName val="0"/>
          <c:showSerName val="0"/>
          <c:showPercent val="0"/>
          <c:showBubbleSize val="0"/>
        </c:dLbls>
        <c:gapWidth val="150"/>
        <c:axId val="162118472"/>
        <c:axId val="162117688"/>
      </c:barChart>
      <c:catAx>
        <c:axId val="162118472"/>
        <c:scaling>
          <c:orientation val="maxMin"/>
        </c:scaling>
        <c:delete val="0"/>
        <c:axPos val="l"/>
        <c:numFmt formatCode="General" sourceLinked="0"/>
        <c:majorTickMark val="out"/>
        <c:minorTickMark val="none"/>
        <c:tickLblPos val="nextTo"/>
        <c:txPr>
          <a:bodyPr/>
          <a:lstStyle/>
          <a:p>
            <a:pPr>
              <a:defRPr sz="1400" baseline="0"/>
            </a:pPr>
            <a:endParaRPr lang="en-US"/>
          </a:p>
        </c:txPr>
        <c:crossAx val="162117688"/>
        <c:crosses val="autoZero"/>
        <c:auto val="1"/>
        <c:lblAlgn val="ctr"/>
        <c:lblOffset val="100"/>
        <c:noMultiLvlLbl val="0"/>
      </c:catAx>
      <c:valAx>
        <c:axId val="162117688"/>
        <c:scaling>
          <c:orientation val="minMax"/>
          <c:max val="1"/>
          <c:min val="0"/>
        </c:scaling>
        <c:delete val="0"/>
        <c:axPos val="t"/>
        <c:majorGridlines/>
        <c:numFmt formatCode="0%" sourceLinked="1"/>
        <c:majorTickMark val="out"/>
        <c:minorTickMark val="none"/>
        <c:tickLblPos val="nextTo"/>
        <c:txPr>
          <a:bodyPr/>
          <a:lstStyle/>
          <a:p>
            <a:pPr>
              <a:defRPr sz="1400" baseline="0"/>
            </a:pPr>
            <a:endParaRPr lang="en-US"/>
          </a:p>
        </c:txPr>
        <c:crossAx val="162118472"/>
        <c:crosses val="autoZero"/>
        <c:crossBetween val="between"/>
      </c:valAx>
    </c:plotArea>
    <c:legend>
      <c:legendPos val="r"/>
      <c:layout>
        <c:manualLayout>
          <c:xMode val="edge"/>
          <c:yMode val="edge"/>
          <c:x val="0.83605221369272464"/>
          <c:y val="0.63187324436957637"/>
          <c:w val="0.13323624515587601"/>
          <c:h val="0.29538690159678216"/>
        </c:manualLayout>
      </c:layout>
      <c:overlay val="0"/>
      <c:txPr>
        <a:bodyPr/>
        <a:lstStyle/>
        <a:p>
          <a:pPr>
            <a:defRPr sz="1600" baseline="0"/>
          </a:pPr>
          <a:endParaRPr lang="en-US"/>
        </a:p>
      </c:txPr>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10-17T20:04:00.577" idx="2">
    <p:pos x="7330" y="56"/>
    <p:text>Presenting coverage at the final cycle might be confusing, because coverage of the final cycle is often lower than the % with four cycles (because coverage of individual cycles relies on dates, whereas coverage of all four rounds doesn't rely on dates (mother could have said child got all 4) ).</p:text>
    <p:extLst mod="1">
      <p:ext uri="{C676402C-5697-4E1C-873F-D02D1690AC5C}">
        <p15:threadingInfo xmlns:p15="http://schemas.microsoft.com/office/powerpoint/2012/main" timeZoneBias="-60"/>
      </p:ext>
    </p:extLst>
  </p:cm>
  <p:cm authorId="1" dt="2016-10-18T12:56:47.910" idx="4">
    <p:pos x="7417" y="2706"/>
    <p:text>For Chad, for example, the most common reasons given don't really relate to final cycle (child was ill, long waiting time, didn't know when to get SMC)</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0917A-66A3-436E-97FF-D37B363BA3C6}" type="datetimeFigureOut">
              <a:rPr lang="en-GB" smtClean="0"/>
              <a:pPr/>
              <a:t>21/04/2017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498FE-4345-41A4-8718-A84A021D04C3}" type="slidenum">
              <a:rPr lang="en-GB" smtClean="0"/>
              <a:pPr/>
              <a:t>‹#›</a:t>
            </a:fld>
            <a:endParaRPr lang="en-GB"/>
          </a:p>
        </p:txBody>
      </p:sp>
    </p:spTree>
    <p:extLst>
      <p:ext uri="{BB962C8B-B14F-4D97-AF65-F5344CB8AC3E}">
        <p14:creationId xmlns:p14="http://schemas.microsoft.com/office/powerpoint/2010/main" val="257135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Evaluation</a:t>
            </a:r>
            <a:r>
              <a:rPr lang="en-GB" baseline="0" dirty="0" smtClean="0"/>
              <a:t> reported here focuses on red and purple areas.</a:t>
            </a:r>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8</a:t>
            </a:fld>
            <a:endParaRPr lang="en-GB"/>
          </a:p>
        </p:txBody>
      </p:sp>
    </p:spTree>
    <p:extLst>
      <p:ext uri="{BB962C8B-B14F-4D97-AF65-F5344CB8AC3E}">
        <p14:creationId xmlns:p14="http://schemas.microsoft.com/office/powerpoint/2010/main" val="742939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[Add Senegal to this plot?]</a:t>
            </a:r>
          </a:p>
          <a:p>
            <a:endParaRPr lang="en-GB" baseline="0" dirty="0" smtClean="0"/>
          </a:p>
          <a:p>
            <a:r>
              <a:rPr lang="en-GB" baseline="0" dirty="0" smtClean="0"/>
              <a:t>Coverage of the program may be under-estimated if referrals (for fever, malaria) are not documented.</a:t>
            </a:r>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20</a:t>
            </a:fld>
            <a:endParaRPr lang="en-GB"/>
          </a:p>
        </p:txBody>
      </p:sp>
    </p:spTree>
    <p:extLst>
      <p:ext uri="{BB962C8B-B14F-4D97-AF65-F5344CB8AC3E}">
        <p14:creationId xmlns:p14="http://schemas.microsoft.com/office/powerpoint/2010/main" val="400697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[summarise as sentence</a:t>
            </a:r>
            <a:r>
              <a:rPr lang="en-GB" baseline="0" dirty="0" smtClean="0"/>
              <a:t> on this slide]</a:t>
            </a:r>
            <a:endParaRPr lang="en-GB" dirty="0" smtClean="0"/>
          </a:p>
          <a:p>
            <a:endParaRPr lang="en-GB" dirty="0" smtClean="0"/>
          </a:p>
          <a:p>
            <a:r>
              <a:rPr lang="en-GB" dirty="0" smtClean="0"/>
              <a:t>[additional</a:t>
            </a:r>
            <a:r>
              <a:rPr lang="en-GB" baseline="0" dirty="0" smtClean="0"/>
              <a:t> slide – </a:t>
            </a:r>
            <a:r>
              <a:rPr lang="en-GB" baseline="0" dirty="0" err="1" smtClean="0"/>
              <a:t>dbn</a:t>
            </a:r>
            <a:r>
              <a:rPr lang="en-GB" baseline="0" dirty="0" smtClean="0"/>
              <a:t> of differences between card and caregiver]</a:t>
            </a:r>
          </a:p>
          <a:p>
            <a:endParaRPr lang="en-GB" baseline="0" dirty="0" smtClean="0"/>
          </a:p>
          <a:p>
            <a:r>
              <a:rPr lang="en-GB" baseline="0" dirty="0" smtClean="0"/>
              <a:t>[Separate slide]</a:t>
            </a:r>
          </a:p>
          <a:p>
            <a:endParaRPr lang="en-GB" baseline="0" dirty="0" smtClean="0"/>
          </a:p>
          <a:p>
            <a:r>
              <a:rPr lang="en-GB" baseline="0" dirty="0" smtClean="0"/>
              <a:t>Focused on those aged 6 because clearly should not have received SMC</a:t>
            </a:r>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22</a:t>
            </a:fld>
            <a:endParaRPr lang="en-GB"/>
          </a:p>
        </p:txBody>
      </p:sp>
    </p:spTree>
    <p:extLst>
      <p:ext uri="{BB962C8B-B14F-4D97-AF65-F5344CB8AC3E}">
        <p14:creationId xmlns:p14="http://schemas.microsoft.com/office/powerpoint/2010/main" val="175053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Burkina – high, equitable coverage. Gambia – lower coverage in wealthier groups in urban areas. Mobile teams</a:t>
            </a:r>
            <a:r>
              <a:rPr lang="en-GB" baseline="0" dirty="0" smtClean="0"/>
              <a:t> (Mali) - lower coverage and less equitable than door to door – but provide a more complete service. </a:t>
            </a:r>
          </a:p>
          <a:p>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23</a:t>
            </a:fld>
            <a:endParaRPr lang="en-GB"/>
          </a:p>
        </p:txBody>
      </p:sp>
    </p:spTree>
    <p:extLst>
      <p:ext uri="{BB962C8B-B14F-4D97-AF65-F5344CB8AC3E}">
        <p14:creationId xmlns:p14="http://schemas.microsoft.com/office/powerpoint/2010/main" val="397309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Cases were </a:t>
            </a:r>
          </a:p>
          <a:p>
            <a:r>
              <a:rPr lang="en-GB" dirty="0" smtClean="0"/>
              <a:t>clinic attendees</a:t>
            </a:r>
            <a:r>
              <a:rPr lang="en-GB" baseline="0" dirty="0" smtClean="0"/>
              <a:t> </a:t>
            </a:r>
          </a:p>
          <a:p>
            <a:r>
              <a:rPr lang="en-GB" baseline="0" dirty="0" smtClean="0"/>
              <a:t>aged 3-59 months,</a:t>
            </a:r>
          </a:p>
          <a:p>
            <a:r>
              <a:rPr lang="en-GB" baseline="0" dirty="0" smtClean="0"/>
              <a:t>Presenting with fever or history of fever</a:t>
            </a:r>
          </a:p>
          <a:p>
            <a:r>
              <a:rPr lang="en-GB" baseline="0" dirty="0" smtClean="0"/>
              <a:t>Malaria infection confirmed by blood slide</a:t>
            </a:r>
          </a:p>
          <a:p>
            <a:r>
              <a:rPr lang="en-GB" baseline="0" dirty="0" smtClean="0"/>
              <a:t>No other obvious reason for the fever</a:t>
            </a:r>
          </a:p>
          <a:p>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25</a:t>
            </a:fld>
            <a:endParaRPr lang="en-GB"/>
          </a:p>
        </p:txBody>
      </p:sp>
    </p:spTree>
    <p:extLst>
      <p:ext uri="{BB962C8B-B14F-4D97-AF65-F5344CB8AC3E}">
        <p14:creationId xmlns:p14="http://schemas.microsoft.com/office/powerpoint/2010/main" val="983237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Confidence interval around LLIN in Mali is very wide</a:t>
            </a:r>
            <a:r>
              <a:rPr lang="en-GB" baseline="0" dirty="0" smtClean="0"/>
              <a:t> because coverage was 97% among both cases and controls.</a:t>
            </a:r>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26</a:t>
            </a:fld>
            <a:endParaRPr lang="en-GB"/>
          </a:p>
        </p:txBody>
      </p:sp>
    </p:spTree>
    <p:extLst>
      <p:ext uri="{BB962C8B-B14F-4D97-AF65-F5344CB8AC3E}">
        <p14:creationId xmlns:p14="http://schemas.microsoft.com/office/powerpoint/2010/main" val="98323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28</a:t>
            </a:fld>
            <a:endParaRPr lang="en-GB"/>
          </a:p>
        </p:txBody>
      </p:sp>
    </p:spTree>
    <p:extLst>
      <p:ext uri="{BB962C8B-B14F-4D97-AF65-F5344CB8AC3E}">
        <p14:creationId xmlns:p14="http://schemas.microsoft.com/office/powerpoint/2010/main" val="83453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Senegal – change to RDT testing</a:t>
            </a:r>
            <a:r>
              <a:rPr lang="en-GB" baseline="0" dirty="0" smtClean="0"/>
              <a:t> guidelines </a:t>
            </a:r>
            <a:r>
              <a:rPr lang="en-GB" dirty="0" smtClean="0"/>
              <a:t>in 2015 more cases diagnosed,</a:t>
            </a:r>
            <a:r>
              <a:rPr lang="en-GB" baseline="0" dirty="0" smtClean="0"/>
              <a:t> potential bias if this was done more in young children</a:t>
            </a:r>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29</a:t>
            </a:fld>
            <a:endParaRPr lang="en-GB"/>
          </a:p>
        </p:txBody>
      </p:sp>
    </p:spTree>
    <p:extLst>
      <p:ext uri="{BB962C8B-B14F-4D97-AF65-F5344CB8AC3E}">
        <p14:creationId xmlns:p14="http://schemas.microsoft.com/office/powerpoint/2010/main" val="272593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Prevalence of AQ markers reflects the drug combinations most used for first line  malaria treatment in recent years</a:t>
            </a:r>
          </a:p>
        </p:txBody>
      </p:sp>
      <p:sp>
        <p:nvSpPr>
          <p:cNvPr id="4" name="Slide Number Placeholder 3"/>
          <p:cNvSpPr>
            <a:spLocks noGrp="1"/>
          </p:cNvSpPr>
          <p:nvPr>
            <p:ph type="sldNum" sz="quarter" idx="10"/>
          </p:nvPr>
        </p:nvSpPr>
        <p:spPr/>
        <p:txBody>
          <a:bodyPr/>
          <a:lstStyle/>
          <a:p>
            <a:fld id="{967498FE-4345-41A4-8718-A84A021D04C3}" type="slidenum">
              <a:rPr lang="en-GB" smtClean="0"/>
              <a:pPr/>
              <a:t>30</a:t>
            </a:fld>
            <a:endParaRPr lang="en-GB"/>
          </a:p>
        </p:txBody>
      </p:sp>
    </p:spTree>
    <p:extLst>
      <p:ext uri="{BB962C8B-B14F-4D97-AF65-F5344CB8AC3E}">
        <p14:creationId xmlns:p14="http://schemas.microsoft.com/office/powerpoint/2010/main" val="95025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Door to door most common</a:t>
            </a:r>
            <a:r>
              <a:rPr lang="en-GB" baseline="0" dirty="0" smtClean="0"/>
              <a:t> method. Some countries with primarily door to door provided SMC at some fixed points and for children who were referred if they tested RDT negative. Fixed point delivery includes testing and treatment of febrile children, an advantage over door to door campaigns where febrile children are referred to the nearest health facility.</a:t>
            </a:r>
          </a:p>
          <a:p>
            <a:r>
              <a:rPr lang="en-GB" baseline="0" dirty="0" smtClean="0"/>
              <a:t>Explain mobile fixed point in Mali – and advantages of this</a:t>
            </a:r>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10</a:t>
            </a:fld>
            <a:endParaRPr lang="en-GB"/>
          </a:p>
        </p:txBody>
      </p:sp>
    </p:spTree>
    <p:extLst>
      <p:ext uri="{BB962C8B-B14F-4D97-AF65-F5344CB8AC3E}">
        <p14:creationId xmlns:p14="http://schemas.microsoft.com/office/powerpoint/2010/main" val="376744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Advantages</a:t>
            </a:r>
            <a:r>
              <a:rPr lang="en-GB" baseline="0" dirty="0" smtClean="0"/>
              <a:t> of fixed points (easier to organise, and provide more complete service including test and treat for febrile children) but concerns that coverage would be poorer and less equitable.</a:t>
            </a:r>
            <a:endParaRPr lang="en-GB" dirty="0"/>
          </a:p>
        </p:txBody>
      </p:sp>
      <p:sp>
        <p:nvSpPr>
          <p:cNvPr id="4" name="Slide Number Placeholder 3"/>
          <p:cNvSpPr>
            <a:spLocks noGrp="1"/>
          </p:cNvSpPr>
          <p:nvPr>
            <p:ph type="sldNum" sz="quarter" idx="10"/>
          </p:nvPr>
        </p:nvSpPr>
        <p:spPr/>
        <p:txBody>
          <a:bodyPr/>
          <a:lstStyle/>
          <a:p>
            <a:fld id="{27C906B6-F411-4CFC-9D88-E07DD010BB6C}" type="slidenum">
              <a:rPr lang="en-GB" smtClean="0"/>
              <a:t>11</a:t>
            </a:fld>
            <a:endParaRPr lang="en-GB"/>
          </a:p>
        </p:txBody>
      </p:sp>
    </p:spTree>
    <p:extLst>
      <p:ext uri="{BB962C8B-B14F-4D97-AF65-F5344CB8AC3E}">
        <p14:creationId xmlns:p14="http://schemas.microsoft.com/office/powerpoint/2010/main" val="309784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Recording</a:t>
            </a:r>
            <a:r>
              <a:rPr lang="en-GB" baseline="0" dirty="0" smtClean="0"/>
              <a:t> of SMC treatments. </a:t>
            </a:r>
            <a:r>
              <a:rPr lang="en-GB" dirty="0" smtClean="0"/>
              <a:t>Tally sheets used for quick total of no. treated, no. re-dosed, for reporting</a:t>
            </a:r>
            <a:r>
              <a:rPr lang="en-GB" baseline="0" dirty="0" smtClean="0"/>
              <a:t> and for reconciliation of drug stocks. Family-held record card, can be checked during surveys.</a:t>
            </a:r>
            <a:endParaRPr lang="en-GB" dirty="0"/>
          </a:p>
        </p:txBody>
      </p:sp>
      <p:sp>
        <p:nvSpPr>
          <p:cNvPr id="4" name="Slide Number Placeholder 3"/>
          <p:cNvSpPr>
            <a:spLocks noGrp="1"/>
          </p:cNvSpPr>
          <p:nvPr>
            <p:ph type="sldNum" sz="quarter" idx="10"/>
          </p:nvPr>
        </p:nvSpPr>
        <p:spPr/>
        <p:txBody>
          <a:bodyPr/>
          <a:lstStyle/>
          <a:p>
            <a:fld id="{27C906B6-F411-4CFC-9D88-E07DD010BB6C}" type="slidenum">
              <a:rPr lang="en-GB" smtClean="0"/>
              <a:t>12</a:t>
            </a:fld>
            <a:endParaRPr lang="en-GB"/>
          </a:p>
        </p:txBody>
      </p:sp>
    </p:spTree>
    <p:extLst>
      <p:ext uri="{BB962C8B-B14F-4D97-AF65-F5344CB8AC3E}">
        <p14:creationId xmlns:p14="http://schemas.microsoft.com/office/powerpoint/2010/main" val="424574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Register is a more permanent record of who had SMC. Record of all</a:t>
            </a:r>
            <a:r>
              <a:rPr lang="en-GB" baseline="0" dirty="0" smtClean="0"/>
              <a:t> months for each child. </a:t>
            </a:r>
            <a:r>
              <a:rPr lang="en-GB" dirty="0" smtClean="0"/>
              <a:t>But difficult</a:t>
            </a:r>
            <a:r>
              <a:rPr lang="en-GB" baseline="0" dirty="0" smtClean="0"/>
              <a:t> to make use of these in surveys.</a:t>
            </a:r>
            <a:endParaRPr lang="en-GB" dirty="0"/>
          </a:p>
        </p:txBody>
      </p:sp>
      <p:sp>
        <p:nvSpPr>
          <p:cNvPr id="4" name="Slide Number Placeholder 3"/>
          <p:cNvSpPr>
            <a:spLocks noGrp="1"/>
          </p:cNvSpPr>
          <p:nvPr>
            <p:ph type="sldNum" sz="quarter" idx="10"/>
          </p:nvPr>
        </p:nvSpPr>
        <p:spPr/>
        <p:txBody>
          <a:bodyPr/>
          <a:lstStyle/>
          <a:p>
            <a:fld id="{27C906B6-F411-4CFC-9D88-E07DD010BB6C}" type="slidenum">
              <a:rPr lang="en-GB" smtClean="0"/>
              <a:t>13</a:t>
            </a:fld>
            <a:endParaRPr lang="en-GB"/>
          </a:p>
        </p:txBody>
      </p:sp>
    </p:spTree>
    <p:extLst>
      <p:ext uri="{BB962C8B-B14F-4D97-AF65-F5344CB8AC3E}">
        <p14:creationId xmlns:p14="http://schemas.microsoft.com/office/powerpoint/2010/main" val="54285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SMC acts</a:t>
            </a:r>
            <a:r>
              <a:rPr lang="en-GB" baseline="0" dirty="0" smtClean="0"/>
              <a:t> as</a:t>
            </a:r>
            <a:r>
              <a:rPr lang="en-GB" dirty="0" smtClean="0"/>
              <a:t> a form of screening programme. Febrile children</a:t>
            </a:r>
            <a:r>
              <a:rPr lang="en-GB" baseline="0" dirty="0" smtClean="0"/>
              <a:t> should be tested and get ACT if positive and only get SMC if they test negative. In door to door delivery febrile children referred and given referral slip to take to the clinic. Surveys of coverage capture SMC treatments but do not, currently, capture SMC contacts where the child did not get SMC.</a:t>
            </a:r>
            <a:endParaRPr lang="en-GB" dirty="0"/>
          </a:p>
        </p:txBody>
      </p:sp>
      <p:sp>
        <p:nvSpPr>
          <p:cNvPr id="4" name="Slide Number Placeholder 3"/>
          <p:cNvSpPr>
            <a:spLocks noGrp="1"/>
          </p:cNvSpPr>
          <p:nvPr>
            <p:ph type="sldNum" sz="quarter" idx="10"/>
          </p:nvPr>
        </p:nvSpPr>
        <p:spPr/>
        <p:txBody>
          <a:bodyPr/>
          <a:lstStyle/>
          <a:p>
            <a:fld id="{27C906B6-F411-4CFC-9D88-E07DD010BB6C}" type="slidenum">
              <a:rPr lang="en-GB" smtClean="0"/>
              <a:t>14</a:t>
            </a:fld>
            <a:endParaRPr lang="en-GB"/>
          </a:p>
        </p:txBody>
      </p:sp>
    </p:spTree>
    <p:extLst>
      <p:ext uri="{BB962C8B-B14F-4D97-AF65-F5344CB8AC3E}">
        <p14:creationId xmlns:p14="http://schemas.microsoft.com/office/powerpoint/2010/main" val="339195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Paper-based system in most</a:t>
            </a:r>
            <a:r>
              <a:rPr lang="en-GB" baseline="0" dirty="0" smtClean="0"/>
              <a:t> countries.</a:t>
            </a:r>
            <a:endParaRPr lang="en-GB" dirty="0"/>
          </a:p>
        </p:txBody>
      </p:sp>
      <p:sp>
        <p:nvSpPr>
          <p:cNvPr id="4" name="Slide Number Placeholder 3"/>
          <p:cNvSpPr>
            <a:spLocks noGrp="1"/>
          </p:cNvSpPr>
          <p:nvPr>
            <p:ph type="sldNum" sz="quarter" idx="10"/>
          </p:nvPr>
        </p:nvSpPr>
        <p:spPr/>
        <p:txBody>
          <a:bodyPr/>
          <a:lstStyle/>
          <a:p>
            <a:fld id="{27C906B6-F411-4CFC-9D88-E07DD010BB6C}" type="slidenum">
              <a:rPr lang="en-GB" smtClean="0"/>
              <a:t>15</a:t>
            </a:fld>
            <a:endParaRPr lang="en-GB"/>
          </a:p>
        </p:txBody>
      </p:sp>
    </p:spTree>
    <p:extLst>
      <p:ext uri="{BB962C8B-B14F-4D97-AF65-F5344CB8AC3E}">
        <p14:creationId xmlns:p14="http://schemas.microsoft.com/office/powerpoint/2010/main" val="54456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Use of tablet PC to scan</a:t>
            </a:r>
            <a:r>
              <a:rPr lang="en-GB" baseline="0" dirty="0" smtClean="0"/>
              <a:t> child’s barcode and enter treatment provides a more accurate and permanent record and logs each treatment a child receives. Used in Gambia, and piloted in Mali and Niger.</a:t>
            </a:r>
            <a:endParaRPr lang="en-GB" dirty="0"/>
          </a:p>
        </p:txBody>
      </p:sp>
      <p:sp>
        <p:nvSpPr>
          <p:cNvPr id="4" name="Slide Number Placeholder 3"/>
          <p:cNvSpPr>
            <a:spLocks noGrp="1"/>
          </p:cNvSpPr>
          <p:nvPr>
            <p:ph type="sldNum" sz="quarter" idx="10"/>
          </p:nvPr>
        </p:nvSpPr>
        <p:spPr/>
        <p:txBody>
          <a:bodyPr/>
          <a:lstStyle/>
          <a:p>
            <a:fld id="{27C906B6-F411-4CFC-9D88-E07DD010BB6C}" type="slidenum">
              <a:rPr lang="en-GB" smtClean="0"/>
              <a:t>16</a:t>
            </a:fld>
            <a:endParaRPr lang="en-GB"/>
          </a:p>
        </p:txBody>
      </p:sp>
    </p:spTree>
    <p:extLst>
      <p:ext uri="{BB962C8B-B14F-4D97-AF65-F5344CB8AC3E}">
        <p14:creationId xmlns:p14="http://schemas.microsoft.com/office/powerpoint/2010/main" val="219601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[Senegal</a:t>
            </a:r>
            <a:r>
              <a:rPr lang="en-GB" baseline="0" dirty="0" smtClean="0"/>
              <a:t> to be added]</a:t>
            </a:r>
            <a:endParaRPr lang="en-GB" dirty="0" smtClean="0"/>
          </a:p>
          <a:p>
            <a:r>
              <a:rPr lang="en-GB" dirty="0" smtClean="0"/>
              <a:t>[add total when Senegal</a:t>
            </a:r>
            <a:r>
              <a:rPr lang="en-GB" baseline="0" dirty="0" smtClean="0"/>
              <a:t> added</a:t>
            </a:r>
            <a:r>
              <a:rPr lang="en-GB" dirty="0" smtClean="0"/>
              <a:t>]</a:t>
            </a:r>
            <a:endParaRPr lang="en-GB" dirty="0"/>
          </a:p>
        </p:txBody>
      </p:sp>
      <p:sp>
        <p:nvSpPr>
          <p:cNvPr id="4" name="Slide Number Placeholder 3"/>
          <p:cNvSpPr>
            <a:spLocks noGrp="1"/>
          </p:cNvSpPr>
          <p:nvPr>
            <p:ph type="sldNum" sz="quarter" idx="10"/>
          </p:nvPr>
        </p:nvSpPr>
        <p:spPr/>
        <p:txBody>
          <a:bodyPr/>
          <a:lstStyle/>
          <a:p>
            <a:fld id="{967498FE-4345-41A4-8718-A84A021D04C3}" type="slidenum">
              <a:rPr lang="en-GB" smtClean="0"/>
              <a:pPr/>
              <a:t>17</a:t>
            </a:fld>
            <a:endParaRPr lang="en-GB"/>
          </a:p>
        </p:txBody>
      </p:sp>
    </p:spTree>
    <p:extLst>
      <p:ext uri="{BB962C8B-B14F-4D97-AF65-F5344CB8AC3E}">
        <p14:creationId xmlns:p14="http://schemas.microsoft.com/office/powerpoint/2010/main" val="78358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53068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332709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402547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180355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401358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265146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196026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108389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303824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132546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52141-15A8-4C86-A699-513917CFFFE4}" type="datetimeFigureOut">
              <a:rPr lang="en-GB" smtClean="0"/>
              <a:pPr/>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BBEFC3-CC38-48C3-A1BE-1C96380FFF3E}" type="slidenum">
              <a:rPr lang="en-GB" smtClean="0"/>
              <a:pPr/>
              <a:t>‹#›</a:t>
            </a:fld>
            <a:endParaRPr lang="en-GB"/>
          </a:p>
        </p:txBody>
      </p:sp>
    </p:spTree>
    <p:extLst>
      <p:ext uri="{BB962C8B-B14F-4D97-AF65-F5344CB8AC3E}">
        <p14:creationId xmlns:p14="http://schemas.microsoft.com/office/powerpoint/2010/main" val="415488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52141-15A8-4C86-A699-513917CFFFE4}" type="datetimeFigureOut">
              <a:rPr lang="en-GB" smtClean="0"/>
              <a:pPr/>
              <a:t>21/04/2017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BEFC3-CC38-48C3-A1BE-1C96380FFF3E}" type="slidenum">
              <a:rPr lang="en-GB" smtClean="0"/>
              <a:pPr/>
              <a:t>‹#›</a:t>
            </a:fld>
            <a:endParaRPr lang="en-GB"/>
          </a:p>
        </p:txBody>
      </p:sp>
    </p:spTree>
    <p:extLst>
      <p:ext uri="{BB962C8B-B14F-4D97-AF65-F5344CB8AC3E}">
        <p14:creationId xmlns:p14="http://schemas.microsoft.com/office/powerpoint/2010/main" val="3649021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tmp"/><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6.emf"/><Relationship Id="rId5" Type="http://schemas.openxmlformats.org/officeDocument/2006/relationships/image" Target="../media/image55.wmf"/><Relationship Id="rId4" Type="http://schemas.openxmlformats.org/officeDocument/2006/relationships/image" Target="../media/image54.e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tmp"/><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730" y="1465971"/>
            <a:ext cx="10515600" cy="2852737"/>
          </a:xfrm>
        </p:spPr>
        <p:txBody>
          <a:bodyPr/>
          <a:lstStyle/>
          <a:p>
            <a:r>
              <a:rPr lang="en-GB" dirty="0" smtClean="0"/>
              <a:t>Progress in scale-up of SMC in the Sahel</a:t>
            </a:r>
            <a:endParaRPr lang="en-GB" dirty="0"/>
          </a:p>
        </p:txBody>
      </p:sp>
      <p:pic>
        <p:nvPicPr>
          <p:cNvPr id="6" name="Picture 3"/>
          <p:cNvPicPr>
            <a:picLocks noChangeAspect="1" noChangeArrowheads="1"/>
          </p:cNvPicPr>
          <p:nvPr/>
        </p:nvPicPr>
        <p:blipFill>
          <a:blip r:embed="rId2" cstate="print"/>
          <a:srcRect/>
          <a:stretch>
            <a:fillRect/>
          </a:stretch>
        </p:blipFill>
        <p:spPr bwMode="auto">
          <a:xfrm>
            <a:off x="7778663" y="3599502"/>
            <a:ext cx="4200780" cy="3149161"/>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145160" y="1688551"/>
            <a:ext cx="2505574" cy="3511268"/>
          </a:xfrm>
          <a:prstGeom prst="rect">
            <a:avLst/>
          </a:prstGeom>
          <a:noFill/>
          <a:ln w="9525">
            <a:solidFill>
              <a:schemeClr val="accent1"/>
            </a:solidFill>
            <a:miter lim="800000"/>
            <a:headEnd/>
            <a:tailEnd/>
          </a:ln>
        </p:spPr>
      </p:pic>
      <p:pic>
        <p:nvPicPr>
          <p:cNvPr id="8" name="Picture 7"/>
          <p:cNvPicPr>
            <a:picLocks noChangeAspect="1"/>
          </p:cNvPicPr>
          <p:nvPr/>
        </p:nvPicPr>
        <p:blipFill>
          <a:blip r:embed="rId4"/>
          <a:stretch>
            <a:fillRect/>
          </a:stretch>
        </p:blipFill>
        <p:spPr>
          <a:xfrm>
            <a:off x="8727123" y="73454"/>
            <a:ext cx="2944317" cy="895683"/>
          </a:xfrm>
          <a:prstGeom prst="rect">
            <a:avLst/>
          </a:prstGeom>
        </p:spPr>
      </p:pic>
      <p:pic>
        <p:nvPicPr>
          <p:cNvPr id="9" name="Picture 8"/>
          <p:cNvPicPr>
            <a:picLocks noChangeAspect="1"/>
          </p:cNvPicPr>
          <p:nvPr/>
        </p:nvPicPr>
        <p:blipFill>
          <a:blip r:embed="rId5"/>
          <a:stretch>
            <a:fillRect/>
          </a:stretch>
        </p:blipFill>
        <p:spPr>
          <a:xfrm>
            <a:off x="5002393" y="87202"/>
            <a:ext cx="805092" cy="805092"/>
          </a:xfrm>
          <a:prstGeom prst="rect">
            <a:avLst/>
          </a:prstGeom>
        </p:spPr>
      </p:pic>
      <p:pic>
        <p:nvPicPr>
          <p:cNvPr id="10" name="Picture 9"/>
          <p:cNvPicPr>
            <a:picLocks noChangeAspect="1"/>
          </p:cNvPicPr>
          <p:nvPr/>
        </p:nvPicPr>
        <p:blipFill>
          <a:blip r:embed="rId6"/>
          <a:stretch>
            <a:fillRect/>
          </a:stretch>
        </p:blipFill>
        <p:spPr>
          <a:xfrm>
            <a:off x="3764720" y="167220"/>
            <a:ext cx="988987" cy="649023"/>
          </a:xfrm>
          <a:prstGeom prst="rect">
            <a:avLst/>
          </a:prstGeom>
        </p:spPr>
      </p:pic>
      <p:pic>
        <p:nvPicPr>
          <p:cNvPr id="11" name="Picture 10" descr="access smc - Google Search - Mozilla Firefox"/>
          <p:cNvPicPr>
            <a:picLocks noChangeAspect="1"/>
          </p:cNvPicPr>
          <p:nvPr/>
        </p:nvPicPr>
        <p:blipFill rotWithShape="1">
          <a:blip r:embed="rId7">
            <a:extLst>
              <a:ext uri="{28A0092B-C50C-407E-A947-70E740481C1C}">
                <a14:useLocalDpi xmlns:a14="http://schemas.microsoft.com/office/drawing/2010/main" val="0"/>
              </a:ext>
            </a:extLst>
          </a:blip>
          <a:srcRect l="10194" t="32345" r="64320" b="51636"/>
          <a:stretch/>
        </p:blipFill>
        <p:spPr>
          <a:xfrm>
            <a:off x="6077774" y="73454"/>
            <a:ext cx="2388280" cy="818840"/>
          </a:xfrm>
          <a:prstGeom prst="rect">
            <a:avLst/>
          </a:prstGeom>
        </p:spPr>
      </p:pic>
      <p:pic>
        <p:nvPicPr>
          <p:cNvPr id="12" name="Picture 11"/>
          <p:cNvPicPr>
            <a:picLocks noChangeAspect="1"/>
          </p:cNvPicPr>
          <p:nvPr/>
        </p:nvPicPr>
        <p:blipFill>
          <a:blip r:embed="rId8"/>
          <a:stretch>
            <a:fillRect/>
          </a:stretch>
        </p:blipFill>
        <p:spPr>
          <a:xfrm>
            <a:off x="143836" y="167220"/>
            <a:ext cx="2188398" cy="1052006"/>
          </a:xfrm>
          <a:prstGeom prst="rect">
            <a:avLst/>
          </a:prstGeom>
        </p:spPr>
      </p:pic>
      <p:sp>
        <p:nvSpPr>
          <p:cNvPr id="2" name="Text Placeholder 1"/>
          <p:cNvSpPr>
            <a:spLocks noGrp="1"/>
          </p:cNvSpPr>
          <p:nvPr>
            <p:ph type="body" idx="1"/>
          </p:nvPr>
        </p:nvSpPr>
        <p:spPr>
          <a:xfrm>
            <a:off x="-164743" y="4887414"/>
            <a:ext cx="10515600" cy="1500187"/>
          </a:xfrm>
        </p:spPr>
        <p:txBody>
          <a:bodyPr>
            <a:normAutofit fontScale="92500" lnSpcReduction="20000"/>
          </a:bodyPr>
          <a:lstStyle/>
          <a:p>
            <a:pPr algn="ctr"/>
            <a:r>
              <a:rPr lang="en-GB" dirty="0" err="1" smtClean="0"/>
              <a:t>Issaka</a:t>
            </a:r>
            <a:r>
              <a:rPr lang="en-GB" dirty="0" smtClean="0"/>
              <a:t> </a:t>
            </a:r>
            <a:r>
              <a:rPr lang="en-GB" dirty="0" err="1" smtClean="0"/>
              <a:t>Sagara</a:t>
            </a:r>
            <a:endParaRPr lang="en-GB" dirty="0" smtClean="0"/>
          </a:p>
          <a:p>
            <a:pPr algn="ctr"/>
            <a:r>
              <a:rPr lang="en-GB" dirty="0" smtClean="0"/>
              <a:t>MRTC Mali</a:t>
            </a:r>
          </a:p>
          <a:p>
            <a:pPr algn="ctr"/>
            <a:endParaRPr lang="en-GB" dirty="0" smtClean="0"/>
          </a:p>
          <a:p>
            <a:pPr algn="ctr"/>
            <a:r>
              <a:rPr lang="en-GB" dirty="0" smtClean="0"/>
              <a:t>ASTMH Atlanta 2016</a:t>
            </a:r>
            <a:endParaRPr lang="en-GB" dirty="0"/>
          </a:p>
        </p:txBody>
      </p:sp>
    </p:spTree>
    <p:extLst>
      <p:ext uri="{BB962C8B-B14F-4D97-AF65-F5344CB8AC3E}">
        <p14:creationId xmlns:p14="http://schemas.microsoft.com/office/powerpoint/2010/main" val="3096500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39864"/>
            <a:ext cx="10515600" cy="1325563"/>
          </a:xfrm>
        </p:spPr>
        <p:txBody>
          <a:bodyPr>
            <a:normAutofit/>
          </a:bodyPr>
          <a:lstStyle/>
          <a:p>
            <a:r>
              <a:rPr lang="en-GB" sz="4000" dirty="0" smtClean="0"/>
              <a:t>Primary methods of delivery </a:t>
            </a:r>
            <a:endParaRPr lang="en-GB" sz="4000" dirty="0"/>
          </a:p>
        </p:txBody>
      </p:sp>
      <p:sp>
        <p:nvSpPr>
          <p:cNvPr id="3" name="Content Placeholder 2"/>
          <p:cNvSpPr>
            <a:spLocks noGrp="1"/>
          </p:cNvSpPr>
          <p:nvPr>
            <p:ph idx="1"/>
          </p:nvPr>
        </p:nvSpPr>
        <p:spPr>
          <a:xfrm>
            <a:off x="7481454" y="1825625"/>
            <a:ext cx="3872345" cy="4351338"/>
          </a:xfrm>
        </p:spPr>
        <p:txBody>
          <a:bodyPr>
            <a:normAutofit lnSpcReduction="10000"/>
          </a:bodyPr>
          <a:lstStyle/>
          <a:p>
            <a:r>
              <a:rPr lang="en-GB" dirty="0" smtClean="0"/>
              <a:t>Predominant delivery method was </a:t>
            </a:r>
            <a:r>
              <a:rPr lang="en-GB" b="1" dirty="0" smtClean="0">
                <a:solidFill>
                  <a:srgbClr val="00B050"/>
                </a:solidFill>
              </a:rPr>
              <a:t>door-to-door</a:t>
            </a:r>
          </a:p>
          <a:p>
            <a:endParaRPr lang="en-GB" dirty="0"/>
          </a:p>
          <a:p>
            <a:r>
              <a:rPr lang="en-GB" dirty="0" smtClean="0"/>
              <a:t>Mobile </a:t>
            </a:r>
            <a:r>
              <a:rPr lang="en-GB" b="1" dirty="0" smtClean="0">
                <a:solidFill>
                  <a:srgbClr val="C00000"/>
                </a:solidFill>
              </a:rPr>
              <a:t>fixed-point</a:t>
            </a:r>
            <a:r>
              <a:rPr lang="en-GB" dirty="0" smtClean="0"/>
              <a:t> used in Mali</a:t>
            </a:r>
          </a:p>
          <a:p>
            <a:endParaRPr lang="en-GB" dirty="0"/>
          </a:p>
          <a:p>
            <a:r>
              <a:rPr lang="en-GB" b="1" dirty="0" smtClean="0">
                <a:solidFill>
                  <a:srgbClr val="C00000"/>
                </a:solidFill>
              </a:rPr>
              <a:t>Fixed points </a:t>
            </a:r>
            <a:r>
              <a:rPr lang="en-GB" dirty="0" smtClean="0"/>
              <a:t>also used in Niger (including urban areas)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51895484"/>
              </p:ext>
            </p:extLst>
          </p:nvPr>
        </p:nvGraphicFramePr>
        <p:xfrm>
          <a:off x="690089" y="1825625"/>
          <a:ext cx="5562430" cy="4114800"/>
        </p:xfrm>
        <a:graphic>
          <a:graphicData uri="http://schemas.openxmlformats.org/drawingml/2006/table">
            <a:tbl>
              <a:tblPr firstRow="1" bandRow="1">
                <a:tableStyleId>{073A0DAA-6AF3-43AB-8588-CEC1D06C72B9}</a:tableStyleId>
              </a:tblPr>
              <a:tblGrid>
                <a:gridCol w="1876769"/>
                <a:gridCol w="3685661"/>
              </a:tblGrid>
              <a:tr h="370840">
                <a:tc>
                  <a:txBody>
                    <a:bodyPr/>
                    <a:lstStyle/>
                    <a:p>
                      <a:r>
                        <a:rPr lang="en-GB" sz="2400" dirty="0" smtClean="0">
                          <a:solidFill>
                            <a:schemeClr val="tx1"/>
                          </a:solidFill>
                        </a:rPr>
                        <a:t>Country</a:t>
                      </a:r>
                      <a:endParaRPr lang="en-GB" sz="2400" dirty="0">
                        <a:solidFill>
                          <a:schemeClr val="tx1"/>
                        </a:solidFill>
                      </a:endParaRPr>
                    </a:p>
                  </a:txBody>
                  <a:tcPr>
                    <a:solidFill>
                      <a:schemeClr val="bg1">
                        <a:lumMod val="95000"/>
                      </a:schemeClr>
                    </a:solidFill>
                  </a:tcPr>
                </a:tc>
                <a:tc>
                  <a:txBody>
                    <a:bodyPr/>
                    <a:lstStyle/>
                    <a:p>
                      <a:r>
                        <a:rPr lang="en-GB" sz="2400" dirty="0" smtClean="0">
                          <a:solidFill>
                            <a:schemeClr val="tx1"/>
                          </a:solidFill>
                        </a:rPr>
                        <a:t>Primary delivery method</a:t>
                      </a:r>
                      <a:endParaRPr lang="en-GB" sz="2400" dirty="0">
                        <a:solidFill>
                          <a:schemeClr val="tx1"/>
                        </a:solidFill>
                      </a:endParaRPr>
                    </a:p>
                  </a:txBody>
                  <a:tcPr>
                    <a:solidFill>
                      <a:schemeClr val="bg1">
                        <a:lumMod val="95000"/>
                      </a:schemeClr>
                    </a:solidFill>
                  </a:tcPr>
                </a:tc>
              </a:tr>
              <a:tr h="370840">
                <a:tc>
                  <a:txBody>
                    <a:bodyPr/>
                    <a:lstStyle/>
                    <a:p>
                      <a:r>
                        <a:rPr lang="en-GB" sz="2400" dirty="0" smtClean="0"/>
                        <a:t>Burkina</a:t>
                      </a:r>
                      <a:r>
                        <a:rPr lang="en-GB" sz="2400" baseline="0" dirty="0" smtClean="0"/>
                        <a:t> Faso</a:t>
                      </a:r>
                    </a:p>
                  </a:txBody>
                  <a:tcPr>
                    <a:solidFill>
                      <a:schemeClr val="bg1">
                        <a:lumMod val="95000"/>
                      </a:schemeClr>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lumMod val="95000"/>
                      </a:schemeClr>
                    </a:solidFill>
                  </a:tcPr>
                </a:tc>
              </a:tr>
              <a:tr h="370840">
                <a:tc>
                  <a:txBody>
                    <a:bodyPr/>
                    <a:lstStyle/>
                    <a:p>
                      <a:r>
                        <a:rPr lang="en-GB" sz="2400" dirty="0" smtClean="0"/>
                        <a:t>Chad</a:t>
                      </a:r>
                      <a:endParaRPr lang="en-GB" sz="2400" dirty="0"/>
                    </a:p>
                  </a:txBody>
                  <a:tcPr>
                    <a:solidFill>
                      <a:schemeClr val="bg1">
                        <a:lumMod val="95000"/>
                      </a:schemeClr>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lumMod val="95000"/>
                      </a:schemeClr>
                    </a:solidFill>
                  </a:tcPr>
                </a:tc>
              </a:tr>
              <a:tr h="370840">
                <a:tc>
                  <a:txBody>
                    <a:bodyPr/>
                    <a:lstStyle/>
                    <a:p>
                      <a:r>
                        <a:rPr lang="en-GB" sz="2400" baseline="0" dirty="0" smtClean="0"/>
                        <a:t>Gambia</a:t>
                      </a:r>
                      <a:endParaRPr lang="en-GB" sz="2400" dirty="0"/>
                    </a:p>
                  </a:txBody>
                  <a:tcPr>
                    <a:solidFill>
                      <a:schemeClr val="bg1">
                        <a:lumMod val="95000"/>
                      </a:schemeClr>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lumMod val="95000"/>
                      </a:schemeClr>
                    </a:solidFill>
                  </a:tcPr>
                </a:tc>
              </a:tr>
              <a:tr h="370840">
                <a:tc>
                  <a:txBody>
                    <a:bodyPr/>
                    <a:lstStyle/>
                    <a:p>
                      <a:r>
                        <a:rPr lang="en-GB" sz="2400" dirty="0" smtClean="0"/>
                        <a:t>Guinea</a:t>
                      </a:r>
                      <a:endParaRPr lang="en-GB" sz="2400" dirty="0"/>
                    </a:p>
                  </a:txBody>
                  <a:tcPr>
                    <a:solidFill>
                      <a:schemeClr val="bg1">
                        <a:lumMod val="95000"/>
                      </a:schemeClr>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lumMod val="95000"/>
                      </a:schemeClr>
                    </a:solidFill>
                  </a:tcPr>
                </a:tc>
              </a:tr>
              <a:tr h="370840">
                <a:tc>
                  <a:txBody>
                    <a:bodyPr/>
                    <a:lstStyle/>
                    <a:p>
                      <a:r>
                        <a:rPr lang="en-GB" sz="2400" dirty="0" smtClean="0"/>
                        <a:t>Mali</a:t>
                      </a:r>
                      <a:endParaRPr lang="en-GB" sz="2400" dirty="0"/>
                    </a:p>
                  </a:txBody>
                  <a:tcPr>
                    <a:solidFill>
                      <a:schemeClr val="bg1">
                        <a:lumMod val="95000"/>
                      </a:schemeClr>
                    </a:solidFill>
                  </a:tcPr>
                </a:tc>
                <a:tc>
                  <a:txBody>
                    <a:bodyPr/>
                    <a:lstStyle/>
                    <a:p>
                      <a:r>
                        <a:rPr lang="en-GB" sz="2400" b="1" dirty="0" smtClean="0">
                          <a:solidFill>
                            <a:srgbClr val="C00000"/>
                          </a:solidFill>
                        </a:rPr>
                        <a:t>Fixed</a:t>
                      </a:r>
                      <a:r>
                        <a:rPr lang="en-GB" sz="2400" b="1" baseline="0" dirty="0" smtClean="0">
                          <a:solidFill>
                            <a:srgbClr val="C00000"/>
                          </a:solidFill>
                        </a:rPr>
                        <a:t> point (mobile)</a:t>
                      </a:r>
                      <a:endParaRPr lang="en-GB" sz="2400" b="1" dirty="0">
                        <a:solidFill>
                          <a:srgbClr val="C00000"/>
                        </a:solidFill>
                      </a:endParaRPr>
                    </a:p>
                  </a:txBody>
                  <a:tcPr>
                    <a:solidFill>
                      <a:schemeClr val="bg1">
                        <a:lumMod val="95000"/>
                      </a:schemeClr>
                    </a:solidFill>
                  </a:tcPr>
                </a:tc>
              </a:tr>
              <a:tr h="370840">
                <a:tc>
                  <a:txBody>
                    <a:bodyPr/>
                    <a:lstStyle/>
                    <a:p>
                      <a:r>
                        <a:rPr lang="en-GB" sz="2400" dirty="0" smtClean="0"/>
                        <a:t>Niger</a:t>
                      </a:r>
                      <a:endParaRPr lang="en-GB" sz="2400" dirty="0"/>
                    </a:p>
                  </a:txBody>
                  <a:tcPr>
                    <a:solidFill>
                      <a:schemeClr val="bg1">
                        <a:lumMod val="95000"/>
                      </a:schemeClr>
                    </a:solidFill>
                  </a:tcPr>
                </a:tc>
                <a:tc>
                  <a:txBody>
                    <a:bodyPr/>
                    <a:lstStyle/>
                    <a:p>
                      <a:r>
                        <a:rPr lang="en-GB" sz="2400" b="1" dirty="0" smtClean="0">
                          <a:solidFill>
                            <a:srgbClr val="C00000"/>
                          </a:solidFill>
                        </a:rPr>
                        <a:t>Fixed point*</a:t>
                      </a:r>
                      <a:endParaRPr lang="en-GB" sz="2400" b="1" dirty="0">
                        <a:solidFill>
                          <a:srgbClr val="C00000"/>
                        </a:solidFill>
                      </a:endParaRPr>
                    </a:p>
                  </a:txBody>
                  <a:tcPr>
                    <a:solidFill>
                      <a:schemeClr val="bg1">
                        <a:lumMod val="95000"/>
                      </a:schemeClr>
                    </a:solidFill>
                  </a:tcPr>
                </a:tc>
              </a:tr>
              <a:tr h="370840">
                <a:tc>
                  <a:txBody>
                    <a:bodyPr/>
                    <a:lstStyle/>
                    <a:p>
                      <a:r>
                        <a:rPr lang="en-GB" sz="2400" dirty="0" smtClean="0"/>
                        <a:t>Nigeria</a:t>
                      </a:r>
                      <a:endParaRPr lang="en-GB" sz="2400" dirty="0"/>
                    </a:p>
                  </a:txBody>
                  <a:tcPr>
                    <a:solidFill>
                      <a:schemeClr val="bg1">
                        <a:lumMod val="95000"/>
                      </a:schemeClr>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lumMod val="95000"/>
                      </a:schemeClr>
                    </a:solidFill>
                  </a:tcPr>
                </a:tc>
              </a:tr>
              <a:tr h="370840">
                <a:tc>
                  <a:txBody>
                    <a:bodyPr/>
                    <a:lstStyle/>
                    <a:p>
                      <a:r>
                        <a:rPr lang="en-GB" sz="2400" dirty="0" smtClean="0"/>
                        <a:t>Senegal</a:t>
                      </a:r>
                      <a:endParaRPr lang="en-GB" sz="2400" dirty="0"/>
                    </a:p>
                  </a:txBody>
                  <a:tcPr>
                    <a:solidFill>
                      <a:schemeClr val="bg1">
                        <a:lumMod val="95000"/>
                      </a:schemeClr>
                    </a:solidFill>
                  </a:tcPr>
                </a:tc>
                <a:tc>
                  <a:txBody>
                    <a:bodyPr/>
                    <a:lstStyle/>
                    <a:p>
                      <a:r>
                        <a:rPr lang="en-GB" sz="2400" b="1" dirty="0" smtClean="0">
                          <a:solidFill>
                            <a:srgbClr val="7030A0"/>
                          </a:solidFill>
                        </a:rPr>
                        <a:t>Door-to-door</a:t>
                      </a:r>
                      <a:endParaRPr lang="en-GB" sz="2400" b="1" dirty="0">
                        <a:solidFill>
                          <a:srgbClr val="7030A0"/>
                        </a:solidFill>
                      </a:endParaRPr>
                    </a:p>
                  </a:txBody>
                  <a:tcPr>
                    <a:solidFill>
                      <a:schemeClr val="bg1">
                        <a:lumMod val="95000"/>
                      </a:schemeClr>
                    </a:solidFill>
                  </a:tcPr>
                </a:tc>
              </a:tr>
            </a:tbl>
          </a:graphicData>
        </a:graphic>
      </p:graphicFrame>
      <p:sp>
        <p:nvSpPr>
          <p:cNvPr id="5" name="TextBox 4"/>
          <p:cNvSpPr txBox="1"/>
          <p:nvPr/>
        </p:nvSpPr>
        <p:spPr>
          <a:xfrm>
            <a:off x="838200" y="6176963"/>
            <a:ext cx="5488459" cy="369332"/>
          </a:xfrm>
          <a:prstGeom prst="rect">
            <a:avLst/>
          </a:prstGeom>
          <a:noFill/>
        </p:spPr>
        <p:txBody>
          <a:bodyPr wrap="square" rtlCol="0">
            <a:spAutoFit/>
          </a:bodyPr>
          <a:lstStyle/>
          <a:p>
            <a:r>
              <a:rPr lang="en-GB" dirty="0" smtClean="0">
                <a:solidFill>
                  <a:srgbClr val="C00000"/>
                </a:solidFill>
              </a:rPr>
              <a:t>* Door-to-door in some urban areas at final SMC cycle</a:t>
            </a:r>
            <a:endParaRPr lang="en-GB" dirty="0">
              <a:solidFill>
                <a:srgbClr val="C00000"/>
              </a:solidFill>
            </a:endParaRPr>
          </a:p>
        </p:txBody>
      </p:sp>
    </p:spTree>
    <p:extLst>
      <p:ext uri="{BB962C8B-B14F-4D97-AF65-F5344CB8AC3E}">
        <p14:creationId xmlns:p14="http://schemas.microsoft.com/office/powerpoint/2010/main" val="364048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37" y="302495"/>
            <a:ext cx="10515600" cy="1325563"/>
          </a:xfrm>
        </p:spPr>
        <p:txBody>
          <a:bodyPr>
            <a:normAutofit/>
          </a:bodyPr>
          <a:lstStyle/>
          <a:p>
            <a:r>
              <a:rPr lang="en-GB" dirty="0"/>
              <a:t>Delivery door to </a:t>
            </a:r>
            <a:r>
              <a:rPr lang="en-GB" dirty="0" smtClean="0"/>
              <a:t>door </a:t>
            </a:r>
            <a:r>
              <a:rPr lang="en-GB" dirty="0"/>
              <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0922" y="1884224"/>
            <a:ext cx="5067300" cy="285457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866" y="1114970"/>
            <a:ext cx="3733800" cy="5638038"/>
          </a:xfrm>
          <a:prstGeom prst="rect">
            <a:avLst/>
          </a:prstGeom>
        </p:spPr>
      </p:pic>
      <p:sp>
        <p:nvSpPr>
          <p:cNvPr id="7" name="TextBox 6"/>
          <p:cNvSpPr txBox="1"/>
          <p:nvPr/>
        </p:nvSpPr>
        <p:spPr>
          <a:xfrm>
            <a:off x="8098371" y="4828084"/>
            <a:ext cx="1680117" cy="584775"/>
          </a:xfrm>
          <a:prstGeom prst="rect">
            <a:avLst/>
          </a:prstGeom>
          <a:noFill/>
        </p:spPr>
        <p:txBody>
          <a:bodyPr wrap="square" rtlCol="0">
            <a:spAutoFit/>
          </a:bodyPr>
          <a:lstStyle/>
          <a:p>
            <a:r>
              <a:rPr lang="en-GB" sz="3200" dirty="0" smtClean="0"/>
              <a:t>Niger</a:t>
            </a:r>
            <a:endParaRPr lang="en-GB" dirty="0"/>
          </a:p>
        </p:txBody>
      </p:sp>
      <p:sp>
        <p:nvSpPr>
          <p:cNvPr id="8" name="TextBox 7"/>
          <p:cNvSpPr txBox="1"/>
          <p:nvPr/>
        </p:nvSpPr>
        <p:spPr>
          <a:xfrm>
            <a:off x="386333" y="5412859"/>
            <a:ext cx="2542479" cy="1077218"/>
          </a:xfrm>
          <a:prstGeom prst="rect">
            <a:avLst/>
          </a:prstGeom>
          <a:noFill/>
        </p:spPr>
        <p:txBody>
          <a:bodyPr wrap="square" rtlCol="0">
            <a:spAutoFit/>
          </a:bodyPr>
          <a:lstStyle/>
          <a:p>
            <a:r>
              <a:rPr lang="en-GB" sz="3200" dirty="0" smtClean="0"/>
              <a:t>Burkina </a:t>
            </a:r>
          </a:p>
          <a:p>
            <a:r>
              <a:rPr lang="en-GB" sz="3200" dirty="0" smtClean="0"/>
              <a:t>Faso</a:t>
            </a:r>
            <a:endParaRPr lang="en-GB" sz="3200" dirty="0"/>
          </a:p>
        </p:txBody>
      </p:sp>
      <p:sp>
        <p:nvSpPr>
          <p:cNvPr id="9" name="Title 1"/>
          <p:cNvSpPr txBox="1">
            <a:spLocks/>
          </p:cNvSpPr>
          <p:nvPr/>
        </p:nvSpPr>
        <p:spPr>
          <a:xfrm>
            <a:off x="6420922" y="8206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or at fixed points</a:t>
            </a:r>
            <a:br>
              <a:rPr lang="en-GB" dirty="0" smtClean="0"/>
            </a:br>
            <a:endParaRPr lang="en-GB" dirty="0"/>
          </a:p>
        </p:txBody>
      </p:sp>
    </p:spTree>
    <p:extLst>
      <p:ext uri="{BB962C8B-B14F-4D97-AF65-F5344CB8AC3E}">
        <p14:creationId xmlns:p14="http://schemas.microsoft.com/office/powerpoint/2010/main" val="154890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103" y="1170878"/>
            <a:ext cx="11686477" cy="85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144227" y="-279879"/>
            <a:ext cx="10574936" cy="1450757"/>
          </a:xfrm>
        </p:spPr>
        <p:txBody>
          <a:bodyPr/>
          <a:lstStyle/>
          <a:p>
            <a:r>
              <a:rPr lang="en-GB" dirty="0" smtClean="0"/>
              <a:t>SMC record card and tally sheet (Chad)</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76053" y="1146119"/>
            <a:ext cx="4525963" cy="4525963"/>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13" y="980728"/>
            <a:ext cx="4861611" cy="5157192"/>
          </a:xfrm>
          <a:prstGeom prst="rect">
            <a:avLst/>
          </a:prstGeom>
        </p:spPr>
      </p:pic>
      <p:sp>
        <p:nvSpPr>
          <p:cNvPr id="9" name="Rectangle 8"/>
          <p:cNvSpPr/>
          <p:nvPr/>
        </p:nvSpPr>
        <p:spPr>
          <a:xfrm rot="257671">
            <a:off x="2249446" y="3419755"/>
            <a:ext cx="2498689" cy="144696"/>
          </a:xfrm>
          <a:prstGeom prst="rect">
            <a:avLst/>
          </a:prstGeom>
          <a:blipFill dpi="0" rotWithShape="1">
            <a:blip r:embed="rId5">
              <a:alphaModFix amt="8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233643">
            <a:off x="2924385" y="3771523"/>
            <a:ext cx="1824572" cy="110453"/>
          </a:xfrm>
          <a:prstGeom prst="rect">
            <a:avLst/>
          </a:prstGeom>
          <a:blipFill dpi="0" rotWithShape="1">
            <a:blip r:embed="rId5">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206764">
            <a:off x="1682615" y="3867716"/>
            <a:ext cx="2874111" cy="142308"/>
          </a:xfrm>
          <a:prstGeom prst="rect">
            <a:avLst/>
          </a:prstGeom>
          <a:blipFill dpi="0" rotWithShape="1">
            <a:blip r:embed="rId5">
              <a:alphaModFix amt="8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05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7103" y="1170878"/>
            <a:ext cx="11686477" cy="85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82936" y="106187"/>
            <a:ext cx="10058400" cy="689879"/>
          </a:xfrm>
        </p:spPr>
        <p:txBody>
          <a:bodyPr>
            <a:normAutofit fontScale="90000"/>
          </a:bodyPr>
          <a:lstStyle/>
          <a:p>
            <a:r>
              <a:rPr lang="en-GB" dirty="0" smtClean="0"/>
              <a:t>SMC register used in Chad</a:t>
            </a:r>
            <a:endParaRPr lang="en-GB" dirty="0"/>
          </a:p>
        </p:txBody>
      </p:sp>
      <p:sp>
        <p:nvSpPr>
          <p:cNvPr id="3" name="TextBox 2"/>
          <p:cNvSpPr txBox="1"/>
          <p:nvPr/>
        </p:nvSpPr>
        <p:spPr>
          <a:xfrm>
            <a:off x="9872545" y="1504941"/>
            <a:ext cx="2141035" cy="1200329"/>
          </a:xfrm>
          <a:prstGeom prst="rect">
            <a:avLst/>
          </a:prstGeom>
          <a:solidFill>
            <a:schemeClr val="bg1"/>
          </a:solidFill>
        </p:spPr>
        <p:txBody>
          <a:bodyPr wrap="square" rtlCol="0">
            <a:spAutoFit/>
          </a:bodyPr>
          <a:lstStyle/>
          <a:p>
            <a:r>
              <a:rPr lang="en-GB" dirty="0" smtClean="0"/>
              <a:t>T treated</a:t>
            </a:r>
          </a:p>
          <a:p>
            <a:r>
              <a:rPr lang="en-GB" dirty="0" smtClean="0"/>
              <a:t>M unwell</a:t>
            </a:r>
          </a:p>
          <a:p>
            <a:r>
              <a:rPr lang="en-GB" dirty="0" smtClean="0"/>
              <a:t>R refused</a:t>
            </a:r>
          </a:p>
          <a:p>
            <a:r>
              <a:rPr lang="en-GB" dirty="0" smtClean="0"/>
              <a:t>E excluded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12" y="1057096"/>
            <a:ext cx="9550441" cy="4878949"/>
          </a:xfrm>
          <a:prstGeom prst="rect">
            <a:avLst/>
          </a:prstGeom>
        </p:spPr>
      </p:pic>
    </p:spTree>
    <p:extLst>
      <p:ext uri="{BB962C8B-B14F-4D97-AF65-F5344CB8AC3E}">
        <p14:creationId xmlns:p14="http://schemas.microsoft.com/office/powerpoint/2010/main" val="235308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7103" y="1170878"/>
            <a:ext cx="11686477" cy="85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91436" y="-100208"/>
            <a:ext cx="10058400" cy="1450757"/>
          </a:xfrm>
        </p:spPr>
        <p:txBody>
          <a:bodyPr/>
          <a:lstStyle/>
          <a:p>
            <a:r>
              <a:rPr lang="en-GB" dirty="0" smtClean="0"/>
              <a:t>CHW referral form</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66052" y="2668627"/>
            <a:ext cx="3555641" cy="34887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0741" y="1080391"/>
            <a:ext cx="3552393" cy="1488384"/>
          </a:xfrm>
          <a:prstGeom prst="rect">
            <a:avLst/>
          </a:prstGeom>
        </p:spPr>
      </p:pic>
      <p:sp>
        <p:nvSpPr>
          <p:cNvPr id="6" name="Rectangle 5"/>
          <p:cNvSpPr/>
          <p:nvPr/>
        </p:nvSpPr>
        <p:spPr>
          <a:xfrm>
            <a:off x="3920443" y="2228140"/>
            <a:ext cx="1152128" cy="72008"/>
          </a:xfrm>
          <a:prstGeom prst="rect">
            <a:avLst/>
          </a:prstGeom>
          <a:blipFill dpi="0" rotWithShape="1">
            <a:blip r:embed="rId5">
              <a:alphaModFix amt="8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93401" y="1594095"/>
            <a:ext cx="850889" cy="103279"/>
          </a:xfrm>
          <a:prstGeom prst="rect">
            <a:avLst/>
          </a:prstGeom>
          <a:blipFill dpi="0" rotWithShape="1">
            <a:blip r:embed="rId5">
              <a:alphaModFix amt="83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865325" y="1080391"/>
            <a:ext cx="3880625" cy="2031325"/>
          </a:xfrm>
          <a:prstGeom prst="rect">
            <a:avLst/>
          </a:prstGeom>
          <a:noFill/>
        </p:spPr>
        <p:txBody>
          <a:bodyPr wrap="square" rtlCol="0">
            <a:spAutoFit/>
          </a:bodyPr>
          <a:lstStyle/>
          <a:p>
            <a:endParaRPr lang="en-GB" dirty="0"/>
          </a:p>
          <a:p>
            <a:r>
              <a:rPr lang="en-GB" dirty="0" smtClean="0"/>
              <a:t>Children who are unwell are referred for diagnosis and treatment. If appropriate and they do not have malaria they may then receive SMC. </a:t>
            </a:r>
          </a:p>
          <a:p>
            <a:endParaRPr lang="en-GB" dirty="0"/>
          </a:p>
          <a:p>
            <a:endParaRPr lang="en-GB" dirty="0"/>
          </a:p>
        </p:txBody>
      </p:sp>
    </p:spTree>
    <p:extLst>
      <p:ext uri="{BB962C8B-B14F-4D97-AF65-F5344CB8AC3E}">
        <p14:creationId xmlns:p14="http://schemas.microsoft.com/office/powerpoint/2010/main" val="147305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Nigeria</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6286811" y="2317316"/>
            <a:ext cx="5616869" cy="384977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04" y="1453019"/>
            <a:ext cx="5080000" cy="3519814"/>
          </a:xfrm>
          <a:prstGeom prst="rect">
            <a:avLst/>
          </a:prstGeom>
        </p:spPr>
      </p:pic>
      <p:sp>
        <p:nvSpPr>
          <p:cNvPr id="8" name="TextBox 7"/>
          <p:cNvSpPr txBox="1"/>
          <p:nvPr/>
        </p:nvSpPr>
        <p:spPr>
          <a:xfrm>
            <a:off x="1650380" y="5798634"/>
            <a:ext cx="3969835" cy="369332"/>
          </a:xfrm>
          <a:prstGeom prst="rect">
            <a:avLst/>
          </a:prstGeom>
          <a:noFill/>
        </p:spPr>
        <p:txBody>
          <a:bodyPr wrap="square" rtlCol="0">
            <a:spAutoFit/>
          </a:bodyPr>
          <a:lstStyle/>
          <a:p>
            <a:r>
              <a:rPr lang="en-GB" dirty="0" smtClean="0"/>
              <a:t>Photos: Malaria Consortium</a:t>
            </a:r>
            <a:endParaRPr lang="en-GB" dirty="0"/>
          </a:p>
        </p:txBody>
      </p:sp>
    </p:spTree>
    <p:extLst>
      <p:ext uri="{BB962C8B-B14F-4D97-AF65-F5344CB8AC3E}">
        <p14:creationId xmlns:p14="http://schemas.microsoft.com/office/powerpoint/2010/main" val="4062617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2545" y="4258850"/>
            <a:ext cx="3653880" cy="2444915"/>
          </a:xfrm>
          <a:prstGeom prst="rect">
            <a:avLst/>
          </a:prstGeom>
        </p:spPr>
      </p:pic>
      <p:sp>
        <p:nvSpPr>
          <p:cNvPr id="2" name="Title 1"/>
          <p:cNvSpPr>
            <a:spLocks noGrp="1"/>
          </p:cNvSpPr>
          <p:nvPr>
            <p:ph type="title"/>
          </p:nvPr>
        </p:nvSpPr>
        <p:spPr/>
        <p:txBody>
          <a:bodyPr/>
          <a:lstStyle/>
          <a:p>
            <a:r>
              <a:rPr lang="en-GB" dirty="0" smtClean="0"/>
              <a:t>The Gambia</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5954" y="1365337"/>
            <a:ext cx="4551680" cy="2538095"/>
          </a:xfrm>
        </p:spPr>
      </p:pic>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935634" y="3393635"/>
            <a:ext cx="3653880" cy="2438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953" y="3920323"/>
            <a:ext cx="4389120" cy="29260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0878" y="1352811"/>
            <a:ext cx="3621667" cy="2304787"/>
          </a:xfrm>
          <a:prstGeom prst="rect">
            <a:avLst/>
          </a:prstGeom>
        </p:spPr>
      </p:pic>
      <p:sp>
        <p:nvSpPr>
          <p:cNvPr id="9" name="TextBox 8"/>
          <p:cNvSpPr txBox="1"/>
          <p:nvPr/>
        </p:nvSpPr>
        <p:spPr>
          <a:xfrm>
            <a:off x="4980880" y="5964043"/>
            <a:ext cx="2884449" cy="369332"/>
          </a:xfrm>
          <a:prstGeom prst="rect">
            <a:avLst/>
          </a:prstGeom>
          <a:noFill/>
        </p:spPr>
        <p:txBody>
          <a:bodyPr wrap="square" rtlCol="0">
            <a:spAutoFit/>
          </a:bodyPr>
          <a:lstStyle/>
          <a:p>
            <a:r>
              <a:rPr lang="en-GB" dirty="0" smtClean="0"/>
              <a:t>Photos: CRS</a:t>
            </a:r>
            <a:endParaRPr lang="en-GB" dirty="0"/>
          </a:p>
        </p:txBody>
      </p:sp>
    </p:spTree>
    <p:extLst>
      <p:ext uri="{BB962C8B-B14F-4D97-AF65-F5344CB8AC3E}">
        <p14:creationId xmlns:p14="http://schemas.microsoft.com/office/powerpoint/2010/main" val="1462367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81" y="1"/>
            <a:ext cx="10880203" cy="1690688"/>
          </a:xfrm>
        </p:spPr>
        <p:txBody>
          <a:bodyPr>
            <a:normAutofit fontScale="90000"/>
          </a:bodyPr>
          <a:lstStyle/>
          <a:p>
            <a:r>
              <a:rPr lang="en-GB" sz="4000" dirty="0" smtClean="0"/>
              <a:t>Target number of children in evaluation areas in 2015 and the average number actually treated per cycle</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1219580396"/>
              </p:ext>
            </p:extLst>
          </p:nvPr>
        </p:nvGraphicFramePr>
        <p:xfrm>
          <a:off x="690087" y="1510302"/>
          <a:ext cx="11109431" cy="4937760"/>
        </p:xfrm>
        <a:graphic>
          <a:graphicData uri="http://schemas.openxmlformats.org/drawingml/2006/table">
            <a:tbl>
              <a:tblPr firstRow="1" bandRow="1">
                <a:tableStyleId>{073A0DAA-6AF3-43AB-8588-CEC1D06C72B9}</a:tableStyleId>
              </a:tblPr>
              <a:tblGrid>
                <a:gridCol w="1815118"/>
                <a:gridCol w="2805831"/>
                <a:gridCol w="2805830"/>
                <a:gridCol w="1841326"/>
                <a:gridCol w="1841326"/>
              </a:tblGrid>
              <a:tr h="370840">
                <a:tc>
                  <a:txBody>
                    <a:bodyPr/>
                    <a:lstStyle/>
                    <a:p>
                      <a:r>
                        <a:rPr lang="en-GB" sz="2400" dirty="0" smtClean="0">
                          <a:solidFill>
                            <a:schemeClr val="tx1"/>
                          </a:solidFill>
                        </a:rPr>
                        <a:t>Country</a:t>
                      </a:r>
                      <a:endParaRPr lang="en-GB" sz="2400" dirty="0">
                        <a:solidFill>
                          <a:schemeClr val="tx1"/>
                        </a:solidFill>
                      </a:endParaRPr>
                    </a:p>
                  </a:txBody>
                  <a:tcPr>
                    <a:solidFill>
                      <a:schemeClr val="accent1">
                        <a:lumMod val="60000"/>
                        <a:lumOff val="40000"/>
                      </a:schemeClr>
                    </a:solidFill>
                  </a:tcPr>
                </a:tc>
                <a:tc>
                  <a:txBody>
                    <a:bodyPr/>
                    <a:lstStyle/>
                    <a:p>
                      <a:r>
                        <a:rPr lang="en-GB" sz="2400" dirty="0" smtClean="0">
                          <a:solidFill>
                            <a:schemeClr val="tx1"/>
                          </a:solidFill>
                        </a:rPr>
                        <a:t>Delivery method</a:t>
                      </a:r>
                      <a:endParaRPr lang="en-GB" sz="2400" dirty="0">
                        <a:solidFill>
                          <a:schemeClr val="tx1"/>
                        </a:solidFill>
                      </a:endParaRPr>
                    </a:p>
                  </a:txBody>
                  <a:tcPr>
                    <a:solidFill>
                      <a:schemeClr val="accent1">
                        <a:lumMod val="60000"/>
                        <a:lumOff val="40000"/>
                      </a:schemeClr>
                    </a:solidFill>
                  </a:tcPr>
                </a:tc>
                <a:tc>
                  <a:txBody>
                    <a:bodyPr/>
                    <a:lstStyle/>
                    <a:p>
                      <a:r>
                        <a:rPr lang="en-GB" sz="2400" dirty="0" smtClean="0">
                          <a:solidFill>
                            <a:schemeClr val="tx1"/>
                          </a:solidFill>
                        </a:rPr>
                        <a:t>Number of areas</a:t>
                      </a:r>
                      <a:endParaRPr lang="en-GB" sz="2400" dirty="0">
                        <a:solidFill>
                          <a:schemeClr val="tx1"/>
                        </a:solidFill>
                      </a:endParaRPr>
                    </a:p>
                  </a:txBody>
                  <a:tcPr>
                    <a:solidFill>
                      <a:schemeClr val="accent1">
                        <a:lumMod val="60000"/>
                        <a:lumOff val="40000"/>
                      </a:schemeClr>
                    </a:solidFill>
                  </a:tcPr>
                </a:tc>
                <a:tc>
                  <a:txBody>
                    <a:bodyPr/>
                    <a:lstStyle/>
                    <a:p>
                      <a:pPr algn="l"/>
                      <a:r>
                        <a:rPr lang="en-GB" sz="2400" dirty="0" smtClean="0">
                          <a:solidFill>
                            <a:schemeClr val="tx1"/>
                          </a:solidFill>
                        </a:rPr>
                        <a:t>Target</a:t>
                      </a:r>
                      <a:endParaRPr lang="en-GB" sz="2400" dirty="0">
                        <a:solidFill>
                          <a:schemeClr val="tx1"/>
                        </a:solidFill>
                      </a:endParaRPr>
                    </a:p>
                  </a:txBody>
                  <a:tcPr>
                    <a:solidFill>
                      <a:schemeClr val="accent1">
                        <a:lumMod val="60000"/>
                        <a:lumOff val="40000"/>
                      </a:schemeClr>
                    </a:solidFill>
                  </a:tcPr>
                </a:tc>
                <a:tc>
                  <a:txBody>
                    <a:bodyPr/>
                    <a:lstStyle/>
                    <a:p>
                      <a:pPr algn="l"/>
                      <a:r>
                        <a:rPr lang="en-GB" sz="2400" dirty="0" smtClean="0">
                          <a:solidFill>
                            <a:schemeClr val="tx1"/>
                          </a:solidFill>
                        </a:rPr>
                        <a:t>Average no. treated</a:t>
                      </a:r>
                      <a:endParaRPr lang="en-GB" sz="2400" dirty="0">
                        <a:solidFill>
                          <a:schemeClr val="tx1"/>
                        </a:solidFill>
                      </a:endParaRPr>
                    </a:p>
                  </a:txBody>
                  <a:tcPr>
                    <a:solidFill>
                      <a:schemeClr val="accent1">
                        <a:lumMod val="60000"/>
                        <a:lumOff val="40000"/>
                      </a:schemeClr>
                    </a:solidFill>
                  </a:tcPr>
                </a:tc>
              </a:tr>
              <a:tr h="370840">
                <a:tc>
                  <a:txBody>
                    <a:bodyPr/>
                    <a:lstStyle/>
                    <a:p>
                      <a:r>
                        <a:rPr lang="en-GB" sz="2400" dirty="0" smtClean="0"/>
                        <a:t>Burkina</a:t>
                      </a:r>
                      <a:r>
                        <a:rPr lang="en-GB" sz="2400" baseline="0" dirty="0" smtClean="0"/>
                        <a:t> Faso</a:t>
                      </a:r>
                    </a:p>
                  </a:txBody>
                  <a:tcPr>
                    <a:solidFill>
                      <a:schemeClr val="bg1"/>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solidFill>
                  </a:tcPr>
                </a:tc>
                <a:tc>
                  <a:txBody>
                    <a:bodyPr/>
                    <a:lstStyle/>
                    <a:p>
                      <a:r>
                        <a:rPr lang="en-GB" sz="2400" b="0" dirty="0" smtClean="0">
                          <a:solidFill>
                            <a:schemeClr val="tx1"/>
                          </a:solidFill>
                        </a:rPr>
                        <a:t>11 districts</a:t>
                      </a:r>
                      <a:endParaRPr lang="en-GB" sz="2400" b="0" dirty="0">
                        <a:solidFill>
                          <a:schemeClr val="tx1"/>
                        </a:solidFill>
                      </a:endParaRPr>
                    </a:p>
                  </a:txBody>
                  <a:tcPr>
                    <a:solidFill>
                      <a:schemeClr val="bg1"/>
                    </a:solidFill>
                  </a:tcPr>
                </a:tc>
                <a:tc>
                  <a:txBody>
                    <a:bodyPr/>
                    <a:lstStyle/>
                    <a:p>
                      <a:pPr algn="l" fontAlgn="b"/>
                      <a:r>
                        <a:rPr lang="en-GB" sz="2400" b="0" i="0" u="none" strike="noStrike" dirty="0" smtClean="0">
                          <a:solidFill>
                            <a:srgbClr val="000000"/>
                          </a:solidFill>
                          <a:effectLst/>
                          <a:latin typeface="Calibri"/>
                        </a:rPr>
                        <a:t>649,693</a:t>
                      </a:r>
                      <a:endParaRPr lang="en-GB" sz="2400" b="0" i="0" u="none" strike="noStrike" dirty="0">
                        <a:solidFill>
                          <a:srgbClr val="000000"/>
                        </a:solidFill>
                        <a:effectLst/>
                        <a:latin typeface="Calibri"/>
                      </a:endParaRPr>
                    </a:p>
                  </a:txBody>
                  <a:tcPr marL="6350" marR="6350" marT="6350" marB="0" anchor="b">
                    <a:solidFill>
                      <a:schemeClr val="bg1"/>
                    </a:solidFill>
                  </a:tcPr>
                </a:tc>
                <a:tc>
                  <a:txBody>
                    <a:bodyPr/>
                    <a:lstStyle/>
                    <a:p>
                      <a:pPr algn="l" fontAlgn="b"/>
                      <a:r>
                        <a:rPr lang="en-GB" sz="2400" b="0" i="0" u="none" strike="noStrike" dirty="0" smtClean="0">
                          <a:solidFill>
                            <a:srgbClr val="000000"/>
                          </a:solidFill>
                          <a:effectLst/>
                          <a:latin typeface="Calibri"/>
                        </a:rPr>
                        <a:t>680,433</a:t>
                      </a:r>
                      <a:endParaRPr lang="en-GB" sz="2400" b="0" i="0" u="none" strike="noStrike" dirty="0">
                        <a:solidFill>
                          <a:srgbClr val="000000"/>
                        </a:solidFill>
                        <a:effectLst/>
                        <a:latin typeface="Calibri"/>
                      </a:endParaRPr>
                    </a:p>
                  </a:txBody>
                  <a:tcPr marL="6350" marR="6350" marT="6350" marB="0" anchor="b">
                    <a:solidFill>
                      <a:schemeClr val="bg1"/>
                    </a:solidFill>
                  </a:tcPr>
                </a:tc>
              </a:tr>
              <a:tr h="370840">
                <a:tc>
                  <a:txBody>
                    <a:bodyPr/>
                    <a:lstStyle/>
                    <a:p>
                      <a:r>
                        <a:rPr lang="en-GB" sz="2400" dirty="0" smtClean="0"/>
                        <a:t>Chad</a:t>
                      </a:r>
                      <a:endParaRPr lang="en-GB" sz="2400" dirty="0"/>
                    </a:p>
                  </a:txBody>
                  <a:tcPr>
                    <a:solidFill>
                      <a:schemeClr val="bg1"/>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solidFill>
                  </a:tcPr>
                </a:tc>
                <a:tc>
                  <a:txBody>
                    <a:bodyPr/>
                    <a:lstStyle/>
                    <a:p>
                      <a:r>
                        <a:rPr lang="en-GB" sz="2400" b="0" dirty="0" smtClean="0">
                          <a:solidFill>
                            <a:schemeClr val="tx1"/>
                          </a:solidFill>
                        </a:rPr>
                        <a:t>6 districts</a:t>
                      </a:r>
                      <a:endParaRPr lang="en-GB" sz="2400" b="0" dirty="0">
                        <a:solidFill>
                          <a:schemeClr val="tx1"/>
                        </a:solidFill>
                      </a:endParaRPr>
                    </a:p>
                  </a:txBody>
                  <a:tcPr>
                    <a:solidFill>
                      <a:schemeClr val="bg1"/>
                    </a:solidFill>
                  </a:tcPr>
                </a:tc>
                <a:tc>
                  <a:txBody>
                    <a:bodyPr/>
                    <a:lstStyle/>
                    <a:p>
                      <a:pPr algn="l" fontAlgn="b"/>
                      <a:r>
                        <a:rPr lang="en-GB" sz="2400" b="0" i="0" u="none" strike="noStrike" dirty="0" smtClean="0">
                          <a:solidFill>
                            <a:srgbClr val="000000"/>
                          </a:solidFill>
                          <a:effectLst/>
                          <a:latin typeface="Calibri"/>
                        </a:rPr>
                        <a:t>275,000</a:t>
                      </a:r>
                      <a:endParaRPr lang="en-GB" sz="2400" b="0" i="0" u="none" strike="noStrike" dirty="0">
                        <a:solidFill>
                          <a:srgbClr val="000000"/>
                        </a:solidFill>
                        <a:effectLst/>
                        <a:latin typeface="Calibri"/>
                      </a:endParaRPr>
                    </a:p>
                  </a:txBody>
                  <a:tcPr marL="6350" marR="6350" marT="6350" marB="0" anchor="b">
                    <a:solidFill>
                      <a:schemeClr val="bg1"/>
                    </a:solidFill>
                  </a:tcPr>
                </a:tc>
                <a:tc>
                  <a:txBody>
                    <a:bodyPr/>
                    <a:lstStyle/>
                    <a:p>
                      <a:pPr algn="l" fontAlgn="b"/>
                      <a:r>
                        <a:rPr lang="en-GB" sz="2400" b="0" i="0" u="none" strike="noStrike" dirty="0" smtClean="0">
                          <a:solidFill>
                            <a:srgbClr val="000000"/>
                          </a:solidFill>
                          <a:effectLst/>
                          <a:latin typeface="Calibri"/>
                        </a:rPr>
                        <a:t>265,354</a:t>
                      </a:r>
                      <a:endParaRPr lang="en-GB" sz="2400" b="0" i="0" u="none" strike="noStrike" dirty="0">
                        <a:solidFill>
                          <a:srgbClr val="000000"/>
                        </a:solidFill>
                        <a:effectLst/>
                        <a:latin typeface="Calibri"/>
                      </a:endParaRPr>
                    </a:p>
                  </a:txBody>
                  <a:tcPr marL="6350" marR="6350" marT="6350" marB="0" anchor="b">
                    <a:solidFill>
                      <a:schemeClr val="bg1"/>
                    </a:solidFill>
                  </a:tcPr>
                </a:tc>
              </a:tr>
              <a:tr h="370840">
                <a:tc>
                  <a:txBody>
                    <a:bodyPr/>
                    <a:lstStyle/>
                    <a:p>
                      <a:r>
                        <a:rPr lang="en-GB" sz="2400" baseline="0" dirty="0" smtClean="0"/>
                        <a:t>Gambia</a:t>
                      </a:r>
                      <a:endParaRPr lang="en-GB" sz="2400" dirty="0"/>
                    </a:p>
                  </a:txBody>
                  <a:tcPr>
                    <a:solidFill>
                      <a:schemeClr val="bg1"/>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solidFill>
                  </a:tcPr>
                </a:tc>
                <a:tc>
                  <a:txBody>
                    <a:bodyPr/>
                    <a:lstStyle/>
                    <a:p>
                      <a:r>
                        <a:rPr lang="en-GB" sz="2400" b="0" dirty="0" smtClean="0">
                          <a:solidFill>
                            <a:schemeClr val="tx1"/>
                          </a:solidFill>
                        </a:rPr>
                        <a:t>2 regions </a:t>
                      </a:r>
                      <a:r>
                        <a:rPr lang="en-GB" sz="1800" b="0" dirty="0" smtClean="0">
                          <a:solidFill>
                            <a:schemeClr val="tx1"/>
                          </a:solidFill>
                        </a:rPr>
                        <a:t>(17 districts)</a:t>
                      </a:r>
                      <a:endParaRPr lang="en-GB" sz="2400" b="0" dirty="0">
                        <a:solidFill>
                          <a:schemeClr val="tx1"/>
                        </a:solidFill>
                      </a:endParaRPr>
                    </a:p>
                  </a:txBody>
                  <a:tcPr>
                    <a:solidFill>
                      <a:schemeClr val="bg1"/>
                    </a:solidFill>
                  </a:tcPr>
                </a:tc>
                <a:tc>
                  <a:txBody>
                    <a:bodyPr/>
                    <a:lstStyle/>
                    <a:p>
                      <a:pPr algn="l" fontAlgn="b"/>
                      <a:r>
                        <a:rPr lang="en-GB" sz="2400" b="0" i="0" u="none" strike="noStrike" dirty="0" smtClean="0">
                          <a:solidFill>
                            <a:srgbClr val="000000"/>
                          </a:solidFill>
                          <a:effectLst/>
                          <a:latin typeface="Calibri"/>
                        </a:rPr>
                        <a:t>90,925</a:t>
                      </a:r>
                      <a:endParaRPr lang="en-GB" sz="2400" b="0" i="0" u="none" strike="noStrike" dirty="0">
                        <a:solidFill>
                          <a:srgbClr val="000000"/>
                        </a:solidFill>
                        <a:effectLst/>
                        <a:latin typeface="Calibri"/>
                      </a:endParaRPr>
                    </a:p>
                  </a:txBody>
                  <a:tcPr marL="6350" marR="6350" marT="6350" marB="0" anchor="b">
                    <a:solidFill>
                      <a:schemeClr val="bg1"/>
                    </a:solidFill>
                  </a:tcPr>
                </a:tc>
                <a:tc>
                  <a:txBody>
                    <a:bodyPr/>
                    <a:lstStyle/>
                    <a:p>
                      <a:pPr algn="l" fontAlgn="b"/>
                      <a:r>
                        <a:rPr lang="en-GB" sz="2400" b="0" i="0" u="none" strike="noStrike" dirty="0" smtClean="0">
                          <a:solidFill>
                            <a:srgbClr val="000000"/>
                          </a:solidFill>
                          <a:effectLst/>
                          <a:latin typeface="Calibri"/>
                        </a:rPr>
                        <a:t>77,208</a:t>
                      </a:r>
                      <a:endParaRPr lang="en-GB" sz="2400" b="0" i="0" u="none" strike="noStrike" dirty="0">
                        <a:solidFill>
                          <a:srgbClr val="000000"/>
                        </a:solidFill>
                        <a:effectLst/>
                        <a:latin typeface="Calibri"/>
                      </a:endParaRPr>
                    </a:p>
                  </a:txBody>
                  <a:tcPr marL="6350" marR="6350" marT="6350" marB="0" anchor="b">
                    <a:solidFill>
                      <a:schemeClr val="bg1"/>
                    </a:solidFill>
                  </a:tcPr>
                </a:tc>
              </a:tr>
              <a:tr h="370840">
                <a:tc>
                  <a:txBody>
                    <a:bodyPr/>
                    <a:lstStyle/>
                    <a:p>
                      <a:r>
                        <a:rPr lang="en-GB" sz="2400" dirty="0" smtClean="0"/>
                        <a:t>Guinea</a:t>
                      </a:r>
                      <a:endParaRPr lang="en-GB" sz="2400" dirty="0"/>
                    </a:p>
                  </a:txBody>
                  <a:tcPr>
                    <a:solidFill>
                      <a:schemeClr val="bg1"/>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solidFill>
                  </a:tcPr>
                </a:tc>
                <a:tc>
                  <a:txBody>
                    <a:bodyPr/>
                    <a:lstStyle/>
                    <a:p>
                      <a:r>
                        <a:rPr lang="en-GB" sz="2400" b="0" dirty="0" smtClean="0">
                          <a:solidFill>
                            <a:schemeClr val="tx1"/>
                          </a:solidFill>
                        </a:rPr>
                        <a:t>6 prefectures</a:t>
                      </a:r>
                      <a:endParaRPr lang="en-GB" sz="2400" b="0" dirty="0">
                        <a:solidFill>
                          <a:schemeClr val="tx1"/>
                        </a:solidFill>
                      </a:endParaRPr>
                    </a:p>
                  </a:txBody>
                  <a:tcPr>
                    <a:solidFill>
                      <a:schemeClr val="bg1"/>
                    </a:solidFill>
                  </a:tcPr>
                </a:tc>
                <a:tc>
                  <a:txBody>
                    <a:bodyPr/>
                    <a:lstStyle/>
                    <a:p>
                      <a:pPr algn="l" fontAlgn="b"/>
                      <a:r>
                        <a:rPr lang="en-GB" sz="2400" b="0" i="0" u="none" strike="noStrike" dirty="0" smtClean="0">
                          <a:solidFill>
                            <a:srgbClr val="000000"/>
                          </a:solidFill>
                          <a:effectLst/>
                          <a:latin typeface="Calibri"/>
                        </a:rPr>
                        <a:t>210,047</a:t>
                      </a:r>
                      <a:endParaRPr lang="en-GB" sz="2400" b="0" i="0" u="none" strike="noStrike" dirty="0">
                        <a:solidFill>
                          <a:srgbClr val="000000"/>
                        </a:solidFill>
                        <a:effectLst/>
                        <a:latin typeface="Calibri"/>
                      </a:endParaRPr>
                    </a:p>
                  </a:txBody>
                  <a:tcPr marL="6350" marR="6350" marT="6350" marB="0" anchor="b">
                    <a:solidFill>
                      <a:schemeClr val="bg1"/>
                    </a:solidFill>
                  </a:tcPr>
                </a:tc>
                <a:tc>
                  <a:txBody>
                    <a:bodyPr/>
                    <a:lstStyle/>
                    <a:p>
                      <a:pPr algn="l" fontAlgn="b"/>
                      <a:r>
                        <a:rPr lang="en-GB" sz="2400" b="0" i="0" u="none" strike="noStrike" dirty="0" smtClean="0">
                          <a:solidFill>
                            <a:srgbClr val="000000"/>
                          </a:solidFill>
                          <a:effectLst/>
                          <a:latin typeface="Calibri"/>
                        </a:rPr>
                        <a:t>201,283</a:t>
                      </a:r>
                      <a:endParaRPr lang="en-GB" sz="2400" b="0" i="0" u="none" strike="noStrike" dirty="0">
                        <a:solidFill>
                          <a:srgbClr val="000000"/>
                        </a:solidFill>
                        <a:effectLst/>
                        <a:latin typeface="Calibri"/>
                      </a:endParaRPr>
                    </a:p>
                  </a:txBody>
                  <a:tcPr marL="6350" marR="6350" marT="6350" marB="0" anchor="b">
                    <a:solidFill>
                      <a:schemeClr val="bg1"/>
                    </a:solidFill>
                  </a:tcPr>
                </a:tc>
              </a:tr>
              <a:tr h="370840">
                <a:tc>
                  <a:txBody>
                    <a:bodyPr/>
                    <a:lstStyle/>
                    <a:p>
                      <a:r>
                        <a:rPr lang="en-GB" sz="2400" dirty="0" smtClean="0"/>
                        <a:t>Mali</a:t>
                      </a:r>
                      <a:endParaRPr lang="en-GB" sz="2400" dirty="0"/>
                    </a:p>
                  </a:txBody>
                  <a:tcPr>
                    <a:solidFill>
                      <a:schemeClr val="bg1"/>
                    </a:solidFill>
                  </a:tcPr>
                </a:tc>
                <a:tc>
                  <a:txBody>
                    <a:bodyPr/>
                    <a:lstStyle/>
                    <a:p>
                      <a:r>
                        <a:rPr lang="en-GB" sz="2400" b="1" dirty="0" smtClean="0">
                          <a:solidFill>
                            <a:srgbClr val="C00000"/>
                          </a:solidFill>
                        </a:rPr>
                        <a:t>Fixed</a:t>
                      </a:r>
                      <a:r>
                        <a:rPr lang="en-GB" sz="2400" b="1" baseline="0" dirty="0" smtClean="0">
                          <a:solidFill>
                            <a:srgbClr val="C00000"/>
                          </a:solidFill>
                        </a:rPr>
                        <a:t> point (mobile)</a:t>
                      </a:r>
                      <a:endParaRPr lang="en-GB" sz="2400" b="1" dirty="0">
                        <a:solidFill>
                          <a:srgbClr val="C00000"/>
                        </a:solidFill>
                      </a:endParaRPr>
                    </a:p>
                  </a:txBody>
                  <a:tcPr>
                    <a:solidFill>
                      <a:schemeClr val="bg1"/>
                    </a:solidFill>
                  </a:tcPr>
                </a:tc>
                <a:tc>
                  <a:txBody>
                    <a:bodyPr/>
                    <a:lstStyle/>
                    <a:p>
                      <a:r>
                        <a:rPr lang="en-GB" sz="2400" b="0" dirty="0" smtClean="0">
                          <a:solidFill>
                            <a:schemeClr val="tx1"/>
                          </a:solidFill>
                        </a:rPr>
                        <a:t>14 districts</a:t>
                      </a:r>
                      <a:endParaRPr lang="en-GB" sz="2400" b="0" dirty="0">
                        <a:solidFill>
                          <a:schemeClr val="tx1"/>
                        </a:solidFill>
                      </a:endParaRPr>
                    </a:p>
                  </a:txBody>
                  <a:tcPr>
                    <a:solidFill>
                      <a:schemeClr val="bg1"/>
                    </a:solidFill>
                  </a:tcPr>
                </a:tc>
                <a:tc>
                  <a:txBody>
                    <a:bodyPr/>
                    <a:lstStyle/>
                    <a:p>
                      <a:pPr algn="l" fontAlgn="b"/>
                      <a:r>
                        <a:rPr lang="en-GB" sz="2400" b="0" i="0" u="none" strike="noStrike" dirty="0" smtClean="0">
                          <a:solidFill>
                            <a:srgbClr val="000000"/>
                          </a:solidFill>
                          <a:effectLst/>
                          <a:latin typeface="Calibri"/>
                        </a:rPr>
                        <a:t>809,638</a:t>
                      </a:r>
                      <a:endParaRPr lang="en-GB" sz="2400" b="0" i="0" u="none" strike="noStrike" dirty="0">
                        <a:solidFill>
                          <a:srgbClr val="000000"/>
                        </a:solidFill>
                        <a:effectLst/>
                        <a:latin typeface="Calibri"/>
                      </a:endParaRPr>
                    </a:p>
                  </a:txBody>
                  <a:tcPr marL="6350" marR="6350" marT="6350" marB="0" anchor="b">
                    <a:solidFill>
                      <a:schemeClr val="bg1"/>
                    </a:solidFill>
                  </a:tcPr>
                </a:tc>
                <a:tc>
                  <a:txBody>
                    <a:bodyPr/>
                    <a:lstStyle/>
                    <a:p>
                      <a:pPr algn="l" fontAlgn="b"/>
                      <a:r>
                        <a:rPr lang="en-GB" sz="2400" b="0" i="0" u="none" strike="noStrike" dirty="0" smtClean="0">
                          <a:solidFill>
                            <a:srgbClr val="000000"/>
                          </a:solidFill>
                          <a:effectLst/>
                          <a:latin typeface="Calibri"/>
                        </a:rPr>
                        <a:t>687,838</a:t>
                      </a:r>
                      <a:endParaRPr lang="en-GB" sz="2400" b="0" i="0" u="none" strike="noStrike" dirty="0">
                        <a:solidFill>
                          <a:srgbClr val="000000"/>
                        </a:solidFill>
                        <a:effectLst/>
                        <a:latin typeface="Calibri"/>
                      </a:endParaRPr>
                    </a:p>
                  </a:txBody>
                  <a:tcPr marL="6350" marR="6350" marT="6350" marB="0" anchor="b">
                    <a:solidFill>
                      <a:schemeClr val="bg1"/>
                    </a:solidFill>
                  </a:tcPr>
                </a:tc>
              </a:tr>
              <a:tr h="370840">
                <a:tc>
                  <a:txBody>
                    <a:bodyPr/>
                    <a:lstStyle/>
                    <a:p>
                      <a:r>
                        <a:rPr lang="en-GB" sz="2400" dirty="0" smtClean="0"/>
                        <a:t>Niger</a:t>
                      </a:r>
                      <a:endParaRPr lang="en-GB" sz="2400" dirty="0"/>
                    </a:p>
                  </a:txBody>
                  <a:tcPr>
                    <a:solidFill>
                      <a:schemeClr val="bg1"/>
                    </a:solidFill>
                  </a:tcPr>
                </a:tc>
                <a:tc>
                  <a:txBody>
                    <a:bodyPr/>
                    <a:lstStyle/>
                    <a:p>
                      <a:r>
                        <a:rPr lang="en-GB" sz="2400" b="1" dirty="0" smtClean="0">
                          <a:solidFill>
                            <a:srgbClr val="C00000"/>
                          </a:solidFill>
                        </a:rPr>
                        <a:t>Fixed point*</a:t>
                      </a:r>
                      <a:endParaRPr lang="en-GB" sz="2400" b="1" dirty="0">
                        <a:solidFill>
                          <a:srgbClr val="C00000"/>
                        </a:solidFill>
                      </a:endParaRPr>
                    </a:p>
                  </a:txBody>
                  <a:tcPr>
                    <a:solidFill>
                      <a:schemeClr val="bg1"/>
                    </a:solidFill>
                  </a:tcPr>
                </a:tc>
                <a:tc>
                  <a:txBody>
                    <a:bodyPr/>
                    <a:lstStyle/>
                    <a:p>
                      <a:r>
                        <a:rPr lang="en-GB" sz="2400" b="0" dirty="0" smtClean="0">
                          <a:solidFill>
                            <a:schemeClr val="tx1"/>
                          </a:solidFill>
                        </a:rPr>
                        <a:t>8 districts</a:t>
                      </a:r>
                      <a:endParaRPr lang="en-GB" sz="2400" b="0" dirty="0">
                        <a:solidFill>
                          <a:schemeClr val="tx1"/>
                        </a:solidFill>
                      </a:endParaRPr>
                    </a:p>
                  </a:txBody>
                  <a:tcPr>
                    <a:solidFill>
                      <a:schemeClr val="bg1"/>
                    </a:solidFill>
                  </a:tcPr>
                </a:tc>
                <a:tc>
                  <a:txBody>
                    <a:bodyPr/>
                    <a:lstStyle/>
                    <a:p>
                      <a:pPr algn="l" fontAlgn="b"/>
                      <a:r>
                        <a:rPr lang="en-GB" sz="2400" b="0" i="0" u="none" strike="noStrike" dirty="0" smtClean="0">
                          <a:solidFill>
                            <a:srgbClr val="000000"/>
                          </a:solidFill>
                          <a:effectLst/>
                          <a:latin typeface="Calibri"/>
                        </a:rPr>
                        <a:t>595,901</a:t>
                      </a:r>
                      <a:endParaRPr lang="en-GB" sz="2400" b="0" i="0" u="none" strike="noStrike" dirty="0">
                        <a:solidFill>
                          <a:srgbClr val="000000"/>
                        </a:solidFill>
                        <a:effectLst/>
                        <a:latin typeface="Calibri"/>
                      </a:endParaRPr>
                    </a:p>
                  </a:txBody>
                  <a:tcPr marL="6350" marR="6350" marT="6350" marB="0" anchor="b">
                    <a:solidFill>
                      <a:schemeClr val="bg1"/>
                    </a:solidFill>
                  </a:tcPr>
                </a:tc>
                <a:tc>
                  <a:txBody>
                    <a:bodyPr/>
                    <a:lstStyle/>
                    <a:p>
                      <a:pPr algn="l" fontAlgn="b"/>
                      <a:r>
                        <a:rPr lang="en-GB" sz="2400" b="0" i="0" u="none" strike="noStrike" dirty="0" smtClean="0">
                          <a:solidFill>
                            <a:srgbClr val="000000"/>
                          </a:solidFill>
                          <a:effectLst/>
                          <a:latin typeface="Calibri"/>
                        </a:rPr>
                        <a:t>416,973</a:t>
                      </a:r>
                      <a:endParaRPr lang="en-GB" sz="2400" b="0" i="0" u="none" strike="noStrike" dirty="0">
                        <a:solidFill>
                          <a:srgbClr val="000000"/>
                        </a:solidFill>
                        <a:effectLst/>
                        <a:latin typeface="Calibri"/>
                      </a:endParaRPr>
                    </a:p>
                  </a:txBody>
                  <a:tcPr marL="6350" marR="6350" marT="6350" marB="0" anchor="b">
                    <a:solidFill>
                      <a:schemeClr val="bg1"/>
                    </a:solidFill>
                  </a:tcPr>
                </a:tc>
              </a:tr>
              <a:tr h="370840">
                <a:tc>
                  <a:txBody>
                    <a:bodyPr/>
                    <a:lstStyle/>
                    <a:p>
                      <a:r>
                        <a:rPr lang="en-GB" sz="2400" dirty="0" smtClean="0"/>
                        <a:t>Nigeria</a:t>
                      </a:r>
                      <a:endParaRPr lang="en-GB" sz="2400" dirty="0"/>
                    </a:p>
                  </a:txBody>
                  <a:tcPr>
                    <a:solidFill>
                      <a:schemeClr val="bg1"/>
                    </a:solidFill>
                  </a:tcPr>
                </a:tc>
                <a:tc>
                  <a:txBody>
                    <a:bodyPr/>
                    <a:lstStyle/>
                    <a:p>
                      <a:r>
                        <a:rPr lang="en-GB" sz="2400" b="1" dirty="0" smtClean="0">
                          <a:solidFill>
                            <a:srgbClr val="00B050"/>
                          </a:solidFill>
                        </a:rPr>
                        <a:t>Door-to-door</a:t>
                      </a:r>
                      <a:endParaRPr lang="en-GB" sz="2400" b="1" dirty="0">
                        <a:solidFill>
                          <a:srgbClr val="00B050"/>
                        </a:solidFill>
                      </a:endParaRPr>
                    </a:p>
                  </a:txBody>
                  <a:tcPr>
                    <a:solidFill>
                      <a:schemeClr val="bg1"/>
                    </a:solidFill>
                  </a:tcPr>
                </a:tc>
                <a:tc>
                  <a:txBody>
                    <a:bodyPr/>
                    <a:lstStyle/>
                    <a:p>
                      <a:r>
                        <a:rPr lang="en-GB" sz="2400" b="0" dirty="0" smtClean="0">
                          <a:solidFill>
                            <a:schemeClr val="tx1"/>
                          </a:solidFill>
                        </a:rPr>
                        <a:t>17 LGAs</a:t>
                      </a:r>
                      <a:endParaRPr lang="en-GB" sz="2400" b="0" dirty="0">
                        <a:solidFill>
                          <a:schemeClr val="tx1"/>
                        </a:solidFill>
                      </a:endParaRPr>
                    </a:p>
                  </a:txBody>
                  <a:tcPr>
                    <a:solidFill>
                      <a:schemeClr val="bg1"/>
                    </a:solidFill>
                  </a:tcPr>
                </a:tc>
                <a:tc>
                  <a:txBody>
                    <a:bodyPr/>
                    <a:lstStyle/>
                    <a:p>
                      <a:pPr algn="l" fontAlgn="b"/>
                      <a:r>
                        <a:rPr lang="en-GB" sz="2400" b="0" i="0" u="none" strike="noStrike" dirty="0" smtClean="0">
                          <a:solidFill>
                            <a:srgbClr val="000000"/>
                          </a:solidFill>
                          <a:effectLst/>
                          <a:latin typeface="Calibri"/>
                        </a:rPr>
                        <a:t>792,133</a:t>
                      </a:r>
                      <a:endParaRPr lang="en-GB" sz="2400" b="0" i="0" u="none" strike="noStrike" dirty="0">
                        <a:solidFill>
                          <a:srgbClr val="000000"/>
                        </a:solidFill>
                        <a:effectLst/>
                        <a:latin typeface="Calibri"/>
                      </a:endParaRPr>
                    </a:p>
                  </a:txBody>
                  <a:tcPr marL="6350" marR="6350" marT="6350" marB="0" anchor="b">
                    <a:solidFill>
                      <a:schemeClr val="bg1"/>
                    </a:solidFill>
                  </a:tcPr>
                </a:tc>
                <a:tc>
                  <a:txBody>
                    <a:bodyPr/>
                    <a:lstStyle/>
                    <a:p>
                      <a:pPr algn="l" fontAlgn="b"/>
                      <a:r>
                        <a:rPr lang="en-GB" sz="2400" b="0" i="0" u="none" strike="noStrike" dirty="0" smtClean="0">
                          <a:solidFill>
                            <a:srgbClr val="000000"/>
                          </a:solidFill>
                          <a:effectLst/>
                          <a:latin typeface="Calibri"/>
                        </a:rPr>
                        <a:t>787,467</a:t>
                      </a:r>
                      <a:endParaRPr lang="en-GB" sz="2400" b="0" i="0" u="none" strike="noStrike" dirty="0">
                        <a:solidFill>
                          <a:srgbClr val="000000"/>
                        </a:solidFill>
                        <a:effectLst/>
                        <a:latin typeface="Calibri"/>
                      </a:endParaRPr>
                    </a:p>
                  </a:txBody>
                  <a:tcPr marL="6350" marR="6350" marT="6350" marB="0" anchor="b">
                    <a:solidFill>
                      <a:schemeClr val="bg1"/>
                    </a:solidFill>
                  </a:tcPr>
                </a:tc>
              </a:tr>
              <a:tr h="370840">
                <a:tc>
                  <a:txBody>
                    <a:bodyPr/>
                    <a:lstStyle/>
                    <a:p>
                      <a:r>
                        <a:rPr lang="en-GB" sz="2400" dirty="0" smtClean="0"/>
                        <a:t>Senegal</a:t>
                      </a:r>
                      <a:endParaRPr lang="en-GB" sz="2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solidFill>
                            <a:srgbClr val="7030A0"/>
                          </a:solidFill>
                        </a:rPr>
                        <a:t>Door-to-door</a:t>
                      </a:r>
                    </a:p>
                  </a:txBody>
                  <a:tcPr>
                    <a:solidFill>
                      <a:schemeClr val="bg1"/>
                    </a:solidFill>
                  </a:tcPr>
                </a:tc>
                <a:tc>
                  <a:txBody>
                    <a:bodyPr/>
                    <a:lstStyle/>
                    <a:p>
                      <a:r>
                        <a:rPr lang="en-GB" sz="2400" b="0" dirty="0" smtClean="0">
                          <a:solidFill>
                            <a:schemeClr val="tx1"/>
                          </a:solidFill>
                        </a:rPr>
                        <a:t>16 districts</a:t>
                      </a:r>
                    </a:p>
                  </a:txBody>
                  <a:tcPr>
                    <a:solidFill>
                      <a:schemeClr val="bg1"/>
                    </a:solidFill>
                  </a:tcPr>
                </a:tc>
                <a:tc>
                  <a:txBody>
                    <a:bodyPr/>
                    <a:lstStyle/>
                    <a:p>
                      <a:pPr algn="l" fontAlgn="b"/>
                      <a:r>
                        <a:rPr lang="fr-FR" sz="2400" b="0" i="0" u="none" strike="noStrike" kern="1200" dirty="0" smtClean="0">
                          <a:solidFill>
                            <a:srgbClr val="000000"/>
                          </a:solidFill>
                          <a:effectLst/>
                          <a:latin typeface="Calibri" panose="020F0502020204030204" pitchFamily="34" charset="0"/>
                          <a:ea typeface="+mn-ea"/>
                          <a:cs typeface="+mn-cs"/>
                        </a:rPr>
                        <a:t>623,859 </a:t>
                      </a:r>
                      <a:endParaRPr lang="en-GB" sz="2400" b="0" i="0" u="none" strike="noStrike" kern="1200" dirty="0">
                        <a:solidFill>
                          <a:srgbClr val="000000"/>
                        </a:solidFill>
                        <a:effectLst/>
                        <a:latin typeface="Calibri" panose="020F0502020204030204" pitchFamily="34" charset="0"/>
                        <a:ea typeface="+mn-ea"/>
                        <a:cs typeface="+mn-cs"/>
                      </a:endParaRPr>
                    </a:p>
                  </a:txBody>
                  <a:tcPr marL="7620" marR="7620" marT="7620" marB="0">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fr-FR" sz="2400" b="0" i="0" u="none" strike="noStrike" kern="1200" dirty="0" smtClean="0">
                          <a:solidFill>
                            <a:schemeClr val="dk1"/>
                          </a:solidFill>
                          <a:effectLst/>
                          <a:latin typeface="+mn-lt"/>
                          <a:ea typeface="+mn-ea"/>
                          <a:cs typeface="+mn-cs"/>
                        </a:rPr>
                        <a:t>565,503</a:t>
                      </a:r>
                      <a:endParaRPr lang="en-GB" sz="2400" b="0" i="0" u="none" strike="noStrike" dirty="0">
                        <a:solidFill>
                          <a:srgbClr val="000000"/>
                        </a:solidFill>
                        <a:effectLst/>
                        <a:latin typeface="Calibri" panose="020F0502020204030204" pitchFamily="34" charset="0"/>
                      </a:endParaRPr>
                    </a:p>
                  </a:txBody>
                  <a:tcPr marL="7620" marR="7620" marT="7620" marB="0">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GB" sz="2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b="1" dirty="0" smtClean="0">
                        <a:solidFill>
                          <a:srgbClr val="7030A0"/>
                        </a:solidFill>
                      </a:endParaRPr>
                    </a:p>
                  </a:txBody>
                  <a:tcPr>
                    <a:solidFill>
                      <a:schemeClr val="bg1"/>
                    </a:solidFill>
                  </a:tcPr>
                </a:tc>
                <a:tc>
                  <a:txBody>
                    <a:bodyPr/>
                    <a:lstStyle/>
                    <a:p>
                      <a:pPr algn="r"/>
                      <a:r>
                        <a:rPr lang="en-GB" sz="2400" b="1" dirty="0" smtClean="0">
                          <a:solidFill>
                            <a:schemeClr val="tx1"/>
                          </a:solidFill>
                        </a:rPr>
                        <a:t>Total</a:t>
                      </a:r>
                    </a:p>
                  </a:txBody>
                  <a:tcPr>
                    <a:solidFill>
                      <a:schemeClr val="bg1"/>
                    </a:solidFill>
                  </a:tcPr>
                </a:tc>
                <a:tc>
                  <a:txBody>
                    <a:bodyPr/>
                    <a:lstStyle/>
                    <a:p>
                      <a:pPr algn="l" fontAlgn="b"/>
                      <a:r>
                        <a:rPr lang="en-GB" sz="2400" b="1" i="0" u="none" strike="noStrike">
                          <a:solidFill>
                            <a:srgbClr val="000000"/>
                          </a:solidFill>
                          <a:effectLst/>
                          <a:latin typeface="Calibri"/>
                        </a:rPr>
                        <a:t>4,047,196</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2400" b="1" i="0" u="none" strike="noStrike" dirty="0">
                          <a:solidFill>
                            <a:srgbClr val="000000"/>
                          </a:solidFill>
                          <a:effectLst/>
                          <a:latin typeface="Calibri"/>
                        </a:rPr>
                        <a:t>3,682,059</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76609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a:grpSpLocks noChangeAspect="1"/>
          </p:cNvGrpSpPr>
          <p:nvPr/>
        </p:nvGrpSpPr>
        <p:grpSpPr>
          <a:xfrm>
            <a:off x="9216457" y="3931902"/>
            <a:ext cx="2455164" cy="2247150"/>
            <a:chOff x="2014538" y="620688"/>
            <a:chExt cx="5114925" cy="4681562"/>
          </a:xfrm>
        </p:grpSpPr>
        <p:pic>
          <p:nvPicPr>
            <p:cNvPr id="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155892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Down Arrow 106"/>
            <p:cNvSpPr/>
            <p:nvPr/>
          </p:nvSpPr>
          <p:spPr>
            <a:xfrm>
              <a:off x="5220072" y="620688"/>
              <a:ext cx="144016" cy="2736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Down Arrow 107"/>
            <p:cNvSpPr/>
            <p:nvPr/>
          </p:nvSpPr>
          <p:spPr>
            <a:xfrm>
              <a:off x="6120172" y="620688"/>
              <a:ext cx="1080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Down Arrow 108"/>
            <p:cNvSpPr/>
            <p:nvPr/>
          </p:nvSpPr>
          <p:spPr>
            <a:xfrm>
              <a:off x="5674585" y="620688"/>
              <a:ext cx="108012"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48079" y="112466"/>
            <a:ext cx="11087501" cy="1325563"/>
          </a:xfrm>
        </p:spPr>
        <p:txBody>
          <a:bodyPr/>
          <a:lstStyle/>
          <a:p>
            <a:r>
              <a:rPr lang="en-GB" dirty="0" smtClean="0">
                <a:solidFill>
                  <a:srgbClr val="C00000"/>
                </a:solidFill>
              </a:rPr>
              <a:t>Seasonality of malaria and timing of SMC monthly treatment cycles in 2015 </a:t>
            </a:r>
            <a:endParaRPr lang="en-GB" dirty="0">
              <a:solidFill>
                <a:srgbClr val="C00000"/>
              </a:solidFill>
            </a:endParaRPr>
          </a:p>
        </p:txBody>
      </p:sp>
      <p:grpSp>
        <p:nvGrpSpPr>
          <p:cNvPr id="17" name="Group 16"/>
          <p:cNvGrpSpPr>
            <a:grpSpLocks noChangeAspect="1"/>
          </p:cNvGrpSpPr>
          <p:nvPr/>
        </p:nvGrpSpPr>
        <p:grpSpPr>
          <a:xfrm>
            <a:off x="808976" y="1675119"/>
            <a:ext cx="2130464" cy="1693389"/>
            <a:chOff x="630225" y="1983992"/>
            <a:chExt cx="3068955" cy="2439344"/>
          </a:xfrm>
        </p:grpSpPr>
        <p:grpSp>
          <p:nvGrpSpPr>
            <p:cNvPr id="10" name="Group 9"/>
            <p:cNvGrpSpPr>
              <a:grpSpLocks noChangeAspect="1"/>
            </p:cNvGrpSpPr>
            <p:nvPr/>
          </p:nvGrpSpPr>
          <p:grpSpPr>
            <a:xfrm>
              <a:off x="630225" y="1983992"/>
              <a:ext cx="3068955" cy="2439344"/>
              <a:chOff x="2014538" y="1236676"/>
              <a:chExt cx="5114925" cy="4065574"/>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538" y="155892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own Arrow 11"/>
              <p:cNvSpPr/>
              <p:nvPr/>
            </p:nvSpPr>
            <p:spPr>
              <a:xfrm>
                <a:off x="4860032" y="1268760"/>
                <a:ext cx="108012"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5724128" y="1236676"/>
                <a:ext cx="10801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6084168" y="1268760"/>
                <a:ext cx="108012" cy="800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5292080" y="1268760"/>
                <a:ext cx="1080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636306" y="2712421"/>
              <a:ext cx="1905803" cy="369333"/>
            </a:xfrm>
            <a:prstGeom prst="rect">
              <a:avLst/>
            </a:prstGeom>
            <a:noFill/>
          </p:spPr>
          <p:txBody>
            <a:bodyPr wrap="square" rtlCol="0">
              <a:spAutoFit/>
            </a:bodyPr>
            <a:lstStyle/>
            <a:p>
              <a:r>
                <a:rPr lang="en-GB" dirty="0" smtClean="0"/>
                <a:t>Burkina Faso</a:t>
              </a:r>
              <a:endParaRPr lang="en-GB" dirty="0"/>
            </a:p>
          </p:txBody>
        </p:sp>
      </p:grpSp>
      <p:grpSp>
        <p:nvGrpSpPr>
          <p:cNvPr id="5" name="Group 4"/>
          <p:cNvGrpSpPr>
            <a:grpSpLocks noChangeAspect="1"/>
          </p:cNvGrpSpPr>
          <p:nvPr/>
        </p:nvGrpSpPr>
        <p:grpSpPr>
          <a:xfrm>
            <a:off x="3412623" y="1722140"/>
            <a:ext cx="2250567" cy="1647543"/>
            <a:chOff x="3480359" y="1891480"/>
            <a:chExt cx="2045970" cy="1497766"/>
          </a:xfrm>
        </p:grpSpPr>
        <p:grpSp>
          <p:nvGrpSpPr>
            <p:cNvPr id="69" name="Group 68"/>
            <p:cNvGrpSpPr>
              <a:grpSpLocks noChangeAspect="1"/>
            </p:cNvGrpSpPr>
            <p:nvPr/>
          </p:nvGrpSpPr>
          <p:grpSpPr>
            <a:xfrm>
              <a:off x="3480359" y="1891480"/>
              <a:ext cx="2045970" cy="1497766"/>
              <a:chOff x="2014538" y="1556792"/>
              <a:chExt cx="5114925" cy="3744416"/>
            </a:xfrm>
          </p:grpSpPr>
          <p:pic>
            <p:nvPicPr>
              <p:cNvPr id="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4538" y="1557882"/>
                <a:ext cx="5114925" cy="37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Down Arrow 70"/>
              <p:cNvSpPr/>
              <p:nvPr/>
            </p:nvSpPr>
            <p:spPr>
              <a:xfrm>
                <a:off x="4860032" y="1556792"/>
                <a:ext cx="108012" cy="2304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Down Arrow 71"/>
              <p:cNvSpPr/>
              <p:nvPr/>
            </p:nvSpPr>
            <p:spPr>
              <a:xfrm>
                <a:off x="5220072" y="1556792"/>
                <a:ext cx="108012"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Down Arrow 72"/>
              <p:cNvSpPr/>
              <p:nvPr/>
            </p:nvSpPr>
            <p:spPr>
              <a:xfrm>
                <a:off x="5940152" y="1557882"/>
                <a:ext cx="108012" cy="718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Down Arrow 73"/>
              <p:cNvSpPr/>
              <p:nvPr/>
            </p:nvSpPr>
            <p:spPr>
              <a:xfrm>
                <a:off x="5580112" y="1557882"/>
                <a:ext cx="108012" cy="718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TextBox 36"/>
            <p:cNvSpPr txBox="1"/>
            <p:nvPr/>
          </p:nvSpPr>
          <p:spPr>
            <a:xfrm>
              <a:off x="3550443" y="2252517"/>
              <a:ext cx="1905802" cy="369332"/>
            </a:xfrm>
            <a:prstGeom prst="rect">
              <a:avLst/>
            </a:prstGeom>
            <a:noFill/>
          </p:spPr>
          <p:txBody>
            <a:bodyPr wrap="square" rtlCol="0">
              <a:spAutoFit/>
            </a:bodyPr>
            <a:lstStyle/>
            <a:p>
              <a:r>
                <a:rPr lang="en-GB" dirty="0" smtClean="0"/>
                <a:t>Chad</a:t>
              </a:r>
              <a:endParaRPr lang="en-GB" dirty="0"/>
            </a:p>
          </p:txBody>
        </p:sp>
      </p:grpSp>
      <p:grpSp>
        <p:nvGrpSpPr>
          <p:cNvPr id="75" name="Group 74"/>
          <p:cNvGrpSpPr>
            <a:grpSpLocks noChangeAspect="1"/>
          </p:cNvGrpSpPr>
          <p:nvPr/>
        </p:nvGrpSpPr>
        <p:grpSpPr>
          <a:xfrm>
            <a:off x="5841472" y="1558925"/>
            <a:ext cx="2557463" cy="1871663"/>
            <a:chOff x="2014538" y="1558925"/>
            <a:chExt cx="5114925" cy="3743325"/>
          </a:xfrm>
        </p:grpSpPr>
        <p:pic>
          <p:nvPicPr>
            <p:cNvPr id="7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4538" y="155892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Down Arrow 76"/>
            <p:cNvSpPr/>
            <p:nvPr/>
          </p:nvSpPr>
          <p:spPr>
            <a:xfrm>
              <a:off x="5076056" y="1628800"/>
              <a:ext cx="108012" cy="2592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Down Arrow 77"/>
            <p:cNvSpPr/>
            <p:nvPr/>
          </p:nvSpPr>
          <p:spPr>
            <a:xfrm>
              <a:off x="5436096" y="1628800"/>
              <a:ext cx="108012"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Down Arrow 78"/>
            <p:cNvSpPr/>
            <p:nvPr/>
          </p:nvSpPr>
          <p:spPr>
            <a:xfrm>
              <a:off x="6156176" y="1628800"/>
              <a:ext cx="10801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Down Arrow 79"/>
            <p:cNvSpPr/>
            <p:nvPr/>
          </p:nvSpPr>
          <p:spPr>
            <a:xfrm>
              <a:off x="5796136" y="1628800"/>
              <a:ext cx="1080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Down Arrow 80"/>
            <p:cNvSpPr/>
            <p:nvPr/>
          </p:nvSpPr>
          <p:spPr>
            <a:xfrm>
              <a:off x="5220072" y="1628800"/>
              <a:ext cx="108012" cy="21602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Down Arrow 81"/>
            <p:cNvSpPr/>
            <p:nvPr/>
          </p:nvSpPr>
          <p:spPr>
            <a:xfrm>
              <a:off x="5580112" y="1628800"/>
              <a:ext cx="108012" cy="12241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Down Arrow 82"/>
            <p:cNvSpPr/>
            <p:nvPr/>
          </p:nvSpPr>
          <p:spPr>
            <a:xfrm>
              <a:off x="6300192" y="1628800"/>
              <a:ext cx="108012" cy="2160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Down Arrow 83"/>
            <p:cNvSpPr/>
            <p:nvPr/>
          </p:nvSpPr>
          <p:spPr>
            <a:xfrm>
              <a:off x="5940152" y="1628800"/>
              <a:ext cx="108012" cy="122413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6105500" y="2038975"/>
            <a:ext cx="1905802" cy="369332"/>
          </a:xfrm>
          <a:prstGeom prst="rect">
            <a:avLst/>
          </a:prstGeom>
          <a:noFill/>
        </p:spPr>
        <p:txBody>
          <a:bodyPr wrap="square" rtlCol="0">
            <a:spAutoFit/>
          </a:bodyPr>
          <a:lstStyle/>
          <a:p>
            <a:r>
              <a:rPr lang="en-GB" dirty="0" smtClean="0"/>
              <a:t>The Gambia</a:t>
            </a:r>
            <a:endParaRPr lang="en-GB" dirty="0"/>
          </a:p>
        </p:txBody>
      </p:sp>
      <p:grpSp>
        <p:nvGrpSpPr>
          <p:cNvPr id="6" name="Group 5"/>
          <p:cNvGrpSpPr/>
          <p:nvPr/>
        </p:nvGrpSpPr>
        <p:grpSpPr>
          <a:xfrm>
            <a:off x="8864070" y="1438029"/>
            <a:ext cx="2557463" cy="2016746"/>
            <a:chOff x="8906405" y="3038292"/>
            <a:chExt cx="2557463" cy="2016746"/>
          </a:xfrm>
        </p:grpSpPr>
        <p:grpSp>
          <p:nvGrpSpPr>
            <p:cNvPr id="85" name="Group 84"/>
            <p:cNvGrpSpPr>
              <a:grpSpLocks noChangeAspect="1"/>
            </p:cNvGrpSpPr>
            <p:nvPr/>
          </p:nvGrpSpPr>
          <p:grpSpPr>
            <a:xfrm>
              <a:off x="8906405" y="3038292"/>
              <a:ext cx="2557463" cy="2016746"/>
              <a:chOff x="2014538" y="1268759"/>
              <a:chExt cx="5114925" cy="4033491"/>
            </a:xfrm>
          </p:grpSpPr>
          <p:pic>
            <p:nvPicPr>
              <p:cNvPr id="8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4538" y="155892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Down Arrow 86"/>
              <p:cNvSpPr/>
              <p:nvPr/>
            </p:nvSpPr>
            <p:spPr>
              <a:xfrm>
                <a:off x="5148064" y="1268760"/>
                <a:ext cx="108012"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Down Arrow 87"/>
              <p:cNvSpPr/>
              <p:nvPr/>
            </p:nvSpPr>
            <p:spPr>
              <a:xfrm>
                <a:off x="5904148" y="1268760"/>
                <a:ext cx="10801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Down Arrow 88"/>
              <p:cNvSpPr/>
              <p:nvPr/>
            </p:nvSpPr>
            <p:spPr>
              <a:xfrm>
                <a:off x="6228184" y="1268759"/>
                <a:ext cx="108012" cy="2161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Down Arrow 89"/>
              <p:cNvSpPr/>
              <p:nvPr/>
            </p:nvSpPr>
            <p:spPr>
              <a:xfrm>
                <a:off x="5544108" y="1268760"/>
                <a:ext cx="10801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TextBox 61"/>
            <p:cNvSpPr txBox="1"/>
            <p:nvPr/>
          </p:nvSpPr>
          <p:spPr>
            <a:xfrm>
              <a:off x="9103752" y="3506345"/>
              <a:ext cx="1905802" cy="369332"/>
            </a:xfrm>
            <a:prstGeom prst="rect">
              <a:avLst/>
            </a:prstGeom>
            <a:noFill/>
          </p:spPr>
          <p:txBody>
            <a:bodyPr wrap="square" rtlCol="0">
              <a:spAutoFit/>
            </a:bodyPr>
            <a:lstStyle/>
            <a:p>
              <a:r>
                <a:rPr lang="en-GB" dirty="0" smtClean="0"/>
                <a:t>Mali</a:t>
              </a:r>
              <a:endParaRPr lang="en-GB" dirty="0"/>
            </a:p>
          </p:txBody>
        </p:sp>
      </p:grpSp>
      <p:grpSp>
        <p:nvGrpSpPr>
          <p:cNvPr id="91" name="Group 90"/>
          <p:cNvGrpSpPr>
            <a:grpSpLocks noChangeAspect="1"/>
          </p:cNvGrpSpPr>
          <p:nvPr/>
        </p:nvGrpSpPr>
        <p:grpSpPr>
          <a:xfrm>
            <a:off x="748079" y="4270318"/>
            <a:ext cx="2557463" cy="1908733"/>
            <a:chOff x="2014538" y="1484784"/>
            <a:chExt cx="5114925" cy="3817466"/>
          </a:xfrm>
        </p:grpSpPr>
        <p:pic>
          <p:nvPicPr>
            <p:cNvPr id="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4538" y="155892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Down Arrow 92"/>
            <p:cNvSpPr/>
            <p:nvPr/>
          </p:nvSpPr>
          <p:spPr>
            <a:xfrm>
              <a:off x="5040052" y="1484784"/>
              <a:ext cx="108012"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Down Arrow 93"/>
            <p:cNvSpPr/>
            <p:nvPr/>
          </p:nvSpPr>
          <p:spPr>
            <a:xfrm>
              <a:off x="5796136" y="1484784"/>
              <a:ext cx="10801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Down Arrow 94"/>
            <p:cNvSpPr/>
            <p:nvPr/>
          </p:nvSpPr>
          <p:spPr>
            <a:xfrm>
              <a:off x="6120172" y="1484784"/>
              <a:ext cx="108012"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Down Arrow 95"/>
            <p:cNvSpPr/>
            <p:nvPr/>
          </p:nvSpPr>
          <p:spPr>
            <a:xfrm>
              <a:off x="5436096" y="1484784"/>
              <a:ext cx="10801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7" name="TextBox 96"/>
          <p:cNvSpPr txBox="1"/>
          <p:nvPr/>
        </p:nvSpPr>
        <p:spPr>
          <a:xfrm>
            <a:off x="845315" y="4481696"/>
            <a:ext cx="1905802" cy="369332"/>
          </a:xfrm>
          <a:prstGeom prst="rect">
            <a:avLst/>
          </a:prstGeom>
          <a:noFill/>
        </p:spPr>
        <p:txBody>
          <a:bodyPr wrap="square" rtlCol="0">
            <a:spAutoFit/>
          </a:bodyPr>
          <a:lstStyle/>
          <a:p>
            <a:r>
              <a:rPr lang="en-GB" dirty="0" smtClean="0"/>
              <a:t>Niger</a:t>
            </a:r>
            <a:endParaRPr lang="en-GB" dirty="0"/>
          </a:p>
        </p:txBody>
      </p:sp>
      <p:grpSp>
        <p:nvGrpSpPr>
          <p:cNvPr id="98" name="Group 97"/>
          <p:cNvGrpSpPr>
            <a:grpSpLocks noChangeAspect="1"/>
          </p:cNvGrpSpPr>
          <p:nvPr/>
        </p:nvGrpSpPr>
        <p:grpSpPr>
          <a:xfrm>
            <a:off x="3489715" y="4054816"/>
            <a:ext cx="2557463" cy="2124236"/>
            <a:chOff x="2014538" y="1124744"/>
            <a:chExt cx="5114925" cy="4248472"/>
          </a:xfrm>
        </p:grpSpPr>
        <p:pic>
          <p:nvPicPr>
            <p:cNvPr id="9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4538" y="1629891"/>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Down Arrow 99"/>
            <p:cNvSpPr/>
            <p:nvPr/>
          </p:nvSpPr>
          <p:spPr>
            <a:xfrm>
              <a:off x="4932040" y="1124744"/>
              <a:ext cx="10801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Down Arrow 100"/>
            <p:cNvSpPr/>
            <p:nvPr/>
          </p:nvSpPr>
          <p:spPr>
            <a:xfrm>
              <a:off x="5258572" y="1124744"/>
              <a:ext cx="10801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Down Arrow 101"/>
            <p:cNvSpPr/>
            <p:nvPr/>
          </p:nvSpPr>
          <p:spPr>
            <a:xfrm>
              <a:off x="6012160" y="1124744"/>
              <a:ext cx="108012"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Down Arrow 102"/>
            <p:cNvSpPr/>
            <p:nvPr/>
          </p:nvSpPr>
          <p:spPr>
            <a:xfrm>
              <a:off x="5652120" y="1124744"/>
              <a:ext cx="108012"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4" name="TextBox 103"/>
          <p:cNvSpPr txBox="1"/>
          <p:nvPr/>
        </p:nvSpPr>
        <p:spPr>
          <a:xfrm>
            <a:off x="3597084" y="4481690"/>
            <a:ext cx="1905802" cy="369332"/>
          </a:xfrm>
          <a:prstGeom prst="rect">
            <a:avLst/>
          </a:prstGeom>
          <a:noFill/>
        </p:spPr>
        <p:txBody>
          <a:bodyPr wrap="square" rtlCol="0">
            <a:spAutoFit/>
          </a:bodyPr>
          <a:lstStyle/>
          <a:p>
            <a:r>
              <a:rPr lang="en-GB" dirty="0" smtClean="0"/>
              <a:t>Nigeria</a:t>
            </a:r>
            <a:endParaRPr lang="en-GB" dirty="0"/>
          </a:p>
        </p:txBody>
      </p:sp>
      <p:grpSp>
        <p:nvGrpSpPr>
          <p:cNvPr id="111" name="Group 110"/>
          <p:cNvGrpSpPr>
            <a:grpSpLocks noChangeAspect="1"/>
          </p:cNvGrpSpPr>
          <p:nvPr/>
        </p:nvGrpSpPr>
        <p:grpSpPr>
          <a:xfrm>
            <a:off x="9404129" y="4010178"/>
            <a:ext cx="1278732" cy="935832"/>
            <a:chOff x="2014538" y="1558925"/>
            <a:chExt cx="5114925" cy="3743325"/>
          </a:xfrm>
        </p:grpSpPr>
        <p:pic>
          <p:nvPicPr>
            <p:cNvPr id="11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4538" y="155892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Down Arrow 112"/>
            <p:cNvSpPr/>
            <p:nvPr/>
          </p:nvSpPr>
          <p:spPr>
            <a:xfrm>
              <a:off x="5220072" y="1628800"/>
              <a:ext cx="108012"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Down Arrow 113"/>
            <p:cNvSpPr/>
            <p:nvPr/>
          </p:nvSpPr>
          <p:spPr>
            <a:xfrm>
              <a:off x="6120172" y="1628800"/>
              <a:ext cx="10801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Down Arrow 114"/>
            <p:cNvSpPr/>
            <p:nvPr/>
          </p:nvSpPr>
          <p:spPr>
            <a:xfrm>
              <a:off x="5674585" y="1628800"/>
              <a:ext cx="108012" cy="828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Down Arrow 115"/>
            <p:cNvSpPr/>
            <p:nvPr/>
          </p:nvSpPr>
          <p:spPr>
            <a:xfrm>
              <a:off x="4788024" y="1628800"/>
              <a:ext cx="108012"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TextBox 116"/>
          <p:cNvSpPr txBox="1"/>
          <p:nvPr/>
        </p:nvSpPr>
        <p:spPr>
          <a:xfrm>
            <a:off x="9279615" y="4135867"/>
            <a:ext cx="1905802" cy="461665"/>
          </a:xfrm>
          <a:prstGeom prst="rect">
            <a:avLst/>
          </a:prstGeom>
          <a:noFill/>
        </p:spPr>
        <p:txBody>
          <a:bodyPr wrap="square" rtlCol="0">
            <a:spAutoFit/>
          </a:bodyPr>
          <a:lstStyle/>
          <a:p>
            <a:r>
              <a:rPr lang="en-GB" sz="1200" dirty="0" smtClean="0"/>
              <a:t>Senegal </a:t>
            </a:r>
          </a:p>
          <a:p>
            <a:r>
              <a:rPr lang="en-GB" sz="1200" dirty="0" smtClean="0"/>
              <a:t>(</a:t>
            </a:r>
            <a:r>
              <a:rPr lang="en-GB" sz="1200" dirty="0" err="1" smtClean="0"/>
              <a:t>Kedougou</a:t>
            </a:r>
            <a:r>
              <a:rPr lang="en-GB" sz="1200" dirty="0" smtClean="0"/>
              <a:t>)</a:t>
            </a:r>
            <a:endParaRPr lang="en-GB" sz="1200" dirty="0"/>
          </a:p>
        </p:txBody>
      </p:sp>
      <p:grpSp>
        <p:nvGrpSpPr>
          <p:cNvPr id="65" name="Group 64"/>
          <p:cNvGrpSpPr>
            <a:grpSpLocks noChangeAspect="1"/>
          </p:cNvGrpSpPr>
          <p:nvPr/>
        </p:nvGrpSpPr>
        <p:grpSpPr>
          <a:xfrm>
            <a:off x="6399533" y="4166739"/>
            <a:ext cx="2557463" cy="2016745"/>
            <a:chOff x="2014538" y="1268760"/>
            <a:chExt cx="5114925" cy="4033490"/>
          </a:xfrm>
        </p:grpSpPr>
        <p:grpSp>
          <p:nvGrpSpPr>
            <p:cNvPr id="66" name="Group 65"/>
            <p:cNvGrpSpPr/>
            <p:nvPr/>
          </p:nvGrpSpPr>
          <p:grpSpPr>
            <a:xfrm>
              <a:off x="2014538" y="1268760"/>
              <a:ext cx="5114925" cy="4033490"/>
              <a:chOff x="2014538" y="1268760"/>
              <a:chExt cx="5114925" cy="4033490"/>
            </a:xfrm>
          </p:grpSpPr>
          <p:grpSp>
            <p:nvGrpSpPr>
              <p:cNvPr id="68" name="Group 67"/>
              <p:cNvGrpSpPr/>
              <p:nvPr/>
            </p:nvGrpSpPr>
            <p:grpSpPr>
              <a:xfrm>
                <a:off x="2014538" y="1268760"/>
                <a:ext cx="5114925" cy="4033490"/>
                <a:chOff x="2014538" y="1268760"/>
                <a:chExt cx="5114925" cy="4033490"/>
              </a:xfrm>
            </p:grpSpPr>
            <p:pic>
              <p:nvPicPr>
                <p:cNvPr id="1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4538" y="1558925"/>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Down Arrow 119"/>
                <p:cNvSpPr/>
                <p:nvPr/>
              </p:nvSpPr>
              <p:spPr>
                <a:xfrm>
                  <a:off x="5452850" y="1268760"/>
                  <a:ext cx="108012"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Down Arrow 120"/>
                <p:cNvSpPr/>
                <p:nvPr/>
              </p:nvSpPr>
              <p:spPr>
                <a:xfrm>
                  <a:off x="5148064" y="1268760"/>
                  <a:ext cx="108012" cy="2520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8" name="Down Arrow 117"/>
              <p:cNvSpPr/>
              <p:nvPr/>
            </p:nvSpPr>
            <p:spPr>
              <a:xfrm>
                <a:off x="4752020" y="1268760"/>
                <a:ext cx="108012" cy="2520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7" name="Down Arrow 66"/>
            <p:cNvSpPr/>
            <p:nvPr/>
          </p:nvSpPr>
          <p:spPr>
            <a:xfrm>
              <a:off x="5796136" y="1268760"/>
              <a:ext cx="10801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0" name="TextBox 109"/>
          <p:cNvSpPr txBox="1">
            <a:spLocks noChangeAspect="1"/>
          </p:cNvSpPr>
          <p:nvPr/>
        </p:nvSpPr>
        <p:spPr>
          <a:xfrm>
            <a:off x="9272501" y="5088828"/>
            <a:ext cx="1483633" cy="523220"/>
          </a:xfrm>
          <a:prstGeom prst="rect">
            <a:avLst/>
          </a:prstGeom>
          <a:noFill/>
        </p:spPr>
        <p:txBody>
          <a:bodyPr wrap="square" rtlCol="0">
            <a:spAutoFit/>
          </a:bodyPr>
          <a:lstStyle/>
          <a:p>
            <a:r>
              <a:rPr lang="en-GB" sz="1400" dirty="0" smtClean="0"/>
              <a:t>Senegal (</a:t>
            </a:r>
            <a:r>
              <a:rPr lang="en-GB" sz="1400" dirty="0" err="1" smtClean="0"/>
              <a:t>Tamba</a:t>
            </a:r>
            <a:r>
              <a:rPr lang="en-GB" sz="1400" dirty="0" smtClean="0"/>
              <a:t>, </a:t>
            </a:r>
            <a:r>
              <a:rPr lang="en-GB" sz="1400" dirty="0" err="1" smtClean="0"/>
              <a:t>Kolda</a:t>
            </a:r>
            <a:r>
              <a:rPr lang="en-GB" sz="1400" dirty="0" smtClean="0"/>
              <a:t>, </a:t>
            </a:r>
            <a:r>
              <a:rPr lang="en-GB" sz="1400" dirty="0" err="1" smtClean="0"/>
              <a:t>Sedhiou</a:t>
            </a:r>
            <a:r>
              <a:rPr lang="en-GB" sz="1400" dirty="0" smtClean="0"/>
              <a:t>)</a:t>
            </a:r>
            <a:endParaRPr lang="en-GB" sz="1400" dirty="0"/>
          </a:p>
        </p:txBody>
      </p:sp>
      <p:sp>
        <p:nvSpPr>
          <p:cNvPr id="122" name="TextBox 121"/>
          <p:cNvSpPr txBox="1"/>
          <p:nvPr/>
        </p:nvSpPr>
        <p:spPr>
          <a:xfrm>
            <a:off x="6473336" y="4513701"/>
            <a:ext cx="1905802" cy="369332"/>
          </a:xfrm>
          <a:prstGeom prst="rect">
            <a:avLst/>
          </a:prstGeom>
          <a:noFill/>
        </p:spPr>
        <p:txBody>
          <a:bodyPr wrap="square" rtlCol="0">
            <a:spAutoFit/>
          </a:bodyPr>
          <a:lstStyle/>
          <a:p>
            <a:r>
              <a:rPr lang="en-GB" dirty="0" smtClean="0"/>
              <a:t>Guinea</a:t>
            </a:r>
            <a:endParaRPr lang="en-GB" dirty="0"/>
          </a:p>
        </p:txBody>
      </p:sp>
      <p:sp>
        <p:nvSpPr>
          <p:cNvPr id="3" name="TextBox 2"/>
          <p:cNvSpPr txBox="1"/>
          <p:nvPr/>
        </p:nvSpPr>
        <p:spPr>
          <a:xfrm>
            <a:off x="184935" y="6368417"/>
            <a:ext cx="11856377" cy="369332"/>
          </a:xfrm>
          <a:prstGeom prst="rect">
            <a:avLst/>
          </a:prstGeom>
          <a:noFill/>
        </p:spPr>
        <p:txBody>
          <a:bodyPr wrap="square" rtlCol="0">
            <a:spAutoFit/>
          </a:bodyPr>
          <a:lstStyle/>
          <a:p>
            <a:r>
              <a:rPr lang="en-GB" dirty="0" smtClean="0"/>
              <a:t>Seasonality in 2015 shown by the no. of confirmed cases in children in non-SMC areas or in older age groups in SMC areas</a:t>
            </a:r>
            <a:endParaRPr lang="en-GB" dirty="0"/>
          </a:p>
        </p:txBody>
      </p:sp>
    </p:spTree>
    <p:extLst>
      <p:ext uri="{BB962C8B-B14F-4D97-AF65-F5344CB8AC3E}">
        <p14:creationId xmlns:p14="http://schemas.microsoft.com/office/powerpoint/2010/main" val="3450363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Coverage surveys</a:t>
            </a:r>
            <a:endParaRPr lang="en-GB" dirty="0"/>
          </a:p>
        </p:txBody>
      </p:sp>
      <p:sp>
        <p:nvSpPr>
          <p:cNvPr id="3" name="Content Placeholder 2"/>
          <p:cNvSpPr>
            <a:spLocks noGrp="1"/>
          </p:cNvSpPr>
          <p:nvPr>
            <p:ph idx="1"/>
          </p:nvPr>
        </p:nvSpPr>
        <p:spPr/>
        <p:txBody>
          <a:bodyPr>
            <a:normAutofit/>
          </a:bodyPr>
          <a:lstStyle/>
          <a:p>
            <a:r>
              <a:rPr lang="en-GB" dirty="0" smtClean="0"/>
              <a:t>Conducted at the end of the 2015 transmission season</a:t>
            </a:r>
          </a:p>
          <a:p>
            <a:r>
              <a:rPr lang="en-GB" dirty="0" smtClean="0"/>
              <a:t>Representative of areas covered in 2015</a:t>
            </a:r>
          </a:p>
          <a:p>
            <a:r>
              <a:rPr lang="en-GB" dirty="0" smtClean="0"/>
              <a:t>Sampling of villages with probability proportional to size</a:t>
            </a:r>
          </a:p>
          <a:p>
            <a:r>
              <a:rPr lang="en-GB" dirty="0"/>
              <a:t>C</a:t>
            </a:r>
            <a:r>
              <a:rPr lang="en-GB" dirty="0" smtClean="0"/>
              <a:t>hildren up to 7yrs included</a:t>
            </a:r>
          </a:p>
          <a:p>
            <a:endParaRPr lang="en-GB" dirty="0"/>
          </a:p>
          <a:p>
            <a:r>
              <a:rPr lang="en-GB" dirty="0" smtClean="0"/>
              <a:t>Receipt of SMC determined from</a:t>
            </a:r>
          </a:p>
          <a:p>
            <a:pPr lvl="1"/>
            <a:r>
              <a:rPr lang="en-GB" dirty="0" smtClean="0"/>
              <a:t>SMC card (where available)</a:t>
            </a:r>
          </a:p>
          <a:p>
            <a:pPr lvl="1"/>
            <a:r>
              <a:rPr lang="en-GB" dirty="0" smtClean="0"/>
              <a:t>Caregiver’s recall of SMC cycles</a:t>
            </a:r>
          </a:p>
        </p:txBody>
      </p:sp>
    </p:spTree>
    <p:extLst>
      <p:ext uri="{BB962C8B-B14F-4D97-AF65-F5344CB8AC3E}">
        <p14:creationId xmlns:p14="http://schemas.microsoft.com/office/powerpoint/2010/main" val="144877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Africa - 2014 SMC implementation districts - ALL 1 colou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71450" y="0"/>
            <a:ext cx="11849100" cy="6858000"/>
          </a:xfrm>
          <a:prstGeom prst="rect">
            <a:avLst/>
          </a:prstGeom>
          <a:noFill/>
          <a:ln>
            <a:noFill/>
          </a:ln>
        </p:spPr>
      </p:pic>
      <p:sp>
        <p:nvSpPr>
          <p:cNvPr id="3" name="TextBox 2"/>
          <p:cNvSpPr txBox="1"/>
          <p:nvPr/>
        </p:nvSpPr>
        <p:spPr>
          <a:xfrm>
            <a:off x="304800" y="6096000"/>
            <a:ext cx="1848465" cy="646331"/>
          </a:xfrm>
          <a:prstGeom prst="rect">
            <a:avLst/>
          </a:prstGeom>
          <a:noFill/>
        </p:spPr>
        <p:txBody>
          <a:bodyPr wrap="square" rtlCol="0">
            <a:spAutoFit/>
          </a:bodyPr>
          <a:lstStyle/>
          <a:p>
            <a:r>
              <a:rPr lang="en-GB" sz="3600" dirty="0" smtClean="0"/>
              <a:t>2014</a:t>
            </a:r>
            <a:endParaRPr lang="en-GB" dirty="0"/>
          </a:p>
        </p:txBody>
      </p:sp>
      <p:sp>
        <p:nvSpPr>
          <p:cNvPr id="4" name="Rectangle 3"/>
          <p:cNvSpPr/>
          <p:nvPr/>
        </p:nvSpPr>
        <p:spPr>
          <a:xfrm>
            <a:off x="10897644" y="87682"/>
            <a:ext cx="1122906"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0377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2" y="373336"/>
            <a:ext cx="4358244" cy="720197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Relatively few children missed SMC altogether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In most countries, more than 80% of children received SMC. Above 90% in 4 countries. </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Coverage of 3 cycles was &gt;75% in 4 countries, &gt;60% in all.</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Coverage of all 4 cycles was more variable, ranging from 85% in Burkina Faso to &lt;25% in Chad.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Overall (population weighted) coverage of ≥3 cycles was 73%</a:t>
            </a:r>
          </a:p>
          <a:p>
            <a:pPr marL="285750" indent="-285750">
              <a:buFont typeface="Arial" panose="020B0604020202020204" pitchFamily="34" charset="0"/>
              <a:buChar char="•"/>
            </a:pPr>
            <a:endParaRPr lang="en-GB" dirty="0"/>
          </a:p>
          <a:p>
            <a:r>
              <a:rPr lang="en-GB" dirty="0" smtClean="0"/>
              <a:t> </a:t>
            </a:r>
          </a:p>
          <a:p>
            <a:pPr marL="285750" indent="-285750">
              <a:buFont typeface="Arial" panose="020B0604020202020204" pitchFamily="34" charset="0"/>
              <a:buChar char="•"/>
            </a:pPr>
            <a:endParaRPr lang="en-GB" dirty="0"/>
          </a:p>
        </p:txBody>
      </p:sp>
      <p:cxnSp>
        <p:nvCxnSpPr>
          <p:cNvPr id="5" name="Straight Connector 4"/>
          <p:cNvCxnSpPr/>
          <p:nvPr/>
        </p:nvCxnSpPr>
        <p:spPr>
          <a:xfrm>
            <a:off x="975808" y="3586685"/>
            <a:ext cx="0" cy="891186"/>
          </a:xfrm>
          <a:prstGeom prst="line">
            <a:avLst/>
          </a:prstGeom>
          <a:ln w="53975"/>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127204" y="3714834"/>
            <a:ext cx="1295400" cy="646331"/>
          </a:xfrm>
          <a:prstGeom prst="rect">
            <a:avLst/>
          </a:prstGeom>
          <a:noFill/>
        </p:spPr>
        <p:txBody>
          <a:bodyPr wrap="square" rtlCol="0">
            <a:spAutoFit/>
          </a:bodyPr>
          <a:lstStyle/>
          <a:p>
            <a:r>
              <a:rPr lang="en-GB" b="1" dirty="0" smtClean="0">
                <a:solidFill>
                  <a:schemeClr val="accent2"/>
                </a:solidFill>
              </a:rPr>
              <a:t>Fixed </a:t>
            </a:r>
          </a:p>
          <a:p>
            <a:r>
              <a:rPr lang="en-GB" b="1" dirty="0" smtClean="0">
                <a:solidFill>
                  <a:schemeClr val="accent2"/>
                </a:solidFill>
              </a:rPr>
              <a:t>point</a:t>
            </a:r>
            <a:endParaRPr lang="en-GB" b="1" dirty="0">
              <a:solidFill>
                <a:schemeClr val="accent2"/>
              </a:solidFill>
            </a:endParaRPr>
          </a:p>
        </p:txBody>
      </p:sp>
      <p:sp>
        <p:nvSpPr>
          <p:cNvPr id="7" name="TextBox 6"/>
          <p:cNvSpPr txBox="1"/>
          <p:nvPr/>
        </p:nvSpPr>
        <p:spPr>
          <a:xfrm>
            <a:off x="237506" y="142504"/>
            <a:ext cx="6388925" cy="461665"/>
          </a:xfrm>
          <a:prstGeom prst="rect">
            <a:avLst/>
          </a:prstGeom>
          <a:noFill/>
        </p:spPr>
        <p:txBody>
          <a:bodyPr wrap="square" rtlCol="0">
            <a:spAutoFit/>
          </a:bodyPr>
          <a:lstStyle/>
          <a:p>
            <a:r>
              <a:rPr lang="en-GB" sz="2400" dirty="0" smtClean="0"/>
              <a:t>Number of SMC cycles received in 2015</a:t>
            </a:r>
            <a:endParaRPr lang="en-GB" sz="2400" dirty="0"/>
          </a:p>
        </p:txBody>
      </p:sp>
      <p:graphicFrame>
        <p:nvGraphicFramePr>
          <p:cNvPr id="9" name="Chart 8"/>
          <p:cNvGraphicFramePr>
            <a:graphicFrameLocks/>
          </p:cNvGraphicFramePr>
          <p:nvPr/>
        </p:nvGraphicFramePr>
        <p:xfrm>
          <a:off x="471891" y="1220413"/>
          <a:ext cx="6667463" cy="504491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0" y="5571935"/>
            <a:ext cx="7223622" cy="830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58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chart seriesIdx="3" categoryIdx="-4" bldStep="series"/>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fference between card and caregiver recall.png"/>
          <p:cNvPicPr>
            <a:picLocks noGrp="1" noChangeAspect="1"/>
          </p:cNvPicPr>
          <p:nvPr isPhoto="1"/>
        </p:nvPicPr>
        <p:blipFill>
          <a:blip r:embed="rId2" cstate="print">
            <a:lum/>
          </a:blip>
          <a:stretch>
            <a:fillRect/>
          </a:stretch>
        </p:blipFill>
        <p:spPr>
          <a:xfrm>
            <a:off x="4079776" y="1508787"/>
            <a:ext cx="3743960" cy="2722880"/>
          </a:xfrm>
          <a:prstGeom prst="rect">
            <a:avLst/>
          </a:prstGeom>
          <a:noFill/>
          <a:ln>
            <a:noFill/>
          </a:ln>
        </p:spPr>
      </p:pic>
      <p:pic>
        <p:nvPicPr>
          <p:cNvPr id="2" name="Picture 1" descr="Difference between card and caregiver recall.png"/>
          <p:cNvPicPr>
            <a:picLocks noGrp="1" noChangeAspect="1"/>
          </p:cNvPicPr>
          <p:nvPr isPhoto="1"/>
        </p:nvPicPr>
        <p:blipFill>
          <a:blip r:embed="rId3" cstate="print">
            <a:lum/>
          </a:blip>
          <a:stretch>
            <a:fillRect/>
          </a:stretch>
        </p:blipFill>
        <p:spPr>
          <a:xfrm>
            <a:off x="7727834" y="4135120"/>
            <a:ext cx="3743960" cy="2722880"/>
          </a:xfrm>
          <a:prstGeom prst="rect">
            <a:avLst/>
          </a:prstGeom>
          <a:noFill/>
          <a:ln>
            <a:noFill/>
          </a:ln>
        </p:spPr>
      </p:pic>
      <p:pic>
        <p:nvPicPr>
          <p:cNvPr id="3" name="Picture 2" descr="Difference between card and caregiver recall.png"/>
          <p:cNvPicPr>
            <a:picLocks noGrp="1" noChangeAspect="1"/>
          </p:cNvPicPr>
          <p:nvPr isPhoto="1"/>
        </p:nvPicPr>
        <p:blipFill>
          <a:blip r:embed="rId4" cstate="print">
            <a:lum/>
          </a:blip>
          <a:stretch>
            <a:fillRect/>
          </a:stretch>
        </p:blipFill>
        <p:spPr>
          <a:xfrm>
            <a:off x="4079776" y="4135120"/>
            <a:ext cx="3743960" cy="2722880"/>
          </a:xfrm>
          <a:prstGeom prst="rect">
            <a:avLst/>
          </a:prstGeom>
          <a:noFill/>
          <a:ln>
            <a:noFill/>
          </a:ln>
        </p:spPr>
      </p:pic>
      <p:pic>
        <p:nvPicPr>
          <p:cNvPr id="5" name="Picture 4" descr="Difference between card and caregiver recall.png"/>
          <p:cNvPicPr>
            <a:picLocks noGrp="1" noChangeAspect="1"/>
          </p:cNvPicPr>
          <p:nvPr isPhoto="1"/>
        </p:nvPicPr>
        <p:blipFill>
          <a:blip r:embed="rId5" cstate="print">
            <a:lum/>
          </a:blip>
          <a:stretch>
            <a:fillRect/>
          </a:stretch>
        </p:blipFill>
        <p:spPr>
          <a:xfrm>
            <a:off x="7728181" y="1508787"/>
            <a:ext cx="3743960" cy="2722880"/>
          </a:xfrm>
          <a:prstGeom prst="rect">
            <a:avLst/>
          </a:prstGeom>
          <a:noFill/>
          <a:ln>
            <a:noFill/>
          </a:ln>
        </p:spPr>
      </p:pic>
      <p:sp>
        <p:nvSpPr>
          <p:cNvPr id="7" name="TextBox 6"/>
          <p:cNvSpPr txBox="1"/>
          <p:nvPr/>
        </p:nvSpPr>
        <p:spPr>
          <a:xfrm>
            <a:off x="239349" y="1220756"/>
            <a:ext cx="3744416" cy="1508101"/>
          </a:xfrm>
          <a:prstGeom prst="rect">
            <a:avLst/>
          </a:prstGeom>
          <a:noFill/>
        </p:spPr>
        <p:txBody>
          <a:bodyPr wrap="square" lIns="121917" tIns="60958" rIns="121917" bIns="60958" rtlCol="0">
            <a:spAutoFit/>
          </a:bodyPr>
          <a:lstStyle/>
          <a:p>
            <a:r>
              <a:rPr lang="en-GB" dirty="0" smtClean="0"/>
              <a:t>Agreement between card and caregiver recall was good, but cards tend to under-estimate coverage because SMC administration is not always documented on the card</a:t>
            </a:r>
          </a:p>
        </p:txBody>
      </p:sp>
      <p:sp>
        <p:nvSpPr>
          <p:cNvPr id="8" name="Title 7"/>
          <p:cNvSpPr>
            <a:spLocks noGrp="1"/>
          </p:cNvSpPr>
          <p:nvPr>
            <p:ph type="title"/>
          </p:nvPr>
        </p:nvSpPr>
        <p:spPr>
          <a:xfrm>
            <a:off x="609600" y="0"/>
            <a:ext cx="10972800" cy="1143000"/>
          </a:xfrm>
        </p:spPr>
        <p:txBody>
          <a:bodyPr>
            <a:normAutofit/>
          </a:bodyPr>
          <a:lstStyle/>
          <a:p>
            <a:pPr algn="l"/>
            <a:r>
              <a:rPr lang="en-GB" sz="3700" dirty="0" smtClean="0"/>
              <a:t>Agreement between SMC card and caregiver recall</a:t>
            </a:r>
            <a:endParaRPr lang="en-GB" sz="3700" dirty="0"/>
          </a:p>
        </p:txBody>
      </p:sp>
      <p:sp>
        <p:nvSpPr>
          <p:cNvPr id="9" name="TextBox 8"/>
          <p:cNvSpPr txBox="1"/>
          <p:nvPr/>
        </p:nvSpPr>
        <p:spPr>
          <a:xfrm>
            <a:off x="324464" y="5384200"/>
            <a:ext cx="3242984" cy="1200329"/>
          </a:xfrm>
          <a:prstGeom prst="rect">
            <a:avLst/>
          </a:prstGeom>
          <a:noFill/>
        </p:spPr>
        <p:txBody>
          <a:bodyPr wrap="square" rtlCol="0">
            <a:spAutoFit/>
          </a:bodyPr>
          <a:lstStyle/>
          <a:p>
            <a:r>
              <a:rPr lang="en-GB" dirty="0" smtClean="0">
                <a:solidFill>
                  <a:schemeClr val="bg1">
                    <a:lumMod val="65000"/>
                  </a:schemeClr>
                </a:solidFill>
              </a:rPr>
              <a:t>* Mothers recall of individual rounds not collected in Nigeria, only recall of blister packs collected in Gambia</a:t>
            </a:r>
            <a:endParaRPr lang="en-GB"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3059"/>
            <a:ext cx="10515600" cy="5793904"/>
          </a:xfrm>
        </p:spPr>
        <p:txBody>
          <a:bodyPr/>
          <a:lstStyle/>
          <a:p>
            <a:r>
              <a:rPr lang="en-GB" dirty="0" smtClean="0"/>
              <a:t>Delivery outside age range: coverage in 6 year olds</a:t>
            </a:r>
          </a:p>
          <a:p>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2866894241"/>
              </p:ext>
            </p:extLst>
          </p:nvPr>
        </p:nvGraphicFramePr>
        <p:xfrm>
          <a:off x="1184360" y="1336374"/>
          <a:ext cx="9216000" cy="3474720"/>
        </p:xfrm>
        <a:graphic>
          <a:graphicData uri="http://schemas.openxmlformats.org/drawingml/2006/table">
            <a:tbl>
              <a:tblPr>
                <a:tableStyleId>{5C22544A-7EE6-4342-B048-85BDC9FD1C3A}</a:tableStyleId>
              </a:tblPr>
              <a:tblGrid>
                <a:gridCol w="2213748"/>
                <a:gridCol w="800405"/>
                <a:gridCol w="1991723"/>
                <a:gridCol w="2105062"/>
                <a:gridCol w="2105062"/>
              </a:tblGrid>
              <a:tr h="265048">
                <a:tc>
                  <a:txBody>
                    <a:bodyPr/>
                    <a:lstStyle/>
                    <a:p>
                      <a:pPr algn="l" fontAlgn="b"/>
                      <a:endParaRPr lang="en-GB" sz="2800" b="0" i="0" u="none" strike="noStrike" dirty="0">
                        <a:solidFill>
                          <a:srgbClr val="000000"/>
                        </a:solidFill>
                        <a:effectLst/>
                        <a:latin typeface="+mn-lt"/>
                      </a:endParaRPr>
                    </a:p>
                  </a:txBody>
                  <a:tcPr marL="7620" marR="7620" marT="7620" marB="0" anchor="b"/>
                </a:tc>
                <a:tc>
                  <a:txBody>
                    <a:bodyPr/>
                    <a:lstStyle/>
                    <a:p>
                      <a:pPr algn="l" fontAlgn="b"/>
                      <a:r>
                        <a:rPr lang="en-GB" sz="2800" b="0" i="0" u="none" strike="noStrike" dirty="0" smtClean="0">
                          <a:solidFill>
                            <a:srgbClr val="000000"/>
                          </a:solidFill>
                          <a:effectLst/>
                          <a:latin typeface="+mn-lt"/>
                        </a:rPr>
                        <a:t>N</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smtClean="0">
                          <a:effectLst/>
                          <a:latin typeface="+mn-lt"/>
                        </a:rPr>
                        <a:t>Given </a:t>
                      </a:r>
                      <a:r>
                        <a:rPr lang="en-GB" sz="2800" u="none" strike="noStrike" dirty="0">
                          <a:effectLst/>
                          <a:latin typeface="+mn-lt"/>
                        </a:rPr>
                        <a:t>card</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smtClean="0">
                          <a:effectLst/>
                          <a:latin typeface="+mn-lt"/>
                        </a:rPr>
                        <a:t>At </a:t>
                      </a:r>
                      <a:r>
                        <a:rPr lang="en-GB" sz="2800" u="none" strike="noStrike" dirty="0">
                          <a:effectLst/>
                          <a:latin typeface="+mn-lt"/>
                        </a:rPr>
                        <a:t>least 1</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smtClean="0">
                          <a:effectLst/>
                          <a:latin typeface="+mn-lt"/>
                        </a:rPr>
                        <a:t>At </a:t>
                      </a:r>
                      <a:r>
                        <a:rPr lang="en-GB" sz="2800" u="none" strike="noStrike" dirty="0">
                          <a:effectLst/>
                          <a:latin typeface="+mn-lt"/>
                        </a:rPr>
                        <a:t>least 3</a:t>
                      </a:r>
                      <a:endParaRPr lang="en-GB" sz="2800" b="0" i="0" u="none" strike="noStrike" dirty="0">
                        <a:solidFill>
                          <a:srgbClr val="000000"/>
                        </a:solidFill>
                        <a:effectLst/>
                        <a:latin typeface="+mn-lt"/>
                      </a:endParaRPr>
                    </a:p>
                  </a:txBody>
                  <a:tcPr marL="7620" marR="7620" marT="7620" marB="0" anchor="b"/>
                </a:tc>
              </a:tr>
              <a:tr h="265048">
                <a:tc>
                  <a:txBody>
                    <a:bodyPr/>
                    <a:lstStyle/>
                    <a:p>
                      <a:pPr algn="l" fontAlgn="b"/>
                      <a:r>
                        <a:rPr lang="en-GB" sz="2800" u="none" strike="noStrike" dirty="0">
                          <a:effectLst/>
                          <a:latin typeface="+mn-lt"/>
                        </a:rPr>
                        <a:t>Burkina Faso</a:t>
                      </a:r>
                      <a:endParaRPr lang="en-GB" sz="2800" b="0" i="0" u="none" strike="noStrike" dirty="0">
                        <a:solidFill>
                          <a:srgbClr val="000000"/>
                        </a:solidFill>
                        <a:effectLst/>
                        <a:latin typeface="+mn-lt"/>
                      </a:endParaRPr>
                    </a:p>
                  </a:txBody>
                  <a:tcPr marL="7620" marR="7620" marT="7620" marB="0" anchor="b"/>
                </a:tc>
                <a:tc>
                  <a:txBody>
                    <a:bodyPr/>
                    <a:lstStyle/>
                    <a:p>
                      <a:pPr algn="l" fontAlgn="b"/>
                      <a:r>
                        <a:rPr lang="en-GB" sz="2800" u="none" strike="noStrike" dirty="0">
                          <a:effectLst/>
                          <a:latin typeface="+mn-lt"/>
                        </a:rPr>
                        <a:t>105</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77%</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a:effectLst/>
                          <a:latin typeface="+mn-lt"/>
                        </a:rPr>
                        <a:t>82%</a:t>
                      </a:r>
                      <a:endParaRPr lang="en-GB" sz="2800" b="0" i="0" u="none" strike="noStrike">
                        <a:solidFill>
                          <a:srgbClr val="000000"/>
                        </a:solidFill>
                        <a:effectLst/>
                        <a:latin typeface="+mn-lt"/>
                      </a:endParaRPr>
                    </a:p>
                  </a:txBody>
                  <a:tcPr marL="7620" marR="7620" marT="7620" marB="0" anchor="b"/>
                </a:tc>
                <a:tc>
                  <a:txBody>
                    <a:bodyPr/>
                    <a:lstStyle/>
                    <a:p>
                      <a:pPr algn="r" fontAlgn="b"/>
                      <a:r>
                        <a:rPr lang="en-GB" sz="2800" u="none" strike="noStrike">
                          <a:effectLst/>
                          <a:latin typeface="+mn-lt"/>
                        </a:rPr>
                        <a:t>71%</a:t>
                      </a:r>
                      <a:endParaRPr lang="en-GB" sz="2800" b="0" i="0" u="none" strike="noStrike">
                        <a:solidFill>
                          <a:srgbClr val="000000"/>
                        </a:solidFill>
                        <a:effectLst/>
                        <a:latin typeface="+mn-lt"/>
                      </a:endParaRPr>
                    </a:p>
                  </a:txBody>
                  <a:tcPr marL="7620" marR="7620" marT="7620" marB="0" anchor="b"/>
                </a:tc>
              </a:tr>
              <a:tr h="265048">
                <a:tc>
                  <a:txBody>
                    <a:bodyPr/>
                    <a:lstStyle/>
                    <a:p>
                      <a:pPr algn="l" fontAlgn="b"/>
                      <a:r>
                        <a:rPr lang="en-GB" sz="2800" u="none" strike="noStrike" dirty="0">
                          <a:effectLst/>
                          <a:latin typeface="+mn-lt"/>
                        </a:rPr>
                        <a:t>Chad</a:t>
                      </a:r>
                      <a:endParaRPr lang="en-GB" sz="2800" b="0" i="0" u="none" strike="noStrike" dirty="0">
                        <a:solidFill>
                          <a:srgbClr val="000000"/>
                        </a:solidFill>
                        <a:effectLst/>
                        <a:latin typeface="+mn-lt"/>
                      </a:endParaRPr>
                    </a:p>
                  </a:txBody>
                  <a:tcPr marL="7620" marR="7620" marT="7620" marB="0" anchor="b"/>
                </a:tc>
                <a:tc>
                  <a:txBody>
                    <a:bodyPr/>
                    <a:lstStyle/>
                    <a:p>
                      <a:pPr algn="l" fontAlgn="b"/>
                      <a:r>
                        <a:rPr lang="en-GB" sz="2800" u="none" strike="noStrike" dirty="0">
                          <a:effectLst/>
                          <a:latin typeface="+mn-lt"/>
                        </a:rPr>
                        <a:t>68</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63%</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85%</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a:effectLst/>
                          <a:latin typeface="+mn-lt"/>
                        </a:rPr>
                        <a:t>67%</a:t>
                      </a:r>
                      <a:endParaRPr lang="en-GB" sz="2800" b="0" i="0" u="none" strike="noStrike">
                        <a:solidFill>
                          <a:srgbClr val="000000"/>
                        </a:solidFill>
                        <a:effectLst/>
                        <a:latin typeface="+mn-lt"/>
                      </a:endParaRPr>
                    </a:p>
                  </a:txBody>
                  <a:tcPr marL="7620" marR="7620" marT="7620" marB="0" anchor="b"/>
                </a:tc>
              </a:tr>
              <a:tr h="265048">
                <a:tc>
                  <a:txBody>
                    <a:bodyPr/>
                    <a:lstStyle/>
                    <a:p>
                      <a:pPr algn="l" fontAlgn="b"/>
                      <a:r>
                        <a:rPr lang="en-GB" sz="2800" u="none" strike="noStrike">
                          <a:effectLst/>
                          <a:latin typeface="+mn-lt"/>
                        </a:rPr>
                        <a:t>Gambia</a:t>
                      </a:r>
                      <a:endParaRPr lang="en-GB" sz="2800" b="0" i="0" u="none" strike="noStrike">
                        <a:solidFill>
                          <a:srgbClr val="000000"/>
                        </a:solidFill>
                        <a:effectLst/>
                        <a:latin typeface="+mn-lt"/>
                      </a:endParaRPr>
                    </a:p>
                  </a:txBody>
                  <a:tcPr marL="7620" marR="7620" marT="7620" marB="0" anchor="b"/>
                </a:tc>
                <a:tc>
                  <a:txBody>
                    <a:bodyPr/>
                    <a:lstStyle/>
                    <a:p>
                      <a:pPr algn="l" fontAlgn="b"/>
                      <a:r>
                        <a:rPr lang="en-GB" sz="2800" u="none" strike="noStrike" dirty="0">
                          <a:effectLst/>
                          <a:latin typeface="+mn-lt"/>
                        </a:rPr>
                        <a:t>302</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30%</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30%</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a:effectLst/>
                          <a:latin typeface="+mn-lt"/>
                        </a:rPr>
                        <a:t>24%</a:t>
                      </a:r>
                      <a:endParaRPr lang="en-GB" sz="2800" b="0" i="0" u="none" strike="noStrike">
                        <a:solidFill>
                          <a:srgbClr val="000000"/>
                        </a:solidFill>
                        <a:effectLst/>
                        <a:latin typeface="+mn-lt"/>
                      </a:endParaRPr>
                    </a:p>
                  </a:txBody>
                  <a:tcPr marL="7620" marR="7620" marT="7620" marB="0" anchor="b"/>
                </a:tc>
              </a:tr>
              <a:tr h="265048">
                <a:tc>
                  <a:txBody>
                    <a:bodyPr/>
                    <a:lstStyle/>
                    <a:p>
                      <a:pPr algn="l" fontAlgn="b"/>
                      <a:r>
                        <a:rPr lang="en-GB" sz="2800" u="none" strike="noStrike">
                          <a:effectLst/>
                          <a:latin typeface="+mn-lt"/>
                        </a:rPr>
                        <a:t>Guinea</a:t>
                      </a:r>
                      <a:endParaRPr lang="en-GB" sz="2800" b="0" i="0" u="none" strike="noStrike">
                        <a:solidFill>
                          <a:srgbClr val="000000"/>
                        </a:solidFill>
                        <a:effectLst/>
                        <a:latin typeface="+mn-lt"/>
                      </a:endParaRPr>
                    </a:p>
                  </a:txBody>
                  <a:tcPr marL="7620" marR="7620" marT="7620" marB="0" anchor="b"/>
                </a:tc>
                <a:tc>
                  <a:txBody>
                    <a:bodyPr/>
                    <a:lstStyle/>
                    <a:p>
                      <a:pPr algn="l" fontAlgn="b"/>
                      <a:r>
                        <a:rPr lang="en-GB" sz="2800" u="none" strike="noStrike" dirty="0">
                          <a:effectLst/>
                          <a:latin typeface="+mn-lt"/>
                        </a:rPr>
                        <a:t>212</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82%</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82%</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45%</a:t>
                      </a:r>
                      <a:endParaRPr lang="en-GB" sz="2800" b="0" i="0" u="none" strike="noStrike" dirty="0">
                        <a:solidFill>
                          <a:srgbClr val="000000"/>
                        </a:solidFill>
                        <a:effectLst/>
                        <a:latin typeface="+mn-lt"/>
                      </a:endParaRPr>
                    </a:p>
                  </a:txBody>
                  <a:tcPr marL="7620" marR="7620" marT="7620" marB="0" anchor="b"/>
                </a:tc>
              </a:tr>
              <a:tr h="265048">
                <a:tc>
                  <a:txBody>
                    <a:bodyPr/>
                    <a:lstStyle/>
                    <a:p>
                      <a:pPr algn="l" fontAlgn="b"/>
                      <a:r>
                        <a:rPr lang="en-GB" sz="2800" u="none" strike="noStrike">
                          <a:effectLst/>
                          <a:latin typeface="+mn-lt"/>
                        </a:rPr>
                        <a:t>Mali</a:t>
                      </a:r>
                      <a:endParaRPr lang="en-GB" sz="2800" b="0" i="0" u="none" strike="noStrike">
                        <a:solidFill>
                          <a:srgbClr val="000000"/>
                        </a:solidFill>
                        <a:effectLst/>
                        <a:latin typeface="+mn-lt"/>
                      </a:endParaRPr>
                    </a:p>
                  </a:txBody>
                  <a:tcPr marL="7620" marR="7620" marT="7620" marB="0" anchor="b"/>
                </a:tc>
                <a:tc>
                  <a:txBody>
                    <a:bodyPr/>
                    <a:lstStyle/>
                    <a:p>
                      <a:pPr algn="l" fontAlgn="b"/>
                      <a:r>
                        <a:rPr lang="en-GB" sz="2800" u="none" strike="noStrike" dirty="0">
                          <a:effectLst/>
                          <a:latin typeface="+mn-lt"/>
                        </a:rPr>
                        <a:t>151</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13%</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16%</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11%</a:t>
                      </a:r>
                      <a:endParaRPr lang="en-GB" sz="2800" b="0" i="0" u="none" strike="noStrike" dirty="0">
                        <a:solidFill>
                          <a:srgbClr val="000000"/>
                        </a:solidFill>
                        <a:effectLst/>
                        <a:latin typeface="+mn-lt"/>
                      </a:endParaRPr>
                    </a:p>
                  </a:txBody>
                  <a:tcPr marL="7620" marR="7620" marT="7620" marB="0" anchor="b"/>
                </a:tc>
              </a:tr>
              <a:tr h="265048">
                <a:tc>
                  <a:txBody>
                    <a:bodyPr/>
                    <a:lstStyle/>
                    <a:p>
                      <a:pPr algn="l" fontAlgn="b"/>
                      <a:r>
                        <a:rPr lang="en-GB" sz="2800" u="none" strike="noStrike" dirty="0" smtClean="0">
                          <a:effectLst/>
                          <a:latin typeface="+mn-lt"/>
                        </a:rPr>
                        <a:t>Niger</a:t>
                      </a:r>
                      <a:endParaRPr lang="en-GB" sz="2800" b="0" i="0" u="none" strike="noStrike" dirty="0">
                        <a:solidFill>
                          <a:srgbClr val="000000"/>
                        </a:solidFill>
                        <a:effectLst/>
                        <a:latin typeface="+mn-lt"/>
                      </a:endParaRPr>
                    </a:p>
                  </a:txBody>
                  <a:tcPr marL="7620" marR="7620" marT="7620" marB="0" anchor="b"/>
                </a:tc>
                <a:tc>
                  <a:txBody>
                    <a:bodyPr/>
                    <a:lstStyle/>
                    <a:p>
                      <a:pPr algn="l" fontAlgn="b"/>
                      <a:r>
                        <a:rPr lang="en-GB" sz="2800" b="0" i="0" u="none" strike="noStrike" dirty="0" smtClean="0">
                          <a:solidFill>
                            <a:srgbClr val="000000"/>
                          </a:solidFill>
                          <a:effectLst/>
                          <a:latin typeface="+mn-lt"/>
                        </a:rPr>
                        <a:t>676</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b="0" i="0" u="none" strike="noStrike" dirty="0" smtClean="0">
                          <a:solidFill>
                            <a:srgbClr val="000000"/>
                          </a:solidFill>
                          <a:effectLst/>
                          <a:latin typeface="+mn-lt"/>
                        </a:rPr>
                        <a:t>34%</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b="0" i="0" u="none" strike="noStrike" dirty="0" smtClean="0">
                          <a:solidFill>
                            <a:srgbClr val="000000"/>
                          </a:solidFill>
                          <a:effectLst/>
                          <a:latin typeface="+mn-lt"/>
                        </a:rPr>
                        <a:t>34%</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b="0" i="0" u="none" strike="noStrike" dirty="0" smtClean="0">
                          <a:solidFill>
                            <a:srgbClr val="000000"/>
                          </a:solidFill>
                          <a:effectLst/>
                          <a:latin typeface="+mn-lt"/>
                        </a:rPr>
                        <a:t>21%</a:t>
                      </a:r>
                      <a:endParaRPr lang="en-GB" sz="2800" b="0" i="0" u="none" strike="noStrike" dirty="0">
                        <a:solidFill>
                          <a:srgbClr val="000000"/>
                        </a:solidFill>
                        <a:effectLst/>
                        <a:latin typeface="+mn-lt"/>
                      </a:endParaRPr>
                    </a:p>
                  </a:txBody>
                  <a:tcPr marL="7620" marR="7620" marT="7620" marB="0" anchor="b"/>
                </a:tc>
              </a:tr>
              <a:tr h="265048">
                <a:tc>
                  <a:txBody>
                    <a:bodyPr/>
                    <a:lstStyle/>
                    <a:p>
                      <a:pPr algn="l" fontAlgn="b"/>
                      <a:r>
                        <a:rPr lang="en-GB" sz="2800" u="none" strike="noStrike">
                          <a:effectLst/>
                          <a:latin typeface="+mn-lt"/>
                        </a:rPr>
                        <a:t>Nigeria</a:t>
                      </a:r>
                      <a:endParaRPr lang="en-GB" sz="2800" b="0" i="0" u="none" strike="noStrike">
                        <a:solidFill>
                          <a:srgbClr val="000000"/>
                        </a:solidFill>
                        <a:effectLst/>
                        <a:latin typeface="+mn-lt"/>
                      </a:endParaRPr>
                    </a:p>
                  </a:txBody>
                  <a:tcPr marL="7620" marR="7620" marT="7620" marB="0" anchor="b"/>
                </a:tc>
                <a:tc>
                  <a:txBody>
                    <a:bodyPr/>
                    <a:lstStyle/>
                    <a:p>
                      <a:pPr algn="l" fontAlgn="b"/>
                      <a:r>
                        <a:rPr lang="en-GB" sz="2800" u="none" strike="noStrike" dirty="0">
                          <a:effectLst/>
                          <a:latin typeface="+mn-lt"/>
                        </a:rPr>
                        <a:t>75</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a:effectLst/>
                          <a:latin typeface="+mn-lt"/>
                        </a:rPr>
                        <a:t>53%</a:t>
                      </a:r>
                      <a:endParaRPr lang="en-GB" sz="2800" b="0" i="0" u="none" strike="noStrike">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61%</a:t>
                      </a:r>
                      <a:endParaRPr lang="en-GB" sz="2800" b="0" i="0" u="none" strike="noStrike" dirty="0">
                        <a:solidFill>
                          <a:srgbClr val="000000"/>
                        </a:solidFill>
                        <a:effectLst/>
                        <a:latin typeface="+mn-lt"/>
                      </a:endParaRPr>
                    </a:p>
                  </a:txBody>
                  <a:tcPr marL="7620" marR="7620" marT="7620" marB="0" anchor="b"/>
                </a:tc>
                <a:tc>
                  <a:txBody>
                    <a:bodyPr/>
                    <a:lstStyle/>
                    <a:p>
                      <a:pPr algn="r" fontAlgn="b"/>
                      <a:r>
                        <a:rPr lang="en-GB" sz="2800" u="none" strike="noStrike" dirty="0">
                          <a:effectLst/>
                          <a:latin typeface="+mn-lt"/>
                        </a:rPr>
                        <a:t>49%</a:t>
                      </a:r>
                      <a:endParaRPr lang="en-GB" sz="2800" b="0" i="0" u="none" strike="noStrike" dirty="0">
                        <a:solidFill>
                          <a:srgbClr val="000000"/>
                        </a:solidFill>
                        <a:effectLst/>
                        <a:latin typeface="+mn-lt"/>
                      </a:endParaRPr>
                    </a:p>
                  </a:txBody>
                  <a:tcPr marL="7620" marR="7620" marT="7620" marB="0" anchor="b"/>
                </a:tc>
              </a:tr>
            </a:tbl>
          </a:graphicData>
        </a:graphic>
      </p:graphicFrame>
      <p:sp>
        <p:nvSpPr>
          <p:cNvPr id="2" name="TextBox 1"/>
          <p:cNvSpPr txBox="1"/>
          <p:nvPr/>
        </p:nvSpPr>
        <p:spPr>
          <a:xfrm>
            <a:off x="883577" y="5537771"/>
            <a:ext cx="11825555"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Treatment children above the upper age limit should be kept to a minimum to avoid under-dosing </a:t>
            </a:r>
          </a:p>
          <a:p>
            <a:pPr marL="342900" indent="-342900">
              <a:buFont typeface="Arial" panose="020B0604020202020204" pitchFamily="34" charset="0"/>
              <a:buChar char="•"/>
            </a:pPr>
            <a:r>
              <a:rPr lang="en-GB" sz="2000" dirty="0" smtClean="0"/>
              <a:t>This was less of a problem where fixed point delivery was used</a:t>
            </a:r>
            <a:endParaRPr lang="en-GB" sz="2000" dirty="0"/>
          </a:p>
        </p:txBody>
      </p:sp>
    </p:spTree>
    <p:extLst>
      <p:ext uri="{BB962C8B-B14F-4D97-AF65-F5344CB8AC3E}">
        <p14:creationId xmlns:p14="http://schemas.microsoft.com/office/powerpoint/2010/main" val="495582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Equitability of SMC coverage</a:t>
            </a:r>
            <a:endParaRPr lang="en-GB" dirty="0"/>
          </a:p>
        </p:txBody>
      </p:sp>
      <p:grpSp>
        <p:nvGrpSpPr>
          <p:cNvPr id="4" name="Group 3"/>
          <p:cNvGrpSpPr/>
          <p:nvPr/>
        </p:nvGrpSpPr>
        <p:grpSpPr>
          <a:xfrm>
            <a:off x="4200218" y="1685103"/>
            <a:ext cx="3874770" cy="3028950"/>
            <a:chOff x="4200218" y="1685103"/>
            <a:chExt cx="3874770" cy="302895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218" y="1685103"/>
              <a:ext cx="387477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3276" y="4224658"/>
              <a:ext cx="1610782" cy="456125"/>
            </a:xfrm>
            <a:prstGeom prst="rect">
              <a:avLst/>
            </a:prstGeom>
            <a:solidFill>
              <a:schemeClr val="bg1"/>
            </a:solidFill>
          </p:spPr>
          <p:txBody>
            <a:bodyPr wrap="square" rtlCol="0">
              <a:spAutoFit/>
            </a:bodyPr>
            <a:lstStyle/>
            <a:p>
              <a:r>
                <a:rPr lang="en-GB" sz="3200" dirty="0" smtClean="0"/>
                <a:t>Gambia</a:t>
              </a:r>
              <a:endParaRPr lang="en-GB" sz="3200" dirty="0"/>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688" y="4962490"/>
            <a:ext cx="4264780" cy="163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8189508" y="1654991"/>
            <a:ext cx="3874770" cy="3113106"/>
            <a:chOff x="8189508" y="1654991"/>
            <a:chExt cx="3874770" cy="3113106"/>
          </a:xfrm>
        </p:grpSpPr>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508" y="1654991"/>
              <a:ext cx="387477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15235" y="4183322"/>
              <a:ext cx="2065105" cy="584775"/>
            </a:xfrm>
            <a:prstGeom prst="rect">
              <a:avLst/>
            </a:prstGeom>
            <a:solidFill>
              <a:schemeClr val="bg1"/>
            </a:solidFill>
          </p:spPr>
          <p:txBody>
            <a:bodyPr wrap="square" rtlCol="0">
              <a:spAutoFit/>
            </a:bodyPr>
            <a:lstStyle/>
            <a:p>
              <a:r>
                <a:rPr lang="en-GB" sz="3200" dirty="0" smtClean="0"/>
                <a:t>Mali</a:t>
              </a:r>
              <a:endParaRPr lang="en-GB" sz="3200" dirty="0"/>
            </a:p>
          </p:txBody>
        </p:sp>
      </p:grpSp>
      <p:grpSp>
        <p:nvGrpSpPr>
          <p:cNvPr id="3" name="Group 2"/>
          <p:cNvGrpSpPr/>
          <p:nvPr/>
        </p:nvGrpSpPr>
        <p:grpSpPr>
          <a:xfrm>
            <a:off x="158250" y="1651833"/>
            <a:ext cx="3869055" cy="3113106"/>
            <a:chOff x="158250" y="1651833"/>
            <a:chExt cx="3869055" cy="3113106"/>
          </a:xfrm>
        </p:grpSpPr>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50" y="1651833"/>
              <a:ext cx="386905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5700" y="4180164"/>
              <a:ext cx="2881902" cy="584775"/>
            </a:xfrm>
            <a:prstGeom prst="rect">
              <a:avLst/>
            </a:prstGeom>
            <a:solidFill>
              <a:schemeClr val="bg1"/>
            </a:solidFill>
          </p:spPr>
          <p:txBody>
            <a:bodyPr wrap="square" rtlCol="0">
              <a:spAutoFit/>
            </a:bodyPr>
            <a:lstStyle/>
            <a:p>
              <a:r>
                <a:rPr lang="en-GB" sz="3200" dirty="0" smtClean="0"/>
                <a:t>Burkina Faso</a:t>
              </a:r>
              <a:endParaRPr lang="en-GB" sz="3200" dirty="0"/>
            </a:p>
          </p:txBody>
        </p:sp>
      </p:grpSp>
    </p:spTree>
    <p:extLst>
      <p:ext uri="{BB962C8B-B14F-4D97-AF65-F5344CB8AC3E}">
        <p14:creationId xmlns:p14="http://schemas.microsoft.com/office/powerpoint/2010/main" val="1351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Coverage by gender</a:t>
            </a:r>
            <a:endParaRPr lang="en-GB" sz="3200" dirty="0"/>
          </a:p>
        </p:txBody>
      </p:sp>
      <p:graphicFrame>
        <p:nvGraphicFramePr>
          <p:cNvPr id="9" name="Chart 8"/>
          <p:cNvGraphicFramePr>
            <a:graphicFrameLocks/>
          </p:cNvGraphicFramePr>
          <p:nvPr/>
        </p:nvGraphicFramePr>
        <p:xfrm>
          <a:off x="435665" y="1933847"/>
          <a:ext cx="3464557" cy="29903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nvGraphicFramePr>
        <p:xfrm>
          <a:off x="4363721" y="1933847"/>
          <a:ext cx="3464557" cy="2990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8444177" y="1931700"/>
          <a:ext cx="3464557" cy="299030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198670" y="5599416"/>
            <a:ext cx="5917914" cy="584775"/>
          </a:xfrm>
          <a:prstGeom prst="rect">
            <a:avLst/>
          </a:prstGeom>
          <a:noFill/>
        </p:spPr>
        <p:txBody>
          <a:bodyPr wrap="square" rtlCol="0">
            <a:spAutoFit/>
          </a:bodyPr>
          <a:lstStyle/>
          <a:p>
            <a:r>
              <a:rPr lang="en-GB" sz="3200" dirty="0" smtClean="0"/>
              <a:t>Similar coverage in boys and girls</a:t>
            </a:r>
            <a:endParaRPr lang="en-GB" sz="3200" dirty="0"/>
          </a:p>
        </p:txBody>
      </p:sp>
    </p:spTree>
    <p:extLst>
      <p:ext uri="{BB962C8B-B14F-4D97-AF65-F5344CB8AC3E}">
        <p14:creationId xmlns:p14="http://schemas.microsoft.com/office/powerpoint/2010/main" val="3258522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974809" y="5290359"/>
            <a:ext cx="772329" cy="739322"/>
          </a:xfrm>
          <a:prstGeom prst="rect">
            <a:avLst/>
          </a:prstGeom>
          <a:noFill/>
          <a:ln w="9525">
            <a:noFill/>
            <a:miter lim="800000"/>
            <a:headEnd/>
            <a:tailEnd/>
          </a:ln>
          <a:effectLst/>
        </p:spPr>
      </p:pic>
      <p:sp>
        <p:nvSpPr>
          <p:cNvPr id="2" name="Title 1"/>
          <p:cNvSpPr>
            <a:spLocks noGrp="1"/>
          </p:cNvSpPr>
          <p:nvPr>
            <p:ph type="title"/>
          </p:nvPr>
        </p:nvSpPr>
        <p:spPr>
          <a:xfrm>
            <a:off x="838200" y="0"/>
            <a:ext cx="10515600" cy="1325563"/>
          </a:xfrm>
        </p:spPr>
        <p:txBody>
          <a:bodyPr>
            <a:normAutofit/>
          </a:bodyPr>
          <a:lstStyle/>
          <a:p>
            <a:r>
              <a:rPr lang="en-GB" sz="3600" b="1" dirty="0" smtClean="0"/>
              <a:t>Case-control studies to estimate efficacy against malaria</a:t>
            </a:r>
            <a:endParaRPr lang="en-GB" sz="3600" b="1" dirty="0"/>
          </a:p>
        </p:txBody>
      </p:sp>
      <p:sp>
        <p:nvSpPr>
          <p:cNvPr id="3" name="Content Placeholder 2"/>
          <p:cNvSpPr>
            <a:spLocks noGrp="1"/>
          </p:cNvSpPr>
          <p:nvPr>
            <p:ph idx="1"/>
          </p:nvPr>
        </p:nvSpPr>
        <p:spPr>
          <a:xfrm>
            <a:off x="297287" y="1169043"/>
            <a:ext cx="5060324" cy="5437820"/>
          </a:xfrm>
        </p:spPr>
        <p:txBody>
          <a:bodyPr>
            <a:normAutofit/>
          </a:bodyPr>
          <a:lstStyle/>
          <a:p>
            <a:r>
              <a:rPr lang="en-GB" sz="2400" dirty="0" smtClean="0"/>
              <a:t>Cases – clinic attendees aged 3-59 months with slide-confirmed malaria</a:t>
            </a:r>
          </a:p>
          <a:p>
            <a:endParaRPr lang="en-GB" sz="300" dirty="0" smtClean="0"/>
          </a:p>
          <a:p>
            <a:r>
              <a:rPr lang="en-GB" sz="2400" dirty="0" smtClean="0"/>
              <a:t>Controls – 2 x healthy (or RDT negative) children aged 3-59 months from same community as cases</a:t>
            </a:r>
          </a:p>
          <a:p>
            <a:endParaRPr lang="en-GB" sz="300" dirty="0" smtClean="0"/>
          </a:p>
          <a:p>
            <a:r>
              <a:rPr lang="en-GB" sz="2400" dirty="0" smtClean="0"/>
              <a:t>History of SMC collected from card, caregiver, administration records</a:t>
            </a:r>
          </a:p>
          <a:p>
            <a:pPr lvl="1"/>
            <a:r>
              <a:rPr lang="en-GB" sz="2000" dirty="0" smtClean="0"/>
              <a:t>Potential confounders: age, SES, LLIN use, mothers education</a:t>
            </a:r>
          </a:p>
          <a:p>
            <a:endParaRPr lang="en-GB" sz="400" dirty="0" smtClean="0"/>
          </a:p>
          <a:p>
            <a:endParaRPr lang="en-GB" dirty="0" smtClean="0"/>
          </a:p>
          <a:p>
            <a:pPr lvl="1"/>
            <a:endParaRPr lang="en-GB" dirty="0"/>
          </a:p>
          <a:p>
            <a:endParaRPr lang="en-GB" dirty="0" smtClean="0"/>
          </a:p>
          <a:p>
            <a:pPr marL="457200" lvl="1" indent="0">
              <a:buNone/>
            </a:pPr>
            <a:endParaRPr lang="en-GB" dirty="0" smtClean="0"/>
          </a:p>
          <a:p>
            <a:pPr marL="457200" lvl="1" indent="0">
              <a:buNone/>
            </a:pPr>
            <a:endParaRPr lang="en-GB" dirty="0" smtClean="0"/>
          </a:p>
          <a:p>
            <a:pPr marL="0" indent="0">
              <a:buNone/>
            </a:pPr>
            <a:endParaRPr lang="en-GB" dirty="0" smtClean="0"/>
          </a:p>
        </p:txBody>
      </p:sp>
      <p:pic>
        <p:nvPicPr>
          <p:cNvPr id="5" name="Picture 2"/>
          <p:cNvPicPr>
            <a:picLocks noChangeAspect="1" noChangeArrowheads="1"/>
          </p:cNvPicPr>
          <p:nvPr/>
        </p:nvPicPr>
        <p:blipFill>
          <a:blip r:embed="rId4" cstate="print"/>
          <a:srcRect l="68357" t="10672" r="25222" b="67985"/>
          <a:stretch>
            <a:fillRect/>
          </a:stretch>
        </p:blipFill>
        <p:spPr bwMode="auto">
          <a:xfrm>
            <a:off x="8922535" y="4686415"/>
            <a:ext cx="432048" cy="864096"/>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print"/>
          <a:srcRect/>
          <a:stretch>
            <a:fillRect/>
          </a:stretch>
        </p:blipFill>
        <p:spPr bwMode="auto">
          <a:xfrm>
            <a:off x="7977082" y="5290359"/>
            <a:ext cx="772329" cy="739322"/>
          </a:xfrm>
          <a:prstGeom prst="rect">
            <a:avLst/>
          </a:prstGeom>
          <a:noFill/>
          <a:ln w="9525">
            <a:noFill/>
            <a:miter lim="800000"/>
            <a:headEnd/>
            <a:tailEnd/>
          </a:ln>
          <a:effectLst/>
        </p:spPr>
      </p:pic>
      <p:sp>
        <p:nvSpPr>
          <p:cNvPr id="7" name="TextBox 6"/>
          <p:cNvSpPr txBox="1"/>
          <p:nvPr/>
        </p:nvSpPr>
        <p:spPr>
          <a:xfrm>
            <a:off x="9498599" y="4686415"/>
            <a:ext cx="1224136" cy="738664"/>
          </a:xfrm>
          <a:prstGeom prst="rect">
            <a:avLst/>
          </a:prstGeom>
          <a:noFill/>
        </p:spPr>
        <p:txBody>
          <a:bodyPr wrap="square" rtlCol="0">
            <a:spAutoFit/>
          </a:bodyPr>
          <a:lstStyle/>
          <a:p>
            <a:r>
              <a:rPr lang="en-GB" dirty="0" smtClean="0"/>
              <a:t>No SMC</a:t>
            </a:r>
          </a:p>
          <a:p>
            <a:endParaRPr lang="en-GB" sz="500" dirty="0" smtClean="0"/>
          </a:p>
          <a:p>
            <a:r>
              <a:rPr lang="en-GB" dirty="0" smtClean="0"/>
              <a:t>SMC</a:t>
            </a:r>
            <a:endParaRPr lang="en-GB" dirty="0"/>
          </a:p>
        </p:txBody>
      </p:sp>
      <p:sp>
        <p:nvSpPr>
          <p:cNvPr id="9" name="TextBox 8"/>
          <p:cNvSpPr txBox="1"/>
          <p:nvPr/>
        </p:nvSpPr>
        <p:spPr>
          <a:xfrm>
            <a:off x="6814912" y="5425079"/>
            <a:ext cx="1223058" cy="369332"/>
          </a:xfrm>
          <a:prstGeom prst="rect">
            <a:avLst/>
          </a:prstGeom>
          <a:noFill/>
        </p:spPr>
        <p:txBody>
          <a:bodyPr wrap="square" rtlCol="0">
            <a:spAutoFit/>
          </a:bodyPr>
          <a:lstStyle/>
          <a:p>
            <a:r>
              <a:rPr lang="en-GB" dirty="0" smtClean="0"/>
              <a:t>Cases</a:t>
            </a:r>
            <a:endParaRPr lang="en-GB" dirty="0"/>
          </a:p>
        </p:txBody>
      </p:sp>
      <p:sp>
        <p:nvSpPr>
          <p:cNvPr id="10" name="TextBox 9"/>
          <p:cNvSpPr txBox="1"/>
          <p:nvPr/>
        </p:nvSpPr>
        <p:spPr>
          <a:xfrm>
            <a:off x="6805267" y="4453976"/>
            <a:ext cx="1223058" cy="369332"/>
          </a:xfrm>
          <a:prstGeom prst="rect">
            <a:avLst/>
          </a:prstGeom>
          <a:noFill/>
        </p:spPr>
        <p:txBody>
          <a:bodyPr wrap="square" rtlCol="0">
            <a:spAutoFit/>
          </a:bodyPr>
          <a:lstStyle/>
          <a:p>
            <a:r>
              <a:rPr lang="en-GB" dirty="0" smtClean="0"/>
              <a:t>Controls</a:t>
            </a:r>
            <a:endParaRPr lang="en-GB" dirty="0"/>
          </a:p>
        </p:txBody>
      </p:sp>
      <p:pic>
        <p:nvPicPr>
          <p:cNvPr id="11" name="Picture 2"/>
          <p:cNvPicPr>
            <a:picLocks noChangeAspect="1" noChangeArrowheads="1"/>
          </p:cNvPicPr>
          <p:nvPr/>
        </p:nvPicPr>
        <p:blipFill>
          <a:blip r:embed="rId3" cstate="print"/>
          <a:srcRect/>
          <a:stretch>
            <a:fillRect/>
          </a:stretch>
        </p:blipFill>
        <p:spPr bwMode="auto">
          <a:xfrm>
            <a:off x="7974809" y="4268981"/>
            <a:ext cx="772329" cy="739322"/>
          </a:xfrm>
          <a:prstGeom prst="rect">
            <a:avLst/>
          </a:prstGeom>
          <a:noFill/>
          <a:ln w="9525">
            <a:noFill/>
            <a:miter lim="800000"/>
            <a:headEnd/>
            <a:tailEnd/>
          </a:ln>
          <a:effectLst/>
        </p:spPr>
      </p:pic>
      <p:sp>
        <p:nvSpPr>
          <p:cNvPr id="12" name="TextBox 11"/>
          <p:cNvSpPr txBox="1"/>
          <p:nvPr/>
        </p:nvSpPr>
        <p:spPr>
          <a:xfrm>
            <a:off x="6722772" y="1262130"/>
            <a:ext cx="4353059" cy="2554545"/>
          </a:xfrm>
          <a:prstGeom prst="rect">
            <a:avLst/>
          </a:prstGeom>
          <a:noFill/>
        </p:spPr>
        <p:txBody>
          <a:bodyPr wrap="square" rtlCol="0">
            <a:spAutoFit/>
          </a:bodyPr>
          <a:lstStyle/>
          <a:p>
            <a:r>
              <a:rPr lang="en-GB" sz="2000" dirty="0" smtClean="0"/>
              <a:t>Logic:  </a:t>
            </a:r>
          </a:p>
          <a:p>
            <a:r>
              <a:rPr lang="en-GB" sz="2000" dirty="0" smtClean="0"/>
              <a:t>If SMC is protective, then more controls should have recent SMC than malaria cases</a:t>
            </a:r>
          </a:p>
          <a:p>
            <a:endParaRPr lang="en-GB" sz="2000" dirty="0" smtClean="0"/>
          </a:p>
          <a:p>
            <a:r>
              <a:rPr lang="en-GB" sz="2000" dirty="0" smtClean="0"/>
              <a:t>If SMC not protective, then SMC receipt should be similar between cases &amp; controls</a:t>
            </a:r>
            <a:endParaRPr lang="en-GB" sz="2000" dirty="0"/>
          </a:p>
        </p:txBody>
      </p:sp>
    </p:spTree>
    <p:extLst>
      <p:ext uri="{BB962C8B-B14F-4D97-AF65-F5344CB8AC3E}">
        <p14:creationId xmlns:p14="http://schemas.microsoft.com/office/powerpoint/2010/main" val="17182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5693212" y="2229870"/>
            <a:ext cx="6065838" cy="4140200"/>
          </a:xfrm>
          <a:prstGeom prst="rect">
            <a:avLst/>
          </a:prstGeom>
          <a:noFill/>
          <a:ln w="9525">
            <a:noFill/>
            <a:miter lim="800000"/>
            <a:headEnd/>
            <a:tailEnd/>
          </a:ln>
          <a:effectLst/>
        </p:spPr>
      </p:pic>
      <p:sp>
        <p:nvSpPr>
          <p:cNvPr id="2" name="Title 1"/>
          <p:cNvSpPr>
            <a:spLocks noGrp="1"/>
          </p:cNvSpPr>
          <p:nvPr>
            <p:ph type="title"/>
          </p:nvPr>
        </p:nvSpPr>
        <p:spPr>
          <a:xfrm>
            <a:off x="838200" y="0"/>
            <a:ext cx="10515600" cy="1325563"/>
          </a:xfrm>
        </p:spPr>
        <p:txBody>
          <a:bodyPr>
            <a:normAutofit/>
          </a:bodyPr>
          <a:lstStyle/>
          <a:p>
            <a:r>
              <a:rPr lang="en-GB" sz="3600" b="1" dirty="0" smtClean="0"/>
              <a:t>Case-control studies to estimate efficacy against malaria</a:t>
            </a:r>
            <a:endParaRPr lang="en-GB" sz="3600" b="1" dirty="0"/>
          </a:p>
        </p:txBody>
      </p:sp>
      <p:sp>
        <p:nvSpPr>
          <p:cNvPr id="3" name="Content Placeholder 2"/>
          <p:cNvSpPr>
            <a:spLocks noGrp="1"/>
          </p:cNvSpPr>
          <p:nvPr>
            <p:ph idx="1"/>
          </p:nvPr>
        </p:nvSpPr>
        <p:spPr>
          <a:xfrm>
            <a:off x="297287" y="1169043"/>
            <a:ext cx="5060324" cy="5437820"/>
          </a:xfrm>
        </p:spPr>
        <p:txBody>
          <a:bodyPr>
            <a:normAutofit/>
          </a:bodyPr>
          <a:lstStyle/>
          <a:p>
            <a:r>
              <a:rPr lang="en-GB" sz="2400" dirty="0" smtClean="0"/>
              <a:t>Cases – clinic attendees aged 3-59 months with slide-confirmed malaria</a:t>
            </a:r>
          </a:p>
          <a:p>
            <a:endParaRPr lang="en-GB" sz="300" dirty="0" smtClean="0"/>
          </a:p>
          <a:p>
            <a:r>
              <a:rPr lang="en-GB" sz="2400" dirty="0" smtClean="0"/>
              <a:t>Controls – 2 x healthy (or RDT negative) children aged 3-59 months from same community as cases</a:t>
            </a:r>
          </a:p>
          <a:p>
            <a:endParaRPr lang="en-GB" sz="300" dirty="0" smtClean="0"/>
          </a:p>
          <a:p>
            <a:r>
              <a:rPr lang="en-GB" sz="2400" dirty="0" smtClean="0"/>
              <a:t>History of SMC collected from card, caregiver, administration records</a:t>
            </a:r>
          </a:p>
          <a:p>
            <a:pPr lvl="1"/>
            <a:r>
              <a:rPr lang="en-GB" sz="2000" dirty="0" smtClean="0"/>
              <a:t>Potential confounders: age, SES, LLIN use, mothers education</a:t>
            </a:r>
          </a:p>
          <a:p>
            <a:endParaRPr lang="en-GB" sz="400" dirty="0" smtClean="0"/>
          </a:p>
          <a:p>
            <a:pPr lvl="1"/>
            <a:endParaRPr lang="en-GB" dirty="0"/>
          </a:p>
          <a:p>
            <a:endParaRPr lang="en-GB" dirty="0" smtClean="0"/>
          </a:p>
          <a:p>
            <a:pPr marL="457200" lvl="1" indent="0">
              <a:buNone/>
            </a:pPr>
            <a:endParaRPr lang="en-GB" dirty="0" smtClean="0"/>
          </a:p>
          <a:p>
            <a:pPr marL="457200" lvl="1" indent="0">
              <a:buNone/>
            </a:pPr>
            <a:endParaRPr lang="en-GB" dirty="0" smtClean="0"/>
          </a:p>
          <a:p>
            <a:pPr marL="0" indent="0">
              <a:buNone/>
            </a:pPr>
            <a:endParaRPr lang="en-GB" dirty="0" smtClean="0"/>
          </a:p>
        </p:txBody>
      </p:sp>
      <p:sp>
        <p:nvSpPr>
          <p:cNvPr id="15" name="Rectangle 14"/>
          <p:cNvSpPr/>
          <p:nvPr/>
        </p:nvSpPr>
        <p:spPr>
          <a:xfrm>
            <a:off x="6903076" y="2446987"/>
            <a:ext cx="1996225" cy="13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903076" y="3806395"/>
            <a:ext cx="1996225" cy="1525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852660" y="2439367"/>
            <a:ext cx="1797461" cy="1329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661516" y="3810967"/>
            <a:ext cx="1996225" cy="1535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199290" y="1803042"/>
            <a:ext cx="4636394" cy="369332"/>
          </a:xfrm>
          <a:prstGeom prst="rect">
            <a:avLst/>
          </a:prstGeom>
          <a:noFill/>
        </p:spPr>
        <p:txBody>
          <a:bodyPr wrap="square" rtlCol="0">
            <a:spAutoFit/>
          </a:bodyPr>
          <a:lstStyle/>
          <a:p>
            <a:r>
              <a:rPr lang="en-GB" b="1" dirty="0" smtClean="0"/>
              <a:t>Gambia			Mali	</a:t>
            </a:r>
            <a:endParaRPr lang="en-GB" b="1" dirty="0"/>
          </a:p>
        </p:txBody>
      </p:sp>
    </p:spTree>
    <p:extLst>
      <p:ext uri="{BB962C8B-B14F-4D97-AF65-F5344CB8AC3E}">
        <p14:creationId xmlns:p14="http://schemas.microsoft.com/office/powerpoint/2010/main" val="171822177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29" y="365125"/>
            <a:ext cx="11661731" cy="1325563"/>
          </a:xfrm>
        </p:spPr>
        <p:txBody>
          <a:bodyPr/>
          <a:lstStyle/>
          <a:p>
            <a:r>
              <a:rPr lang="en-GB" dirty="0" smtClean="0"/>
              <a:t>Evidence of impact from national malaria surveillance databases</a:t>
            </a:r>
            <a:endParaRPr lang="en-GB" dirty="0"/>
          </a:p>
        </p:txBody>
      </p:sp>
      <p:sp>
        <p:nvSpPr>
          <p:cNvPr id="3" name="Content Placeholder 2"/>
          <p:cNvSpPr>
            <a:spLocks noGrp="1"/>
          </p:cNvSpPr>
          <p:nvPr>
            <p:ph idx="1"/>
          </p:nvPr>
        </p:nvSpPr>
        <p:spPr>
          <a:xfrm>
            <a:off x="838200" y="1825624"/>
            <a:ext cx="10973844" cy="4725487"/>
          </a:xfrm>
        </p:spPr>
        <p:txBody>
          <a:bodyPr>
            <a:normAutofit fontScale="92500" lnSpcReduction="20000"/>
          </a:bodyPr>
          <a:lstStyle/>
          <a:p>
            <a:r>
              <a:rPr lang="en-GB" sz="2600" dirty="0" smtClean="0"/>
              <a:t>Monthly number of malaria cases in each district, in children &lt;5yrs, and in persons above 5yrs were analysed</a:t>
            </a:r>
            <a:r>
              <a:rPr lang="en-GB" sz="2600" dirty="0"/>
              <a:t> </a:t>
            </a:r>
            <a:r>
              <a:rPr lang="en-GB" sz="2600" dirty="0" smtClean="0"/>
              <a:t>(facilitated by now widespread use of confirmation by RDT)</a:t>
            </a:r>
          </a:p>
          <a:p>
            <a:endParaRPr lang="en-GB" sz="2600" dirty="0" smtClean="0"/>
          </a:p>
          <a:p>
            <a:r>
              <a:rPr lang="en-GB" sz="2600" dirty="0" smtClean="0"/>
              <a:t>Regression </a:t>
            </a:r>
            <a:r>
              <a:rPr lang="en-GB" sz="2600" dirty="0"/>
              <a:t>model </a:t>
            </a:r>
            <a:r>
              <a:rPr lang="en-GB" sz="2600" dirty="0" smtClean="0"/>
              <a:t>used to </a:t>
            </a:r>
            <a:r>
              <a:rPr lang="en-GB" sz="2600" dirty="0"/>
              <a:t>predict the expected number of cases without SMC on the basis of </a:t>
            </a:r>
            <a:r>
              <a:rPr lang="en-GB" sz="2600" dirty="0" smtClean="0"/>
              <a:t>year-to-year </a:t>
            </a:r>
            <a:r>
              <a:rPr lang="en-GB" sz="2600" dirty="0"/>
              <a:t>trends in older ager groups and in children in non-SMC </a:t>
            </a:r>
            <a:r>
              <a:rPr lang="en-GB" sz="2600" dirty="0" smtClean="0"/>
              <a:t>districts</a:t>
            </a:r>
            <a:endParaRPr lang="en-GB" sz="2600" dirty="0"/>
          </a:p>
          <a:p>
            <a:endParaRPr lang="en-GB" sz="2600" dirty="0" smtClean="0"/>
          </a:p>
          <a:p>
            <a:r>
              <a:rPr lang="en-GB" sz="2600" dirty="0" smtClean="0"/>
              <a:t>% reduction in cases in SMC areas then estimated by comparing reported with the predicted cases</a:t>
            </a:r>
          </a:p>
          <a:p>
            <a:endParaRPr lang="en-GB" sz="2600" dirty="0" smtClean="0"/>
          </a:p>
          <a:p>
            <a:r>
              <a:rPr lang="en-GB" sz="2600" dirty="0" smtClean="0"/>
              <a:t>Limitations: incompleteness, data errors, periods without confirmation, changes in diagnostic guidelines, cases from outside SMC areas, other concurrent control measures, year to year variation in malaria transmission </a:t>
            </a:r>
          </a:p>
          <a:p>
            <a:pPr marL="0" indent="0">
              <a:buNone/>
            </a:pPr>
            <a:r>
              <a:rPr lang="en-GB" sz="2600" dirty="0" smtClean="0"/>
              <a:t>                    - these factors tend to obscure the true impact of interventions  </a:t>
            </a:r>
          </a:p>
          <a:p>
            <a:endParaRPr lang="en-GB" dirty="0"/>
          </a:p>
        </p:txBody>
      </p:sp>
    </p:spTree>
    <p:extLst>
      <p:ext uri="{BB962C8B-B14F-4D97-AF65-F5344CB8AC3E}">
        <p14:creationId xmlns:p14="http://schemas.microsoft.com/office/powerpoint/2010/main" val="4125589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77" y="146462"/>
            <a:ext cx="10515600" cy="1325563"/>
          </a:xfrm>
        </p:spPr>
        <p:txBody>
          <a:bodyPr/>
          <a:lstStyle/>
          <a:p>
            <a:r>
              <a:rPr lang="en-GB" dirty="0" smtClean="0"/>
              <a:t>Burkina Faso</a:t>
            </a:r>
            <a:endParaRPr lang="en-GB" dirty="0"/>
          </a:p>
        </p:txBody>
      </p:sp>
      <p:grpSp>
        <p:nvGrpSpPr>
          <p:cNvPr id="10" name="Group 9"/>
          <p:cNvGrpSpPr/>
          <p:nvPr/>
        </p:nvGrpSpPr>
        <p:grpSpPr>
          <a:xfrm>
            <a:off x="5976395" y="922260"/>
            <a:ext cx="3051279" cy="2233059"/>
            <a:chOff x="6143776" y="586775"/>
            <a:chExt cx="3051279" cy="2233059"/>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776" y="586775"/>
              <a:ext cx="3051279" cy="223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631806" y="1222409"/>
              <a:ext cx="1511166" cy="369332"/>
            </a:xfrm>
            <a:prstGeom prst="rect">
              <a:avLst/>
            </a:prstGeom>
            <a:noFill/>
          </p:spPr>
          <p:txBody>
            <a:bodyPr wrap="square" rtlCol="0">
              <a:spAutoFit/>
            </a:bodyPr>
            <a:lstStyle/>
            <a:p>
              <a:r>
                <a:rPr lang="en-GB" dirty="0" err="1" smtClean="0"/>
                <a:t>Pama</a:t>
              </a:r>
              <a:endParaRPr lang="en-GB" dirty="0"/>
            </a:p>
          </p:txBody>
        </p:sp>
      </p:grpSp>
      <p:grpSp>
        <p:nvGrpSpPr>
          <p:cNvPr id="12" name="Group 11"/>
          <p:cNvGrpSpPr/>
          <p:nvPr/>
        </p:nvGrpSpPr>
        <p:grpSpPr>
          <a:xfrm>
            <a:off x="8922268" y="928632"/>
            <a:ext cx="3048351" cy="2230916"/>
            <a:chOff x="9083392" y="180053"/>
            <a:chExt cx="3048351" cy="2230916"/>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3392" y="180053"/>
              <a:ext cx="3048351" cy="223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710497" y="926179"/>
              <a:ext cx="897070" cy="369332"/>
            </a:xfrm>
            <a:prstGeom prst="rect">
              <a:avLst/>
            </a:prstGeom>
            <a:noFill/>
          </p:spPr>
          <p:txBody>
            <a:bodyPr wrap="square" rtlCol="0">
              <a:spAutoFit/>
            </a:bodyPr>
            <a:lstStyle/>
            <a:p>
              <a:r>
                <a:rPr lang="en-GB" dirty="0" err="1" smtClean="0"/>
                <a:t>Ziniare</a:t>
              </a:r>
              <a:endParaRPr lang="en-GB" dirty="0"/>
            </a:p>
          </p:txBody>
        </p:sp>
      </p:grpSp>
      <p:grpSp>
        <p:nvGrpSpPr>
          <p:cNvPr id="14" name="Group 13"/>
          <p:cNvGrpSpPr/>
          <p:nvPr/>
        </p:nvGrpSpPr>
        <p:grpSpPr>
          <a:xfrm>
            <a:off x="618880" y="1869604"/>
            <a:ext cx="5114925" cy="3743325"/>
            <a:chOff x="744003" y="2559952"/>
            <a:chExt cx="5114925" cy="3743325"/>
          </a:xfrm>
        </p:grpSpPr>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003" y="2559952"/>
              <a:ext cx="5114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80673" y="3401810"/>
              <a:ext cx="2079057" cy="646331"/>
            </a:xfrm>
            <a:prstGeom prst="rect">
              <a:avLst/>
            </a:prstGeom>
            <a:noFill/>
          </p:spPr>
          <p:txBody>
            <a:bodyPr wrap="square" rtlCol="0">
              <a:spAutoFit/>
            </a:bodyPr>
            <a:lstStyle/>
            <a:p>
              <a:r>
                <a:rPr lang="en-GB" dirty="0" smtClean="0"/>
                <a:t>17 control districts </a:t>
              </a:r>
            </a:p>
            <a:p>
              <a:r>
                <a:rPr lang="en-GB" dirty="0" smtClean="0"/>
                <a:t>without SMC</a:t>
              </a:r>
              <a:endParaRPr lang="en-GB" dirty="0"/>
            </a:p>
          </p:txBody>
        </p:sp>
      </p:grpSp>
      <p:sp>
        <p:nvSpPr>
          <p:cNvPr id="19" name="TextBox 18"/>
          <p:cNvSpPr txBox="1"/>
          <p:nvPr/>
        </p:nvSpPr>
        <p:spPr>
          <a:xfrm>
            <a:off x="7324825" y="367547"/>
            <a:ext cx="3898232" cy="369332"/>
          </a:xfrm>
          <a:prstGeom prst="rect">
            <a:avLst/>
          </a:prstGeom>
          <a:noFill/>
        </p:spPr>
        <p:txBody>
          <a:bodyPr wrap="square" rtlCol="0">
            <a:spAutoFit/>
          </a:bodyPr>
          <a:lstStyle/>
          <a:p>
            <a:r>
              <a:rPr lang="en-GB" dirty="0" smtClean="0"/>
              <a:t>Examples of districts with SMC in 2015:</a:t>
            </a:r>
            <a:endParaRPr lang="en-GB" dirty="0"/>
          </a:p>
        </p:txBody>
      </p:sp>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0649" y="3902090"/>
            <a:ext cx="3672408" cy="268712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324824" y="3547935"/>
            <a:ext cx="4456497" cy="369332"/>
          </a:xfrm>
          <a:prstGeom prst="rect">
            <a:avLst/>
          </a:prstGeom>
          <a:noFill/>
        </p:spPr>
        <p:txBody>
          <a:bodyPr wrap="square" rtlCol="0">
            <a:spAutoFit/>
          </a:bodyPr>
          <a:lstStyle/>
          <a:p>
            <a:r>
              <a:rPr lang="en-GB" dirty="0" smtClean="0"/>
              <a:t>11 ACCESS-SMC districts with SMC in 2015:</a:t>
            </a:r>
            <a:endParaRPr lang="en-GB" dirty="0"/>
          </a:p>
        </p:txBody>
      </p:sp>
      <p:sp>
        <p:nvSpPr>
          <p:cNvPr id="22" name="TextBox 21"/>
          <p:cNvSpPr txBox="1"/>
          <p:nvPr/>
        </p:nvSpPr>
        <p:spPr>
          <a:xfrm>
            <a:off x="7975591" y="6410425"/>
            <a:ext cx="3911609" cy="369332"/>
          </a:xfrm>
          <a:prstGeom prst="rect">
            <a:avLst/>
          </a:prstGeom>
          <a:noFill/>
        </p:spPr>
        <p:txBody>
          <a:bodyPr wrap="square" rtlCol="0">
            <a:spAutoFit/>
          </a:bodyPr>
          <a:lstStyle/>
          <a:p>
            <a:r>
              <a:rPr lang="en-GB" dirty="0" smtClean="0"/>
              <a:t>45% reduction in cases &lt;5yrs in 2015</a:t>
            </a:r>
            <a:endParaRPr lang="en-GB" dirty="0"/>
          </a:p>
        </p:txBody>
      </p:sp>
      <p:sp>
        <p:nvSpPr>
          <p:cNvPr id="3" name="TextBox 2"/>
          <p:cNvSpPr txBox="1"/>
          <p:nvPr/>
        </p:nvSpPr>
        <p:spPr>
          <a:xfrm>
            <a:off x="454494" y="1182177"/>
            <a:ext cx="5014614" cy="646331"/>
          </a:xfrm>
          <a:prstGeom prst="rect">
            <a:avLst/>
          </a:prstGeom>
          <a:noFill/>
          <a:ln>
            <a:solidFill>
              <a:srgbClr val="0070C0"/>
            </a:solidFill>
          </a:ln>
        </p:spPr>
        <p:txBody>
          <a:bodyPr wrap="square" rtlCol="0">
            <a:spAutoFit/>
          </a:bodyPr>
          <a:lstStyle/>
          <a:p>
            <a:r>
              <a:rPr lang="en-GB" dirty="0" smtClean="0"/>
              <a:t>More details: JB </a:t>
            </a:r>
            <a:r>
              <a:rPr lang="en-GB" dirty="0" err="1"/>
              <a:t>Ouedraogo</a:t>
            </a:r>
            <a:r>
              <a:rPr lang="en-GB" dirty="0"/>
              <a:t> Poster </a:t>
            </a:r>
            <a:r>
              <a:rPr lang="en-GB" dirty="0" smtClean="0"/>
              <a:t>852</a:t>
            </a:r>
          </a:p>
          <a:p>
            <a:r>
              <a:rPr lang="en-GB" dirty="0" smtClean="0"/>
              <a:t>Session </a:t>
            </a:r>
            <a:r>
              <a:rPr lang="en-GB" dirty="0"/>
              <a:t>B </a:t>
            </a:r>
            <a:r>
              <a:rPr lang="en-GB" dirty="0" smtClean="0"/>
              <a:t>Nov 15</a:t>
            </a:r>
            <a:r>
              <a:rPr lang="en-GB" baseline="30000" dirty="0" smtClean="0"/>
              <a:t>th</a:t>
            </a:r>
            <a:r>
              <a:rPr lang="en-GB" dirty="0" smtClean="0"/>
              <a:t>,  12pm-1:45</a:t>
            </a:r>
            <a:endParaRPr lang="en-GB" dirty="0"/>
          </a:p>
        </p:txBody>
      </p:sp>
      <p:sp>
        <p:nvSpPr>
          <p:cNvPr id="6" name="TextBox 5"/>
          <p:cNvSpPr txBox="1"/>
          <p:nvPr/>
        </p:nvSpPr>
        <p:spPr>
          <a:xfrm>
            <a:off x="454493" y="5386898"/>
            <a:ext cx="7096155"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Increase in number of confirmed cases in 2015 in non-SMC areas, and in older age groups in SMC areas</a:t>
            </a:r>
          </a:p>
          <a:p>
            <a:pPr marL="285750" indent="-285750">
              <a:buFont typeface="Arial" panose="020B0604020202020204" pitchFamily="34" charset="0"/>
              <a:buChar char="•"/>
            </a:pPr>
            <a:r>
              <a:rPr lang="en-GB" dirty="0" smtClean="0"/>
              <a:t>The observed number of cases in children in SMC areas was compared with the expected number assuming the same trend would have been seen without SMC</a:t>
            </a:r>
            <a:endParaRPr lang="en-GB" dirty="0"/>
          </a:p>
        </p:txBody>
      </p:sp>
    </p:spTree>
    <p:extLst>
      <p:ext uri="{BB962C8B-B14F-4D97-AF65-F5344CB8AC3E}">
        <p14:creationId xmlns:p14="http://schemas.microsoft.com/office/powerpoint/2010/main" val="11744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79875" y="387676"/>
            <a:ext cx="5601684" cy="2534899"/>
            <a:chOff x="-26697" y="270757"/>
            <a:chExt cx="5001504" cy="2263303"/>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97" y="281536"/>
              <a:ext cx="5001504" cy="225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16912" y="270757"/>
              <a:ext cx="1828800" cy="369333"/>
            </a:xfrm>
            <a:prstGeom prst="rect">
              <a:avLst/>
            </a:prstGeom>
            <a:noFill/>
          </p:spPr>
          <p:txBody>
            <a:bodyPr wrap="square" rtlCol="0">
              <a:spAutoFit/>
            </a:bodyPr>
            <a:lstStyle/>
            <a:p>
              <a:r>
                <a:rPr lang="en-GB" dirty="0"/>
                <a:t>The Gambia</a:t>
              </a:r>
            </a:p>
          </p:txBody>
        </p:sp>
      </p:grpSp>
      <p:grpSp>
        <p:nvGrpSpPr>
          <p:cNvPr id="6" name="Group 5"/>
          <p:cNvGrpSpPr>
            <a:grpSpLocks noChangeAspect="1"/>
          </p:cNvGrpSpPr>
          <p:nvPr/>
        </p:nvGrpSpPr>
        <p:grpSpPr>
          <a:xfrm>
            <a:off x="271253" y="3276729"/>
            <a:ext cx="5218928" cy="2350446"/>
            <a:chOff x="0" y="2534060"/>
            <a:chExt cx="5177509" cy="2331791"/>
          </a:xfrm>
        </p:grpSpPr>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34060"/>
              <a:ext cx="5177509" cy="233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69929" y="2534060"/>
              <a:ext cx="1828800" cy="369332"/>
            </a:xfrm>
            <a:prstGeom prst="rect">
              <a:avLst/>
            </a:prstGeom>
            <a:noFill/>
          </p:spPr>
          <p:txBody>
            <a:bodyPr wrap="square" rtlCol="0">
              <a:spAutoFit/>
            </a:bodyPr>
            <a:lstStyle/>
            <a:p>
              <a:r>
                <a:rPr lang="en-GB" dirty="0" smtClean="0"/>
                <a:t>Chad</a:t>
              </a:r>
              <a:endParaRPr lang="en-GB" dirty="0"/>
            </a:p>
          </p:txBody>
        </p:sp>
      </p:grpSp>
      <p:grpSp>
        <p:nvGrpSpPr>
          <p:cNvPr id="7" name="Group 6"/>
          <p:cNvGrpSpPr>
            <a:grpSpLocks noChangeAspect="1"/>
          </p:cNvGrpSpPr>
          <p:nvPr/>
        </p:nvGrpSpPr>
        <p:grpSpPr>
          <a:xfrm>
            <a:off x="6435194" y="403994"/>
            <a:ext cx="5325631" cy="2396737"/>
            <a:chOff x="2048656" y="4530903"/>
            <a:chExt cx="5283364" cy="2377716"/>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656" y="4530903"/>
              <a:ext cx="5283364" cy="237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54231" y="4660312"/>
              <a:ext cx="1828800" cy="369332"/>
            </a:xfrm>
            <a:prstGeom prst="rect">
              <a:avLst/>
            </a:prstGeom>
            <a:noFill/>
          </p:spPr>
          <p:txBody>
            <a:bodyPr wrap="square" rtlCol="0">
              <a:spAutoFit/>
            </a:bodyPr>
            <a:lstStyle/>
            <a:p>
              <a:r>
                <a:rPr lang="en-GB" dirty="0" smtClean="0"/>
                <a:t>Mali</a:t>
              </a:r>
              <a:endParaRPr lang="en-GB" dirty="0"/>
            </a:p>
          </p:txBody>
        </p:sp>
      </p:grpSp>
      <p:grpSp>
        <p:nvGrpSpPr>
          <p:cNvPr id="17" name="Group 16"/>
          <p:cNvGrpSpPr>
            <a:grpSpLocks noChangeAspect="1"/>
          </p:cNvGrpSpPr>
          <p:nvPr/>
        </p:nvGrpSpPr>
        <p:grpSpPr>
          <a:xfrm>
            <a:off x="6340530" y="3076685"/>
            <a:ext cx="5590689" cy="2517875"/>
            <a:chOff x="2245235" y="2531616"/>
            <a:chExt cx="4991686" cy="2248102"/>
          </a:xfrm>
        </p:grpSpPr>
        <p:pic>
          <p:nvPicPr>
            <p:cNvPr id="1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5235" y="2531616"/>
              <a:ext cx="4991686" cy="224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498896" y="2700296"/>
              <a:ext cx="1409577" cy="461665"/>
            </a:xfrm>
            <a:prstGeom prst="rect">
              <a:avLst/>
            </a:prstGeom>
            <a:noFill/>
          </p:spPr>
          <p:txBody>
            <a:bodyPr wrap="square" rtlCol="0">
              <a:spAutoFit/>
            </a:bodyPr>
            <a:lstStyle/>
            <a:p>
              <a:r>
                <a:rPr lang="en-GB" dirty="0" smtClean="0"/>
                <a:t>Senegal </a:t>
              </a:r>
            </a:p>
          </p:txBody>
        </p:sp>
      </p:grpSp>
      <p:sp>
        <p:nvSpPr>
          <p:cNvPr id="13" name="Rectangle 12"/>
          <p:cNvSpPr/>
          <p:nvPr/>
        </p:nvSpPr>
        <p:spPr>
          <a:xfrm>
            <a:off x="10073862" y="2630497"/>
            <a:ext cx="1210588" cy="369332"/>
          </a:xfrm>
          <a:prstGeom prst="rect">
            <a:avLst/>
          </a:prstGeom>
        </p:spPr>
        <p:txBody>
          <a:bodyPr wrap="none">
            <a:spAutoFit/>
          </a:bodyPr>
          <a:lstStyle/>
          <a:p>
            <a:r>
              <a:rPr lang="en-GB" dirty="0"/>
              <a:t>2015   49%</a:t>
            </a:r>
          </a:p>
        </p:txBody>
      </p:sp>
      <p:sp>
        <p:nvSpPr>
          <p:cNvPr id="20" name="Rectangle 19"/>
          <p:cNvSpPr/>
          <p:nvPr/>
        </p:nvSpPr>
        <p:spPr>
          <a:xfrm>
            <a:off x="3869025" y="5539461"/>
            <a:ext cx="1210588" cy="369332"/>
          </a:xfrm>
          <a:prstGeom prst="rect">
            <a:avLst/>
          </a:prstGeom>
        </p:spPr>
        <p:txBody>
          <a:bodyPr wrap="none">
            <a:spAutoFit/>
          </a:bodyPr>
          <a:lstStyle/>
          <a:p>
            <a:r>
              <a:rPr lang="en-GB" dirty="0"/>
              <a:t>2015   24%</a:t>
            </a:r>
          </a:p>
        </p:txBody>
      </p:sp>
      <p:sp>
        <p:nvSpPr>
          <p:cNvPr id="4" name="TextBox 3"/>
          <p:cNvSpPr txBox="1"/>
          <p:nvPr/>
        </p:nvSpPr>
        <p:spPr>
          <a:xfrm>
            <a:off x="1782973" y="2784075"/>
            <a:ext cx="4557557" cy="369332"/>
          </a:xfrm>
          <a:prstGeom prst="rect">
            <a:avLst/>
          </a:prstGeom>
          <a:noFill/>
        </p:spPr>
        <p:txBody>
          <a:bodyPr wrap="square" rtlCol="0">
            <a:spAutoFit/>
          </a:bodyPr>
          <a:lstStyle/>
          <a:p>
            <a:r>
              <a:rPr lang="en-GB" dirty="0" smtClean="0"/>
              <a:t>              % reduction 2014: 50% 2015: 60%</a:t>
            </a:r>
          </a:p>
        </p:txBody>
      </p:sp>
      <p:sp>
        <p:nvSpPr>
          <p:cNvPr id="23" name="TextBox 22"/>
          <p:cNvSpPr txBox="1"/>
          <p:nvPr/>
        </p:nvSpPr>
        <p:spPr>
          <a:xfrm>
            <a:off x="9612773" y="5409894"/>
            <a:ext cx="2328319" cy="369332"/>
          </a:xfrm>
          <a:prstGeom prst="rect">
            <a:avLst/>
          </a:prstGeom>
          <a:noFill/>
        </p:spPr>
        <p:txBody>
          <a:bodyPr wrap="square" rtlCol="0">
            <a:spAutoFit/>
          </a:bodyPr>
          <a:lstStyle/>
          <a:p>
            <a:r>
              <a:rPr lang="en-GB" dirty="0" smtClean="0"/>
              <a:t>2014: 62% </a:t>
            </a:r>
            <a:r>
              <a:rPr lang="en-GB" dirty="0"/>
              <a:t> </a:t>
            </a:r>
            <a:r>
              <a:rPr lang="en-GB" dirty="0" smtClean="0"/>
              <a:t> 2015: 54%</a:t>
            </a:r>
          </a:p>
        </p:txBody>
      </p:sp>
      <p:sp>
        <p:nvSpPr>
          <p:cNvPr id="9" name="TextBox 8"/>
          <p:cNvSpPr txBox="1"/>
          <p:nvPr/>
        </p:nvSpPr>
        <p:spPr>
          <a:xfrm>
            <a:off x="1052088" y="5955032"/>
            <a:ext cx="10033727" cy="707886"/>
          </a:xfrm>
          <a:prstGeom prst="rect">
            <a:avLst/>
          </a:prstGeom>
          <a:noFill/>
        </p:spPr>
        <p:txBody>
          <a:bodyPr wrap="square" rtlCol="0">
            <a:spAutoFit/>
          </a:bodyPr>
          <a:lstStyle/>
          <a:p>
            <a:r>
              <a:rPr lang="en-GB" sz="2000" dirty="0" smtClean="0"/>
              <a:t>Number of confirmed cases in SMC areas in older age groups (in red) and in children (in blue). </a:t>
            </a:r>
          </a:p>
          <a:p>
            <a:r>
              <a:rPr lang="en-GB" sz="2000" dirty="0" smtClean="0"/>
              <a:t>Dashed blue lines are the expected cases in children if SMC had not been implemented. </a:t>
            </a:r>
            <a:endParaRPr lang="en-GB" sz="2000" dirty="0"/>
          </a:p>
        </p:txBody>
      </p:sp>
    </p:spTree>
    <p:extLst>
      <p:ext uri="{BB962C8B-B14F-4D97-AF65-F5344CB8AC3E}">
        <p14:creationId xmlns:p14="http://schemas.microsoft.com/office/powerpoint/2010/main" val="178436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Africa - 2015 SMC implementation districts - ALL 1 colou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71450" y="0"/>
            <a:ext cx="11849100" cy="6858000"/>
          </a:xfrm>
          <a:prstGeom prst="rect">
            <a:avLst/>
          </a:prstGeom>
          <a:noFill/>
          <a:ln>
            <a:noFill/>
          </a:ln>
        </p:spPr>
      </p:pic>
      <p:sp>
        <p:nvSpPr>
          <p:cNvPr id="3" name="TextBox 2"/>
          <p:cNvSpPr txBox="1"/>
          <p:nvPr/>
        </p:nvSpPr>
        <p:spPr>
          <a:xfrm>
            <a:off x="304800" y="6096000"/>
            <a:ext cx="1848465" cy="646331"/>
          </a:xfrm>
          <a:prstGeom prst="rect">
            <a:avLst/>
          </a:prstGeom>
          <a:noFill/>
        </p:spPr>
        <p:txBody>
          <a:bodyPr wrap="square" rtlCol="0">
            <a:spAutoFit/>
          </a:bodyPr>
          <a:lstStyle/>
          <a:p>
            <a:r>
              <a:rPr lang="en-GB" sz="3600" dirty="0" smtClean="0"/>
              <a:t>2015</a:t>
            </a:r>
            <a:endParaRPr lang="en-GB" dirty="0"/>
          </a:p>
        </p:txBody>
      </p:sp>
      <p:sp>
        <p:nvSpPr>
          <p:cNvPr id="4" name="Rectangle 3"/>
          <p:cNvSpPr/>
          <p:nvPr/>
        </p:nvSpPr>
        <p:spPr>
          <a:xfrm>
            <a:off x="10897644" y="87682"/>
            <a:ext cx="1122906"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488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m_survey_map.png"/>
          <p:cNvPicPr>
            <a:picLocks noGrp="1" noChangeAspect="1"/>
          </p:cNvPicPr>
          <p:nvPr/>
        </p:nvPicPr>
        <p:blipFill>
          <a:blip r:embed="rId3" cstate="print">
            <a:lum/>
          </a:blip>
          <a:stretch>
            <a:fillRect/>
          </a:stretch>
        </p:blipFill>
        <p:spPr>
          <a:xfrm>
            <a:off x="159888" y="1534003"/>
            <a:ext cx="7620000" cy="4411980"/>
          </a:xfrm>
          <a:prstGeom prst="rect">
            <a:avLst/>
          </a:prstGeom>
          <a:noFill/>
          <a:ln>
            <a:noFill/>
          </a:ln>
        </p:spPr>
      </p:pic>
      <p:sp>
        <p:nvSpPr>
          <p:cNvPr id="3" name="Title 1"/>
          <p:cNvSpPr txBox="1">
            <a:spLocks/>
          </p:cNvSpPr>
          <p:nvPr/>
        </p:nvSpPr>
        <p:spPr>
          <a:xfrm>
            <a:off x="220133" y="158119"/>
            <a:ext cx="11853333" cy="1394593"/>
          </a:xfrm>
          <a:prstGeom prst="rect">
            <a:avLst/>
          </a:prstGeom>
        </p:spPr>
        <p:txBody>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GB" dirty="0" smtClean="0">
                <a:effectLst>
                  <a:outerShdw blurRad="38100" dist="38100" dir="2700000" algn="tl">
                    <a:srgbClr val="000000">
                      <a:alpha val="43137"/>
                    </a:srgbClr>
                  </a:outerShdw>
                </a:effectLst>
              </a:rPr>
              <a:t>Drug resistance: Sampling for molecular markers</a:t>
            </a:r>
            <a:endParaRPr lang="en-GB" dirty="0">
              <a:effectLst>
                <a:outerShdw blurRad="38100" dist="38100" dir="2700000" algn="tl">
                  <a:srgbClr val="000000">
                    <a:alpha val="43137"/>
                  </a:srgbClr>
                </a:outerShdw>
              </a:effectLst>
            </a:endParaRPr>
          </a:p>
        </p:txBody>
      </p:sp>
      <p:sp>
        <p:nvSpPr>
          <p:cNvPr id="5" name="TextBox 4"/>
          <p:cNvSpPr txBox="1"/>
          <p:nvPr/>
        </p:nvSpPr>
        <p:spPr>
          <a:xfrm>
            <a:off x="2286001" y="940989"/>
            <a:ext cx="9595282" cy="830997"/>
          </a:xfrm>
          <a:prstGeom prst="rect">
            <a:avLst/>
          </a:prstGeom>
          <a:noFill/>
        </p:spPr>
        <p:txBody>
          <a:bodyPr wrap="square" rtlCol="0">
            <a:spAutoFit/>
          </a:bodyPr>
          <a:lstStyle/>
          <a:p>
            <a:r>
              <a:rPr lang="en-GB" sz="1600" dirty="0" smtClean="0"/>
              <a:t>Community surveys in 2015 in areas that had not started SMC (except Gambia which had starte</a:t>
            </a:r>
            <a:r>
              <a:rPr lang="en-GB" sz="1600" dirty="0"/>
              <a:t>d</a:t>
            </a:r>
            <a:r>
              <a:rPr lang="en-GB" sz="1600" dirty="0" smtClean="0"/>
              <a:t> SMC in 2014)</a:t>
            </a:r>
          </a:p>
          <a:p>
            <a:r>
              <a:rPr lang="en-GB" sz="1600" dirty="0" smtClean="0"/>
              <a:t>2 age groups: after the end of the transmission season:  &lt;5years and  10-30 years</a:t>
            </a:r>
          </a:p>
          <a:p>
            <a:r>
              <a:rPr lang="en-GB" sz="1600" dirty="0" smtClean="0"/>
              <a:t>2000 individuals in each age group, total target sample size of 28,000</a:t>
            </a:r>
          </a:p>
        </p:txBody>
      </p:sp>
      <p:sp>
        <p:nvSpPr>
          <p:cNvPr id="2" name="Rectangle 1"/>
          <p:cNvSpPr/>
          <p:nvPr/>
        </p:nvSpPr>
        <p:spPr>
          <a:xfrm>
            <a:off x="7708410" y="2277426"/>
            <a:ext cx="4123266" cy="2554545"/>
          </a:xfrm>
          <a:prstGeom prst="rect">
            <a:avLst/>
          </a:prstGeom>
        </p:spPr>
        <p:txBody>
          <a:bodyPr wrap="square">
            <a:spAutoFit/>
          </a:bodyPr>
          <a:lstStyle/>
          <a:p>
            <a:pPr marL="342900" indent="-342900">
              <a:buFont typeface="Arial" panose="020B0604020202020204" pitchFamily="34" charset="0"/>
              <a:buChar char="•"/>
            </a:pPr>
            <a:r>
              <a:rPr lang="en-GB" sz="1600" dirty="0" smtClean="0"/>
              <a:t>low </a:t>
            </a:r>
            <a:r>
              <a:rPr lang="en-GB" sz="1600" dirty="0"/>
              <a:t>frequencies of mutations associated with SP resistance, and no samples with AQ resistant </a:t>
            </a:r>
            <a:r>
              <a:rPr lang="en-GB" sz="1600" dirty="0" smtClean="0"/>
              <a:t>genotypes</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solidFill>
                  <a:schemeClr val="accent4">
                    <a:lumMod val="50000"/>
                  </a:schemeClr>
                </a:solidFill>
              </a:rPr>
              <a:t>Four</a:t>
            </a:r>
            <a:r>
              <a:rPr lang="en-GB" sz="1600" dirty="0"/>
              <a:t> samples (0.14</a:t>
            </a:r>
            <a:r>
              <a:rPr lang="en-GB" sz="1600" dirty="0" smtClean="0"/>
              <a:t>%) carried </a:t>
            </a:r>
            <a:r>
              <a:rPr lang="en-GB" sz="1600" i="1" dirty="0">
                <a:solidFill>
                  <a:schemeClr val="accent4">
                    <a:lumMod val="50000"/>
                  </a:schemeClr>
                </a:solidFill>
              </a:rPr>
              <a:t>pfmdr1</a:t>
            </a:r>
            <a:r>
              <a:rPr lang="en-GB" sz="1600" dirty="0">
                <a:solidFill>
                  <a:schemeClr val="accent4">
                    <a:lumMod val="50000"/>
                  </a:schemeClr>
                </a:solidFill>
              </a:rPr>
              <a:t>_YY</a:t>
            </a:r>
            <a:r>
              <a:rPr lang="en-GB" sz="1600" dirty="0"/>
              <a:t> but </a:t>
            </a:r>
            <a:r>
              <a:rPr lang="en-GB" sz="1600" dirty="0" smtClean="0"/>
              <a:t>only </a:t>
            </a:r>
            <a:r>
              <a:rPr lang="en-GB" sz="1600" dirty="0">
                <a:solidFill>
                  <a:schemeClr val="accent4">
                    <a:lumMod val="50000"/>
                  </a:schemeClr>
                </a:solidFill>
              </a:rPr>
              <a:t>one</a:t>
            </a:r>
            <a:r>
              <a:rPr lang="en-GB" sz="1600" dirty="0"/>
              <a:t> had </a:t>
            </a:r>
            <a:r>
              <a:rPr lang="en-GB" sz="1600" dirty="0">
                <a:solidFill>
                  <a:schemeClr val="accent4">
                    <a:lumMod val="50000"/>
                  </a:schemeClr>
                </a:solidFill>
              </a:rPr>
              <a:t>CVMNK/CVIET</a:t>
            </a:r>
            <a:r>
              <a:rPr lang="en-GB" sz="1600" dirty="0" smtClean="0"/>
              <a:t>.</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solidFill>
                  <a:schemeClr val="accent4">
                    <a:lumMod val="50000"/>
                  </a:schemeClr>
                </a:solidFill>
              </a:rPr>
              <a:t>Eight</a:t>
            </a:r>
            <a:r>
              <a:rPr lang="en-GB" sz="1600" dirty="0"/>
              <a:t> samples (0.33</a:t>
            </a:r>
            <a:r>
              <a:rPr lang="en-GB" sz="1600" dirty="0" smtClean="0"/>
              <a:t>%) </a:t>
            </a:r>
            <a:r>
              <a:rPr lang="en-GB" sz="1600" dirty="0"/>
              <a:t>carried </a:t>
            </a:r>
            <a:r>
              <a:rPr lang="en-GB" sz="1600" i="1" dirty="0" err="1">
                <a:solidFill>
                  <a:schemeClr val="accent4">
                    <a:lumMod val="50000"/>
                  </a:schemeClr>
                </a:solidFill>
              </a:rPr>
              <a:t>dhfr</a:t>
            </a:r>
            <a:r>
              <a:rPr lang="en-GB" sz="1600" dirty="0" err="1">
                <a:solidFill>
                  <a:schemeClr val="accent4">
                    <a:lumMod val="50000"/>
                  </a:schemeClr>
                </a:solidFill>
              </a:rPr>
              <a:t>_triple</a:t>
            </a:r>
            <a:r>
              <a:rPr lang="en-GB" sz="1600" dirty="0">
                <a:solidFill>
                  <a:schemeClr val="accent4">
                    <a:lumMod val="50000"/>
                  </a:schemeClr>
                </a:solidFill>
              </a:rPr>
              <a:t> and </a:t>
            </a:r>
            <a:r>
              <a:rPr lang="en-GB" sz="1600" i="1" dirty="0" err="1">
                <a:solidFill>
                  <a:schemeClr val="accent4">
                    <a:lumMod val="50000"/>
                  </a:schemeClr>
                </a:solidFill>
              </a:rPr>
              <a:t>dhps</a:t>
            </a:r>
            <a:r>
              <a:rPr lang="en-GB" sz="1600" dirty="0" err="1">
                <a:solidFill>
                  <a:schemeClr val="accent4">
                    <a:lumMod val="50000"/>
                  </a:schemeClr>
                </a:solidFill>
              </a:rPr>
              <a:t>_double</a:t>
            </a:r>
            <a:r>
              <a:rPr lang="en-GB" sz="1600" dirty="0">
                <a:solidFill>
                  <a:schemeClr val="accent4">
                    <a:lumMod val="50000"/>
                  </a:schemeClr>
                </a:solidFill>
              </a:rPr>
              <a:t> </a:t>
            </a:r>
            <a:r>
              <a:rPr lang="en-GB" sz="1600" dirty="0"/>
              <a:t>mutations. None of these samples carried </a:t>
            </a:r>
            <a:r>
              <a:rPr lang="en-GB" sz="1600" i="1" dirty="0">
                <a:solidFill>
                  <a:schemeClr val="accent4">
                    <a:lumMod val="50000"/>
                  </a:schemeClr>
                </a:solidFill>
              </a:rPr>
              <a:t>pfmdr1</a:t>
            </a:r>
            <a:r>
              <a:rPr lang="en-GB" sz="1600" dirty="0">
                <a:solidFill>
                  <a:schemeClr val="accent4">
                    <a:lumMod val="50000"/>
                  </a:schemeClr>
                </a:solidFill>
              </a:rPr>
              <a:t>_YY</a:t>
            </a:r>
            <a:r>
              <a:rPr lang="en-GB" sz="1600" dirty="0" smtClean="0"/>
              <a:t>.</a:t>
            </a:r>
            <a:endParaRPr lang="en-GB" sz="1600" dirty="0"/>
          </a:p>
        </p:txBody>
      </p:sp>
      <p:sp>
        <p:nvSpPr>
          <p:cNvPr id="6" name="TextBox 5"/>
          <p:cNvSpPr txBox="1"/>
          <p:nvPr/>
        </p:nvSpPr>
        <p:spPr>
          <a:xfrm>
            <a:off x="6935056" y="5945983"/>
            <a:ext cx="4356243" cy="369332"/>
          </a:xfrm>
          <a:prstGeom prst="rect">
            <a:avLst/>
          </a:prstGeom>
          <a:noFill/>
        </p:spPr>
        <p:txBody>
          <a:bodyPr wrap="square" rtlCol="0">
            <a:spAutoFit/>
          </a:bodyPr>
          <a:lstStyle/>
          <a:p>
            <a:endParaRPr lang="en-GB" dirty="0"/>
          </a:p>
        </p:txBody>
      </p:sp>
      <p:sp>
        <p:nvSpPr>
          <p:cNvPr id="7" name="TextBox 6"/>
          <p:cNvSpPr txBox="1"/>
          <p:nvPr/>
        </p:nvSpPr>
        <p:spPr>
          <a:xfrm>
            <a:off x="6427468" y="5684594"/>
            <a:ext cx="5445304" cy="923330"/>
          </a:xfrm>
          <a:prstGeom prst="rect">
            <a:avLst/>
          </a:prstGeom>
          <a:noFill/>
          <a:ln>
            <a:solidFill>
              <a:srgbClr val="00B0F0"/>
            </a:solidFill>
          </a:ln>
        </p:spPr>
        <p:txBody>
          <a:bodyPr wrap="square" rtlCol="0">
            <a:spAutoFit/>
          </a:bodyPr>
          <a:lstStyle/>
          <a:p>
            <a:r>
              <a:rPr lang="en-GB" dirty="0" smtClean="0"/>
              <a:t>More details in the talk by K </a:t>
            </a:r>
            <a:r>
              <a:rPr lang="en-GB" dirty="0" err="1" smtClean="0"/>
              <a:t>Beshir</a:t>
            </a:r>
            <a:r>
              <a:rPr lang="en-GB" dirty="0" smtClean="0"/>
              <a:t> </a:t>
            </a:r>
          </a:p>
          <a:p>
            <a:r>
              <a:rPr lang="en-GB" dirty="0" smtClean="0"/>
              <a:t>Wed </a:t>
            </a:r>
            <a:r>
              <a:rPr lang="en-GB" dirty="0"/>
              <a:t>16 </a:t>
            </a:r>
            <a:r>
              <a:rPr lang="en-GB" dirty="0" smtClean="0"/>
              <a:t>Nov 8am </a:t>
            </a:r>
            <a:r>
              <a:rPr lang="en-GB" dirty="0"/>
              <a:t>Marriott Atrium A</a:t>
            </a:r>
          </a:p>
          <a:p>
            <a:r>
              <a:rPr lang="en-GB" dirty="0" smtClean="0"/>
              <a:t>113</a:t>
            </a:r>
            <a:r>
              <a:rPr lang="en-GB" dirty="0"/>
              <a:t>: Malaria: Chemotherapy for control </a:t>
            </a:r>
            <a:r>
              <a:rPr lang="en-GB" dirty="0" smtClean="0"/>
              <a:t>and elimination</a:t>
            </a:r>
            <a:endParaRPr lang="en-GB" dirty="0"/>
          </a:p>
        </p:txBody>
      </p:sp>
    </p:spTree>
    <p:extLst>
      <p:ext uri="{BB962C8B-B14F-4D97-AF65-F5344CB8AC3E}">
        <p14:creationId xmlns:p14="http://schemas.microsoft.com/office/powerpoint/2010/main" val="1491459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74" y="0"/>
            <a:ext cx="10515600" cy="1325563"/>
          </a:xfrm>
        </p:spPr>
        <p:txBody>
          <a:bodyPr/>
          <a:lstStyle/>
          <a:p>
            <a:r>
              <a:rPr lang="en-GB" dirty="0" smtClean="0"/>
              <a:t>Summary</a:t>
            </a:r>
            <a:endParaRPr lang="en-GB" dirty="0"/>
          </a:p>
        </p:txBody>
      </p:sp>
      <p:sp>
        <p:nvSpPr>
          <p:cNvPr id="3" name="Content Placeholder 2"/>
          <p:cNvSpPr>
            <a:spLocks noGrp="1"/>
          </p:cNvSpPr>
          <p:nvPr>
            <p:ph idx="1"/>
          </p:nvPr>
        </p:nvSpPr>
        <p:spPr>
          <a:xfrm>
            <a:off x="825674" y="965771"/>
            <a:ext cx="11136682" cy="6051477"/>
          </a:xfrm>
        </p:spPr>
        <p:txBody>
          <a:bodyPr>
            <a:normAutofit fontScale="70000" lnSpcReduction="20000"/>
          </a:bodyPr>
          <a:lstStyle/>
          <a:p>
            <a:pPr marL="514350" indent="-514350">
              <a:buFont typeface="+mj-lt"/>
              <a:buAutoNum type="arabicPeriod"/>
            </a:pPr>
            <a:r>
              <a:rPr lang="en-GB" sz="2600" dirty="0" smtClean="0"/>
              <a:t>Countries have been quick to adopt SMC strategy since it was endorsed by WHO in 2012, scale-up has been rapid: 7.5m children in 2015 (3m through ACCESS-SMC), 15m (7m through ACCESS-SMC) in 2016</a:t>
            </a:r>
          </a:p>
          <a:p>
            <a:pPr marL="514350" indent="-514350">
              <a:buFont typeface="+mj-lt"/>
              <a:buAutoNum type="arabicPeriod"/>
            </a:pPr>
            <a:r>
              <a:rPr lang="en-GB" sz="2600" dirty="0" smtClean="0"/>
              <a:t>Despite this, high coverage was achieved in 8 countries in 2015 </a:t>
            </a:r>
          </a:p>
          <a:p>
            <a:pPr marL="514350" indent="-514350">
              <a:buFont typeface="+mj-lt"/>
              <a:buAutoNum type="arabicPeriod"/>
            </a:pPr>
            <a:r>
              <a:rPr lang="en-GB" sz="2600" dirty="0" smtClean="0"/>
              <a:t>Treatment efficacy at least 80% over 4 weeks, consistent with low frequency of markers of AQ and SP resistance</a:t>
            </a:r>
          </a:p>
          <a:p>
            <a:pPr marL="514350" indent="-514350">
              <a:buFont typeface="+mj-lt"/>
              <a:buAutoNum type="arabicPeriod"/>
            </a:pPr>
            <a:r>
              <a:rPr lang="en-GB" sz="2600" dirty="0" smtClean="0"/>
              <a:t>Routine HMIS data consistent with a substantial impact of SMC in 2015, against a background of an increase in malaria transmission in many countries despite high LLIN coverage</a:t>
            </a:r>
          </a:p>
          <a:p>
            <a:pPr marL="514350" indent="-514350">
              <a:buFont typeface="+mj-lt"/>
              <a:buAutoNum type="arabicPeriod"/>
            </a:pPr>
            <a:endParaRPr lang="en-GB" sz="2600" dirty="0" smtClean="0"/>
          </a:p>
          <a:p>
            <a:pPr marL="514350" indent="-514350">
              <a:buFont typeface="+mj-lt"/>
              <a:buAutoNum type="arabicPeriod"/>
            </a:pPr>
            <a:r>
              <a:rPr lang="en-GB" sz="2600" dirty="0" smtClean="0"/>
              <a:t>Timely procurement and effective supply chain are critical for optimum impact - to start SMC cycles on time</a:t>
            </a:r>
          </a:p>
          <a:p>
            <a:pPr marL="514350" indent="-514350">
              <a:buFont typeface="+mj-lt"/>
              <a:buAutoNum type="arabicPeriod"/>
            </a:pPr>
            <a:r>
              <a:rPr lang="en-GB" sz="2600" dirty="0" smtClean="0"/>
              <a:t>Reliable record of child’s SMC dates is necessary for monitoring </a:t>
            </a:r>
          </a:p>
          <a:p>
            <a:pPr marL="514350" indent="-514350">
              <a:buFont typeface="+mj-lt"/>
              <a:buAutoNum type="arabicPeriod"/>
            </a:pPr>
            <a:r>
              <a:rPr lang="en-GB" sz="2600" dirty="0" smtClean="0"/>
              <a:t>4 cycles needed for full protection</a:t>
            </a:r>
            <a:r>
              <a:rPr lang="en-GB" sz="2600" dirty="0"/>
              <a:t> </a:t>
            </a:r>
            <a:r>
              <a:rPr lang="en-GB" sz="2600" dirty="0" smtClean="0"/>
              <a:t>– need to adapt local strategies to reach children in all 4 cycles </a:t>
            </a:r>
          </a:p>
          <a:p>
            <a:pPr marL="514350" indent="-514350">
              <a:buFont typeface="+mj-lt"/>
              <a:buAutoNum type="arabicPeriod"/>
            </a:pPr>
            <a:r>
              <a:rPr lang="en-GB" sz="2600" dirty="0" smtClean="0"/>
              <a:t>Higher more equitable coverage</a:t>
            </a:r>
            <a:r>
              <a:rPr lang="en-GB" sz="2600" dirty="0"/>
              <a:t> </a:t>
            </a:r>
            <a:r>
              <a:rPr lang="en-GB" sz="2600" dirty="0" smtClean="0"/>
              <a:t>door-to-door than through fixed points </a:t>
            </a:r>
          </a:p>
          <a:p>
            <a:pPr marL="514350" indent="-514350">
              <a:buFont typeface="+mj-lt"/>
              <a:buAutoNum type="arabicPeriod"/>
            </a:pPr>
            <a:r>
              <a:rPr lang="en-GB" sz="2600" dirty="0" smtClean="0"/>
              <a:t>Testing and treatment of febrile children: advantage of delivery by mobile teams or through community case management, but additional mobilisation needed for mobile teams to achieve high coverage</a:t>
            </a:r>
          </a:p>
          <a:p>
            <a:pPr marL="514350" indent="-514350">
              <a:buFont typeface="+mj-lt"/>
              <a:buAutoNum type="arabicPeriod"/>
            </a:pPr>
            <a:endParaRPr lang="en-GB" sz="2600" dirty="0" smtClean="0"/>
          </a:p>
          <a:p>
            <a:pPr marL="514350" indent="-514350">
              <a:buFont typeface="+mj-lt"/>
              <a:buAutoNum type="arabicPeriod"/>
            </a:pPr>
            <a:r>
              <a:rPr lang="en-GB" sz="2600" dirty="0" smtClean="0"/>
              <a:t>Careful monitoring is needed to </a:t>
            </a:r>
            <a:r>
              <a:rPr lang="en-GB" sz="2600" dirty="0"/>
              <a:t>ensure </a:t>
            </a:r>
            <a:r>
              <a:rPr lang="en-GB" sz="2600" dirty="0" smtClean="0"/>
              <a:t>that delivery is effective and that drugs </a:t>
            </a:r>
            <a:r>
              <a:rPr lang="en-GB" sz="2600" dirty="0"/>
              <a:t>remain safe and </a:t>
            </a:r>
            <a:r>
              <a:rPr lang="en-GB" sz="2600" dirty="0" smtClean="0"/>
              <a:t>efficacious</a:t>
            </a:r>
            <a:endParaRPr lang="en-GB" sz="2600" dirty="0"/>
          </a:p>
          <a:p>
            <a:pPr marL="514350" indent="-514350">
              <a:buFont typeface="+mj-lt"/>
              <a:buAutoNum type="arabicPeriod"/>
            </a:pPr>
            <a:r>
              <a:rPr lang="en-GB" sz="2600" dirty="0" smtClean="0"/>
              <a:t>Recent scale-up of diagnostic testing for malaria has facilitated assessment of impact but </a:t>
            </a:r>
            <a:r>
              <a:rPr lang="en-GB" sz="2600" dirty="0"/>
              <a:t>m</a:t>
            </a:r>
            <a:r>
              <a:rPr lang="en-GB" sz="2600" dirty="0" smtClean="0"/>
              <a:t>alaria </a:t>
            </a:r>
            <a:r>
              <a:rPr lang="en-GB" sz="2600" dirty="0"/>
              <a:t>information systems </a:t>
            </a:r>
            <a:r>
              <a:rPr lang="en-GB" sz="2600" dirty="0" smtClean="0"/>
              <a:t>need to be strengthened - to </a:t>
            </a:r>
            <a:r>
              <a:rPr lang="en-GB" sz="2600" dirty="0"/>
              <a:t>guide implementation and to </a:t>
            </a:r>
            <a:r>
              <a:rPr lang="en-GB" sz="2600" dirty="0" smtClean="0"/>
              <a:t>allow better tracking of progress</a:t>
            </a:r>
          </a:p>
          <a:p>
            <a:pPr marL="514350" indent="-514350">
              <a:buFont typeface="+mj-lt"/>
              <a:buAutoNum type="arabicPeriod"/>
            </a:pPr>
            <a:r>
              <a:rPr lang="en-GB" sz="2600" dirty="0" smtClean="0"/>
              <a:t>SMC programmes have benefitted from regional coordination which needs to be maintained</a:t>
            </a:r>
            <a:endParaRPr lang="en-GB" dirty="0"/>
          </a:p>
        </p:txBody>
      </p:sp>
    </p:spTree>
    <p:extLst>
      <p:ext uri="{BB962C8B-B14F-4D97-AF65-F5344CB8AC3E}">
        <p14:creationId xmlns:p14="http://schemas.microsoft.com/office/powerpoint/2010/main" val="522584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369"/>
            <a:ext cx="10515600" cy="1325563"/>
          </a:xfrm>
        </p:spPr>
        <p:txBody>
          <a:bodyPr/>
          <a:lstStyle/>
          <a:p>
            <a:r>
              <a:rPr lang="en-GB" dirty="0" smtClean="0"/>
              <a:t>Acknowledgments</a:t>
            </a:r>
            <a:endParaRPr lang="en-GB" dirty="0"/>
          </a:p>
        </p:txBody>
      </p:sp>
      <p:sp>
        <p:nvSpPr>
          <p:cNvPr id="3" name="Content Placeholder 2"/>
          <p:cNvSpPr>
            <a:spLocks noGrp="1"/>
          </p:cNvSpPr>
          <p:nvPr>
            <p:ph idx="1"/>
          </p:nvPr>
        </p:nvSpPr>
        <p:spPr>
          <a:xfrm>
            <a:off x="817652" y="1166330"/>
            <a:ext cx="10515600" cy="4661314"/>
          </a:xfrm>
        </p:spPr>
        <p:txBody>
          <a:bodyPr>
            <a:normAutofit fontScale="62500" lnSpcReduction="20000"/>
          </a:bodyPr>
          <a:lstStyle/>
          <a:p>
            <a:r>
              <a:rPr lang="en-GB" dirty="0" smtClean="0"/>
              <a:t>Burkina Faso: IRSS, PNLP, MC</a:t>
            </a:r>
          </a:p>
          <a:p>
            <a:r>
              <a:rPr lang="en-GB" dirty="0" smtClean="0"/>
              <a:t>Chad: CSSI, PNLP, MC</a:t>
            </a:r>
          </a:p>
          <a:p>
            <a:r>
              <a:rPr lang="en-GB" dirty="0" smtClean="0"/>
              <a:t>Gambia: MRC, NMCP, CRS</a:t>
            </a:r>
          </a:p>
          <a:p>
            <a:r>
              <a:rPr lang="en-GB" dirty="0" smtClean="0"/>
              <a:t>Guinea: UGANC, PNLP, CRS</a:t>
            </a:r>
          </a:p>
          <a:p>
            <a:r>
              <a:rPr lang="en-GB" dirty="0" smtClean="0"/>
              <a:t>Mali: MRTC, PNLP, CRS</a:t>
            </a:r>
          </a:p>
          <a:p>
            <a:r>
              <a:rPr lang="en-GB" dirty="0" smtClean="0"/>
              <a:t>Niger: CERMES, </a:t>
            </a:r>
            <a:r>
              <a:rPr lang="en-GB" dirty="0" err="1" smtClean="0"/>
              <a:t>EpiCentre</a:t>
            </a:r>
            <a:r>
              <a:rPr lang="en-GB" dirty="0" smtClean="0"/>
              <a:t>, PNLP, CRS</a:t>
            </a:r>
          </a:p>
          <a:p>
            <a:r>
              <a:rPr lang="en-GB" dirty="0" smtClean="0"/>
              <a:t>Nigeria: ERIC, JEDIMA, NMEP, MC</a:t>
            </a:r>
          </a:p>
          <a:p>
            <a:r>
              <a:rPr lang="en-GB" dirty="0" smtClean="0"/>
              <a:t>Senegal: UCAD, PNLP</a:t>
            </a:r>
          </a:p>
          <a:p>
            <a:r>
              <a:rPr lang="en-GB" dirty="0" smtClean="0"/>
              <a:t>SMC Working group: C </a:t>
            </a:r>
            <a:r>
              <a:rPr lang="en-GB" dirty="0" err="1" smtClean="0"/>
              <a:t>Rwagacondo</a:t>
            </a:r>
            <a:r>
              <a:rPr lang="en-GB" dirty="0" smtClean="0"/>
              <a:t>, M-R </a:t>
            </a:r>
            <a:r>
              <a:rPr lang="en-GB" dirty="0" err="1" smtClean="0"/>
              <a:t>Fabry</a:t>
            </a:r>
            <a:r>
              <a:rPr lang="en-GB" dirty="0" smtClean="0"/>
              <a:t>, H </a:t>
            </a:r>
            <a:r>
              <a:rPr lang="en-GB" dirty="0" err="1" smtClean="0"/>
              <a:t>Jakou</a:t>
            </a:r>
            <a:r>
              <a:rPr lang="en-GB" dirty="0" smtClean="0"/>
              <a:t>, M </a:t>
            </a:r>
            <a:r>
              <a:rPr lang="en-GB" dirty="0" err="1" smtClean="0"/>
              <a:t>Kalleh</a:t>
            </a:r>
            <a:r>
              <a:rPr lang="en-GB" dirty="0" smtClean="0"/>
              <a:t>, JL </a:t>
            </a:r>
            <a:r>
              <a:rPr lang="en-GB" dirty="0" err="1" smtClean="0"/>
              <a:t>Ndiaye</a:t>
            </a:r>
            <a:r>
              <a:rPr lang="en-GB" dirty="0" smtClean="0"/>
              <a:t>, P </a:t>
            </a:r>
            <a:r>
              <a:rPr lang="en-GB" dirty="0" err="1" smtClean="0"/>
              <a:t>Batienon</a:t>
            </a:r>
            <a:endParaRPr lang="en-GB" dirty="0" smtClean="0"/>
          </a:p>
          <a:p>
            <a:r>
              <a:rPr lang="en-GB" dirty="0" smtClean="0"/>
              <a:t>WHO/TDR; WHO Safety and Vigilance; CAPM Rabat; WHO GMP</a:t>
            </a:r>
          </a:p>
          <a:p>
            <a:r>
              <a:rPr lang="en-GB" dirty="0" smtClean="0"/>
              <a:t>CRS</a:t>
            </a:r>
          </a:p>
          <a:p>
            <a:r>
              <a:rPr lang="en-GB" dirty="0" smtClean="0"/>
              <a:t>MC</a:t>
            </a:r>
          </a:p>
          <a:p>
            <a:r>
              <a:rPr lang="en-GB" dirty="0" smtClean="0"/>
              <a:t>LSHTM</a:t>
            </a:r>
          </a:p>
          <a:p>
            <a:r>
              <a:rPr lang="en-GB" dirty="0" smtClean="0"/>
              <a:t>UNITAID</a:t>
            </a:r>
            <a:endParaRPr lang="en-GB" dirty="0"/>
          </a:p>
        </p:txBody>
      </p:sp>
      <p:pic>
        <p:nvPicPr>
          <p:cNvPr id="4" name="Picture 3"/>
          <p:cNvPicPr>
            <a:picLocks noChangeAspect="1"/>
          </p:cNvPicPr>
          <p:nvPr/>
        </p:nvPicPr>
        <p:blipFill>
          <a:blip r:embed="rId2"/>
          <a:stretch>
            <a:fillRect/>
          </a:stretch>
        </p:blipFill>
        <p:spPr>
          <a:xfrm>
            <a:off x="8408841" y="5652322"/>
            <a:ext cx="3573609" cy="1087118"/>
          </a:xfrm>
          <a:prstGeom prst="rect">
            <a:avLst/>
          </a:prstGeom>
        </p:spPr>
      </p:pic>
      <p:pic>
        <p:nvPicPr>
          <p:cNvPr id="5" name="Picture 4"/>
          <p:cNvPicPr>
            <a:picLocks noChangeAspect="1"/>
          </p:cNvPicPr>
          <p:nvPr/>
        </p:nvPicPr>
        <p:blipFill>
          <a:blip r:embed="rId3"/>
          <a:stretch>
            <a:fillRect/>
          </a:stretch>
        </p:blipFill>
        <p:spPr>
          <a:xfrm>
            <a:off x="4047112" y="5677251"/>
            <a:ext cx="1065322" cy="1065322"/>
          </a:xfrm>
          <a:prstGeom prst="rect">
            <a:avLst/>
          </a:prstGeom>
        </p:spPr>
      </p:pic>
      <p:pic>
        <p:nvPicPr>
          <p:cNvPr id="6" name="Picture 5"/>
          <p:cNvPicPr>
            <a:picLocks noChangeAspect="1"/>
          </p:cNvPicPr>
          <p:nvPr/>
        </p:nvPicPr>
        <p:blipFill>
          <a:blip r:embed="rId4"/>
          <a:stretch>
            <a:fillRect/>
          </a:stretch>
        </p:blipFill>
        <p:spPr>
          <a:xfrm>
            <a:off x="2457450" y="5697853"/>
            <a:ext cx="1285435" cy="843567"/>
          </a:xfrm>
          <a:prstGeom prst="rect">
            <a:avLst/>
          </a:prstGeom>
        </p:spPr>
      </p:pic>
      <p:pic>
        <p:nvPicPr>
          <p:cNvPr id="7" name="Picture 6" descr="access smc - Google Search - Mozilla Firefox"/>
          <p:cNvPicPr>
            <a:picLocks noChangeAspect="1"/>
          </p:cNvPicPr>
          <p:nvPr/>
        </p:nvPicPr>
        <p:blipFill rotWithShape="1">
          <a:blip r:embed="rId5">
            <a:extLst>
              <a:ext uri="{28A0092B-C50C-407E-A947-70E740481C1C}">
                <a14:useLocalDpi xmlns:a14="http://schemas.microsoft.com/office/drawing/2010/main" val="0"/>
              </a:ext>
            </a:extLst>
          </a:blip>
          <a:srcRect l="10194" t="32345" r="64320" b="51636"/>
          <a:stretch/>
        </p:blipFill>
        <p:spPr>
          <a:xfrm>
            <a:off x="5245784" y="5675866"/>
            <a:ext cx="2898730" cy="993852"/>
          </a:xfrm>
          <a:prstGeom prst="rect">
            <a:avLst/>
          </a:prstGeom>
        </p:spPr>
      </p:pic>
      <p:pic>
        <p:nvPicPr>
          <p:cNvPr id="8" name="Picture 7"/>
          <p:cNvPicPr>
            <a:picLocks noChangeAspect="1"/>
          </p:cNvPicPr>
          <p:nvPr/>
        </p:nvPicPr>
        <p:blipFill>
          <a:blip r:embed="rId6"/>
          <a:stretch>
            <a:fillRect/>
          </a:stretch>
        </p:blipFill>
        <p:spPr>
          <a:xfrm>
            <a:off x="10486" y="5746088"/>
            <a:ext cx="2072902" cy="996485"/>
          </a:xfrm>
          <a:prstGeom prst="rect">
            <a:avLst/>
          </a:prstGeom>
        </p:spPr>
      </p:pic>
    </p:spTree>
    <p:extLst>
      <p:ext uri="{BB962C8B-B14F-4D97-AF65-F5344CB8AC3E}">
        <p14:creationId xmlns:p14="http://schemas.microsoft.com/office/powerpoint/2010/main" val="1795265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413359"/>
            <a:ext cx="4979096" cy="5763604"/>
          </a:xfrm>
        </p:spPr>
        <p:txBody>
          <a:bodyPr>
            <a:normAutofit lnSpcReduction="10000"/>
          </a:bodyPr>
          <a:lstStyle/>
          <a:p>
            <a:r>
              <a:rPr lang="en-GB" dirty="0" smtClean="0"/>
              <a:t>Confirmed coverage at cycles shown (where month was recorded on card or month recalled by mother) – will be conservative</a:t>
            </a:r>
          </a:p>
          <a:p>
            <a:endParaRPr lang="en-GB" dirty="0"/>
          </a:p>
          <a:p>
            <a:r>
              <a:rPr lang="en-GB" dirty="0" smtClean="0"/>
              <a:t>Coverage was consistently lower at the final (4</a:t>
            </a:r>
            <a:r>
              <a:rPr lang="en-GB" baseline="30000" dirty="0" smtClean="0"/>
              <a:t>th</a:t>
            </a:r>
            <a:r>
              <a:rPr lang="en-GB" dirty="0" smtClean="0"/>
              <a:t>) cycle</a:t>
            </a:r>
          </a:p>
          <a:p>
            <a:endParaRPr lang="en-GB" dirty="0" smtClean="0"/>
          </a:p>
          <a:p>
            <a:r>
              <a:rPr lang="en-GB" dirty="0" smtClean="0"/>
              <a:t>Possible access issues at end of rainy season</a:t>
            </a:r>
          </a:p>
          <a:p>
            <a:endParaRPr lang="en-GB" dirty="0"/>
          </a:p>
          <a:p>
            <a:r>
              <a:rPr lang="en-GB" dirty="0" smtClean="0"/>
              <a:t>Reasons for this being explored</a:t>
            </a:r>
          </a:p>
          <a:p>
            <a:endParaRPr lang="en-GB" dirty="0"/>
          </a:p>
          <a:p>
            <a:endParaRPr lang="en-GB" dirty="0" smtClean="0"/>
          </a:p>
        </p:txBody>
      </p:sp>
      <p:sp>
        <p:nvSpPr>
          <p:cNvPr id="8" name="TextBox 7"/>
          <p:cNvSpPr txBox="1"/>
          <p:nvPr/>
        </p:nvSpPr>
        <p:spPr>
          <a:xfrm>
            <a:off x="237506" y="142504"/>
            <a:ext cx="6388925" cy="461665"/>
          </a:xfrm>
          <a:prstGeom prst="rect">
            <a:avLst/>
          </a:prstGeom>
          <a:noFill/>
        </p:spPr>
        <p:txBody>
          <a:bodyPr wrap="square" rtlCol="0">
            <a:spAutoFit/>
          </a:bodyPr>
          <a:lstStyle/>
          <a:p>
            <a:r>
              <a:rPr lang="en-GB" sz="2400" dirty="0" smtClean="0"/>
              <a:t>Coverage at individual SMC cycles in 2015</a:t>
            </a:r>
            <a:endParaRPr lang="en-GB" sz="2400" dirty="0"/>
          </a:p>
        </p:txBody>
      </p:sp>
      <p:graphicFrame>
        <p:nvGraphicFramePr>
          <p:cNvPr id="9" name="Chart 8"/>
          <p:cNvGraphicFramePr>
            <a:graphicFrameLocks/>
          </p:cNvGraphicFramePr>
          <p:nvPr>
            <p:extLst>
              <p:ext uri="{D42A27DB-BD31-4B8C-83A1-F6EECF244321}">
                <p14:modId xmlns:p14="http://schemas.microsoft.com/office/powerpoint/2010/main" val="166469868"/>
              </p:ext>
            </p:extLst>
          </p:nvPr>
        </p:nvGraphicFramePr>
        <p:xfrm>
          <a:off x="370703" y="884743"/>
          <a:ext cx="6255728" cy="5441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7926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Africa - 2016 SMC implementation districts - ALL 1 colou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71450" y="0"/>
            <a:ext cx="11849100" cy="6858000"/>
          </a:xfrm>
          <a:prstGeom prst="rect">
            <a:avLst/>
          </a:prstGeom>
          <a:noFill/>
          <a:ln>
            <a:noFill/>
          </a:ln>
        </p:spPr>
      </p:pic>
      <p:sp>
        <p:nvSpPr>
          <p:cNvPr id="3" name="TextBox 2"/>
          <p:cNvSpPr txBox="1"/>
          <p:nvPr/>
        </p:nvSpPr>
        <p:spPr>
          <a:xfrm>
            <a:off x="304800" y="6096000"/>
            <a:ext cx="1848465" cy="646331"/>
          </a:xfrm>
          <a:prstGeom prst="rect">
            <a:avLst/>
          </a:prstGeom>
          <a:noFill/>
        </p:spPr>
        <p:txBody>
          <a:bodyPr wrap="square" rtlCol="0">
            <a:spAutoFit/>
          </a:bodyPr>
          <a:lstStyle/>
          <a:p>
            <a:r>
              <a:rPr lang="en-GB" sz="3600" dirty="0" smtClean="0"/>
              <a:t>2016</a:t>
            </a:r>
            <a:endParaRPr lang="en-GB" dirty="0"/>
          </a:p>
        </p:txBody>
      </p:sp>
      <p:sp>
        <p:nvSpPr>
          <p:cNvPr id="4" name="Rectangle 3"/>
          <p:cNvSpPr/>
          <p:nvPr/>
        </p:nvSpPr>
        <p:spPr>
          <a:xfrm>
            <a:off x="10897644" y="87682"/>
            <a:ext cx="1122906"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9385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Areas covered by ACCESS-SMC </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856831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Africa - 2015 SMC implementation ACCESS only"/>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71450" y="0"/>
            <a:ext cx="11849100" cy="6858000"/>
          </a:xfrm>
          <a:prstGeom prst="rect">
            <a:avLst/>
          </a:prstGeom>
          <a:noFill/>
          <a:ln>
            <a:noFill/>
          </a:ln>
        </p:spPr>
      </p:pic>
      <p:sp>
        <p:nvSpPr>
          <p:cNvPr id="3" name="TextBox 2"/>
          <p:cNvSpPr txBox="1"/>
          <p:nvPr/>
        </p:nvSpPr>
        <p:spPr>
          <a:xfrm>
            <a:off x="304800" y="6096000"/>
            <a:ext cx="1848465" cy="646331"/>
          </a:xfrm>
          <a:prstGeom prst="rect">
            <a:avLst/>
          </a:prstGeom>
          <a:noFill/>
        </p:spPr>
        <p:txBody>
          <a:bodyPr wrap="square" rtlCol="0">
            <a:spAutoFit/>
          </a:bodyPr>
          <a:lstStyle/>
          <a:p>
            <a:r>
              <a:rPr lang="en-GB" sz="3600" dirty="0" smtClean="0"/>
              <a:t>2015</a:t>
            </a:r>
            <a:endParaRPr lang="en-GB" dirty="0"/>
          </a:p>
        </p:txBody>
      </p:sp>
      <p:sp>
        <p:nvSpPr>
          <p:cNvPr id="4" name="Rectangle 3"/>
          <p:cNvSpPr/>
          <p:nvPr/>
        </p:nvSpPr>
        <p:spPr>
          <a:xfrm>
            <a:off x="10020824" y="87682"/>
            <a:ext cx="1122906"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4472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Africa - 2016 SMC implementation ACCESS only"/>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71450" y="0"/>
            <a:ext cx="11849100" cy="6858000"/>
          </a:xfrm>
          <a:prstGeom prst="rect">
            <a:avLst/>
          </a:prstGeom>
          <a:noFill/>
          <a:ln>
            <a:noFill/>
          </a:ln>
        </p:spPr>
      </p:pic>
      <p:sp>
        <p:nvSpPr>
          <p:cNvPr id="3" name="TextBox 2"/>
          <p:cNvSpPr txBox="1"/>
          <p:nvPr/>
        </p:nvSpPr>
        <p:spPr>
          <a:xfrm>
            <a:off x="304800" y="6096000"/>
            <a:ext cx="1848465" cy="646331"/>
          </a:xfrm>
          <a:prstGeom prst="rect">
            <a:avLst/>
          </a:prstGeom>
          <a:noFill/>
        </p:spPr>
        <p:txBody>
          <a:bodyPr wrap="square" rtlCol="0">
            <a:spAutoFit/>
          </a:bodyPr>
          <a:lstStyle/>
          <a:p>
            <a:r>
              <a:rPr lang="en-GB" sz="3600" dirty="0" smtClean="0"/>
              <a:t>2016</a:t>
            </a:r>
            <a:endParaRPr lang="en-GB" dirty="0"/>
          </a:p>
        </p:txBody>
      </p:sp>
      <p:sp>
        <p:nvSpPr>
          <p:cNvPr id="4" name="Rectangle 3"/>
          <p:cNvSpPr/>
          <p:nvPr/>
        </p:nvSpPr>
        <p:spPr>
          <a:xfrm>
            <a:off x="10020824" y="87682"/>
            <a:ext cx="1122906"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579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st Africa - 2016 SMC implementation ACCESS only.png"/>
          <p:cNvPicPr>
            <a:picLocks noGrp="1" noChangeAspect="1"/>
          </p:cNvPicPr>
          <p:nvPr isPhoto="1"/>
        </p:nvPicPr>
        <p:blipFill>
          <a:blip r:embed="rId3" cstate="print">
            <a:lum/>
          </a:blip>
          <a:stretch>
            <a:fillRect/>
          </a:stretch>
        </p:blipFill>
        <p:spPr>
          <a:xfrm>
            <a:off x="171451" y="0"/>
            <a:ext cx="11849100" cy="6858000"/>
          </a:xfrm>
          <a:prstGeom prst="rect">
            <a:avLst/>
          </a:prstGeom>
          <a:noFill/>
          <a:ln>
            <a:noFill/>
          </a:ln>
        </p:spPr>
      </p:pic>
      <p:sp>
        <p:nvSpPr>
          <p:cNvPr id="3" name="TextBox 2"/>
          <p:cNvSpPr txBox="1"/>
          <p:nvPr/>
        </p:nvSpPr>
        <p:spPr>
          <a:xfrm>
            <a:off x="304800" y="6096000"/>
            <a:ext cx="1848465" cy="646331"/>
          </a:xfrm>
          <a:prstGeom prst="rect">
            <a:avLst/>
          </a:prstGeom>
          <a:noFill/>
        </p:spPr>
        <p:txBody>
          <a:bodyPr wrap="square" rtlCol="0">
            <a:spAutoFit/>
          </a:bodyPr>
          <a:lstStyle/>
          <a:p>
            <a:r>
              <a:rPr lang="en-GB" sz="3600" dirty="0" smtClean="0"/>
              <a:t>2016</a:t>
            </a:r>
            <a:endParaRPr lang="en-GB" dirty="0"/>
          </a:p>
        </p:txBody>
      </p:sp>
      <p:sp>
        <p:nvSpPr>
          <p:cNvPr id="4" name="Rectangle 3"/>
          <p:cNvSpPr/>
          <p:nvPr/>
        </p:nvSpPr>
        <p:spPr>
          <a:xfrm>
            <a:off x="10020824" y="87682"/>
            <a:ext cx="1122906"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890" y="1694048"/>
            <a:ext cx="10886173" cy="4062651"/>
          </a:xfrm>
          <a:prstGeom prst="rect">
            <a:avLst/>
          </a:prstGeom>
          <a:noFill/>
        </p:spPr>
        <p:txBody>
          <a:bodyPr wrap="square" rtlCol="0">
            <a:spAutoFit/>
          </a:bodyPr>
          <a:lstStyle/>
          <a:p>
            <a:endParaRPr lang="en-GB" sz="2400" dirty="0"/>
          </a:p>
          <a:p>
            <a:pPr marL="342900" indent="-342900">
              <a:buFont typeface="+mj-lt"/>
              <a:buAutoNum type="arabicParenR"/>
            </a:pPr>
            <a:r>
              <a:rPr lang="en-GB" sz="2400" dirty="0" smtClean="0"/>
              <a:t>Monitoring of the process of </a:t>
            </a:r>
            <a:r>
              <a:rPr lang="en-GB" sz="2400" b="1" i="1" dirty="0" smtClean="0"/>
              <a:t>delivery</a:t>
            </a:r>
          </a:p>
          <a:p>
            <a:pPr marL="342900" indent="-342900">
              <a:buFont typeface="+mj-lt"/>
              <a:buAutoNum type="arabicParenR"/>
            </a:pPr>
            <a:r>
              <a:rPr lang="en-GB" sz="2400" dirty="0" smtClean="0"/>
              <a:t>Surveys to determine </a:t>
            </a:r>
            <a:r>
              <a:rPr lang="en-GB" sz="2400" b="1" i="1" dirty="0" smtClean="0"/>
              <a:t>coverage</a:t>
            </a:r>
          </a:p>
          <a:p>
            <a:pPr marL="342900" indent="-342900">
              <a:buFont typeface="+mj-lt"/>
              <a:buAutoNum type="arabicParenR"/>
            </a:pPr>
            <a:r>
              <a:rPr lang="en-GB" sz="2400" dirty="0" smtClean="0"/>
              <a:t>Case control studies to measure </a:t>
            </a:r>
            <a:r>
              <a:rPr lang="en-GB" sz="2400" b="1" i="1" dirty="0" smtClean="0"/>
              <a:t>efficacy</a:t>
            </a:r>
            <a:r>
              <a:rPr lang="en-GB" sz="2400" dirty="0" smtClean="0"/>
              <a:t> of monthly treatments</a:t>
            </a:r>
          </a:p>
          <a:p>
            <a:pPr marL="342900" indent="-342900">
              <a:buFont typeface="+mj-lt"/>
              <a:buAutoNum type="arabicParenR"/>
            </a:pPr>
            <a:r>
              <a:rPr lang="en-GB" sz="2400" dirty="0" smtClean="0"/>
              <a:t>Sentinel surveillance for malaria and  analysis of national surveillance data on reported malaria cases to assess </a:t>
            </a:r>
            <a:r>
              <a:rPr lang="en-GB" sz="2400" b="1" i="1" dirty="0" smtClean="0"/>
              <a:t>impact</a:t>
            </a:r>
          </a:p>
          <a:p>
            <a:pPr marL="342900" indent="-342900">
              <a:buFont typeface="+mj-lt"/>
              <a:buAutoNum type="arabicParenR"/>
            </a:pPr>
            <a:endParaRPr lang="en-GB" sz="2400" dirty="0" smtClean="0"/>
          </a:p>
          <a:p>
            <a:r>
              <a:rPr lang="en-GB" sz="2400" dirty="0" smtClean="0">
                <a:solidFill>
                  <a:schemeClr val="bg1">
                    <a:lumMod val="50000"/>
                  </a:schemeClr>
                </a:solidFill>
              </a:rPr>
              <a:t>Safety monitoring by the National PV centre and the PNLP</a:t>
            </a:r>
          </a:p>
          <a:p>
            <a:r>
              <a:rPr lang="en-GB" sz="2400" dirty="0" smtClean="0">
                <a:solidFill>
                  <a:schemeClr val="bg1">
                    <a:lumMod val="50000"/>
                  </a:schemeClr>
                </a:solidFill>
              </a:rPr>
              <a:t>Surveys to monitor the prevalence of molecular markers of resistance to SMC drugs</a:t>
            </a:r>
          </a:p>
          <a:p>
            <a:r>
              <a:rPr lang="en-GB" sz="2400" dirty="0" smtClean="0">
                <a:solidFill>
                  <a:schemeClr val="bg1">
                    <a:lumMod val="50000"/>
                  </a:schemeClr>
                </a:solidFill>
              </a:rPr>
              <a:t>Assessment of provider costs of delivery</a:t>
            </a:r>
          </a:p>
          <a:p>
            <a:endParaRPr lang="en-GB" dirty="0"/>
          </a:p>
        </p:txBody>
      </p:sp>
      <p:sp>
        <p:nvSpPr>
          <p:cNvPr id="3" name="Title 1"/>
          <p:cNvSpPr txBox="1">
            <a:spLocks/>
          </p:cNvSpPr>
          <p:nvPr/>
        </p:nvSpPr>
        <p:spPr>
          <a:xfrm>
            <a:off x="175364" y="365125"/>
            <a:ext cx="11866324" cy="13255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Monitoring of SMC </a:t>
            </a:r>
            <a:r>
              <a:rPr lang="en-GB" sz="4000" dirty="0" smtClean="0"/>
              <a:t>programmes </a:t>
            </a:r>
          </a:p>
          <a:p>
            <a:r>
              <a:rPr lang="en-GB" sz="2600" dirty="0" smtClean="0"/>
              <a:t>in Burkina Faso, Chad, Gambia, Guinea, Mali, Niger, Nigeria (ACCESS-SMC), and in Senegal</a:t>
            </a:r>
            <a:r>
              <a:rPr lang="en-GB" sz="4000" dirty="0" smtClean="0"/>
              <a:t>*</a:t>
            </a:r>
            <a:endParaRPr lang="en-GB" sz="4000" dirty="0"/>
          </a:p>
        </p:txBody>
      </p:sp>
      <p:sp>
        <p:nvSpPr>
          <p:cNvPr id="4" name="TextBox 3"/>
          <p:cNvSpPr txBox="1"/>
          <p:nvPr/>
        </p:nvSpPr>
        <p:spPr>
          <a:xfrm>
            <a:off x="494578" y="5813659"/>
            <a:ext cx="11547110" cy="461665"/>
          </a:xfrm>
          <a:prstGeom prst="rect">
            <a:avLst/>
          </a:prstGeom>
          <a:noFill/>
        </p:spPr>
        <p:txBody>
          <a:bodyPr wrap="square" rtlCol="0">
            <a:spAutoFit/>
          </a:bodyPr>
          <a:lstStyle/>
          <a:p>
            <a:r>
              <a:rPr lang="en-GB" sz="2400" dirty="0" smtClean="0"/>
              <a:t>*SMC programmes in 2016 in Ghana, Cameroon, Togo  - not included in this presentation</a:t>
            </a:r>
            <a:endParaRPr lang="en-GB" dirty="0"/>
          </a:p>
        </p:txBody>
      </p:sp>
    </p:spTree>
    <p:extLst>
      <p:ext uri="{BB962C8B-B14F-4D97-AF65-F5344CB8AC3E}">
        <p14:creationId xmlns:p14="http://schemas.microsoft.com/office/powerpoint/2010/main" val="28831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1980</TotalTime>
  <Words>2248</Words>
  <Application>Microsoft Office PowerPoint</Application>
  <PresentationFormat>Widescreen</PresentationFormat>
  <Paragraphs>370</Paragraphs>
  <Slides>33</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Progress in scale-up of SMC in the Sahel</vt:lpstr>
      <vt:lpstr>PowerPoint Presentation</vt:lpstr>
      <vt:lpstr>PowerPoint Presentation</vt:lpstr>
      <vt:lpstr>PowerPoint Presentation</vt:lpstr>
      <vt:lpstr>Areas covered by ACCESS-SMC </vt:lpstr>
      <vt:lpstr>PowerPoint Presentation</vt:lpstr>
      <vt:lpstr>PowerPoint Presentation</vt:lpstr>
      <vt:lpstr>PowerPoint Presentation</vt:lpstr>
      <vt:lpstr>PowerPoint Presentation</vt:lpstr>
      <vt:lpstr>Primary methods of delivery </vt:lpstr>
      <vt:lpstr>Delivery door to door  </vt:lpstr>
      <vt:lpstr>SMC record card and tally sheet (Chad)</vt:lpstr>
      <vt:lpstr>SMC register used in Chad</vt:lpstr>
      <vt:lpstr>CHW referral form</vt:lpstr>
      <vt:lpstr>Nigeria</vt:lpstr>
      <vt:lpstr>The Gambia</vt:lpstr>
      <vt:lpstr>Target number of children in evaluation areas in 2015 and the average number actually treated per cycle</vt:lpstr>
      <vt:lpstr>Seasonality of malaria and timing of SMC monthly treatment cycles in 2015 </vt:lpstr>
      <vt:lpstr>Coverage surveys</vt:lpstr>
      <vt:lpstr>PowerPoint Presentation</vt:lpstr>
      <vt:lpstr>Agreement between SMC card and caregiver recall</vt:lpstr>
      <vt:lpstr>PowerPoint Presentation</vt:lpstr>
      <vt:lpstr>Equitability of SMC coverage</vt:lpstr>
      <vt:lpstr>Coverage by gender</vt:lpstr>
      <vt:lpstr>Case-control studies to estimate efficacy against malaria</vt:lpstr>
      <vt:lpstr>Case-control studies to estimate efficacy against malaria</vt:lpstr>
      <vt:lpstr>Evidence of impact from national malaria surveillance databases</vt:lpstr>
      <vt:lpstr>Burkina Faso</vt:lpstr>
      <vt:lpstr>PowerPoint Presentation</vt:lpstr>
      <vt:lpstr>PowerPoint Presentation</vt:lpstr>
      <vt:lpstr>Summary</vt:lpstr>
      <vt:lpstr>Acknowledgments</vt:lpstr>
      <vt:lpstr>PowerPoint Presentation</vt:lpstr>
    </vt:vector>
  </TitlesOfParts>
  <Company>London School of Hygiene &amp; Tropical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Cairns</dc:creator>
  <cp:lastModifiedBy>Alexandra York</cp:lastModifiedBy>
  <cp:revision>158</cp:revision>
  <dcterms:created xsi:type="dcterms:W3CDTF">2016-10-12T08:46:18Z</dcterms:created>
  <dcterms:modified xsi:type="dcterms:W3CDTF">2017-04-21T09:11:58Z</dcterms:modified>
</cp:coreProperties>
</file>