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9" r:id="rId2"/>
    <p:sldId id="294" r:id="rId3"/>
    <p:sldId id="370" r:id="rId4"/>
    <p:sldId id="306" r:id="rId5"/>
    <p:sldId id="307" r:id="rId6"/>
    <p:sldId id="362" r:id="rId7"/>
    <p:sldId id="326" r:id="rId8"/>
    <p:sldId id="351" r:id="rId9"/>
    <p:sldId id="393" r:id="rId10"/>
    <p:sldId id="371" r:id="rId11"/>
    <p:sldId id="379" r:id="rId12"/>
    <p:sldId id="378" r:id="rId13"/>
    <p:sldId id="380" r:id="rId14"/>
    <p:sldId id="381" r:id="rId15"/>
    <p:sldId id="383" r:id="rId16"/>
    <p:sldId id="382" r:id="rId17"/>
    <p:sldId id="386" r:id="rId18"/>
    <p:sldId id="385" r:id="rId19"/>
    <p:sldId id="388" r:id="rId20"/>
    <p:sldId id="389" r:id="rId21"/>
    <p:sldId id="392" r:id="rId2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KOYE" initials="S" lastIdx="13" clrIdx="0">
    <p:extLst>
      <p:ext uri="{19B8F6BF-5375-455C-9EA6-DF929625EA0E}">
        <p15:presenceInfo xmlns:p15="http://schemas.microsoft.com/office/powerpoint/2012/main" userId="SEKOYE" providerId="None"/>
      </p:ext>
    </p:extLst>
  </p:cmAuthor>
  <p:cmAuthor id="2" name="Césaire Ahanhanzo" initials="Césaire" lastIdx="0" clrIdx="1"/>
  <p:cmAuthor id="3" name="User" initials="U" lastIdx="7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87" autoAdjust="0"/>
    <p:restoredTop sz="99744" autoAdjust="0"/>
  </p:normalViewPr>
  <p:slideViewPr>
    <p:cSldViewPr snapToGrid="0">
      <p:cViewPr varScale="1">
        <p:scale>
          <a:sx n="55" d="100"/>
          <a:sy n="55" d="100"/>
        </p:scale>
        <p:origin x="34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% des districts cibles avec au moins une couverture de 70% d’enfants de moins de 5 ans au cours de 3 passages ou plus de CPS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Feuil1!$N$8</c:f>
              <c:strCache>
                <c:ptCount val="1"/>
                <c:pt idx="0">
                  <c:v>Niveau atteint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Feuil1!$O$7:$R$7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Feuil1!$O$8:$R$8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503328"/>
        <c:axId val="260503712"/>
      </c:barChart>
      <c:lineChart>
        <c:grouping val="standard"/>
        <c:varyColors val="0"/>
        <c:ser>
          <c:idx val="1"/>
          <c:order val="1"/>
          <c:tx>
            <c:strRef>
              <c:f>Feuil1!$N$9</c:f>
              <c:strCache>
                <c:ptCount val="1"/>
                <c:pt idx="0">
                  <c:v>Niveau attendu 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Feuil1!$O$7:$R$7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Feuil1!$O$9:$R$9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Feuil1!$N$10</c:f>
              <c:strCache>
                <c:ptCount val="1"/>
                <c:pt idx="0">
                  <c:v>Niveau attendu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Feuil1!$O$7:$R$7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Feuil1!$O$10:$R$10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503328"/>
        <c:axId val="260503712"/>
      </c:lineChart>
      <c:catAx>
        <c:axId val="2605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503712"/>
        <c:crosses val="autoZero"/>
        <c:auto val="1"/>
        <c:lblAlgn val="ctr"/>
        <c:lblOffset val="100"/>
        <c:noMultiLvlLbl val="0"/>
      </c:catAx>
      <c:valAx>
        <c:axId val="2605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50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b="1">
                <a:solidFill>
                  <a:schemeClr val="tx1"/>
                </a:solidFill>
              </a:rPr>
              <a:t>% DS</a:t>
            </a:r>
            <a:r>
              <a:rPr lang="fr-FR" sz="1400" b="1" baseline="0">
                <a:solidFill>
                  <a:schemeClr val="tx1"/>
                </a:solidFill>
              </a:rPr>
              <a:t> cibles ayant organisé la DMM pour la schistosomiase et les géohelminthes chez  les enfants d'âge scolaire ( 5-14 ans)</a:t>
            </a:r>
            <a:endParaRPr lang="fr-FR" sz="14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Feuil1!$Q$18</c:f>
              <c:strCache>
                <c:ptCount val="1"/>
                <c:pt idx="0">
                  <c:v>Niveau atteint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Feuil1!$R$17:$U$17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Feuil1!$R$18:$U$18</c:f>
              <c:numCache>
                <c:formatCode>General</c:formatCode>
                <c:ptCount val="4"/>
                <c:pt idx="0">
                  <c:v>90</c:v>
                </c:pt>
                <c:pt idx="1">
                  <c:v>100</c:v>
                </c:pt>
                <c:pt idx="2">
                  <c:v>70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424792"/>
        <c:axId val="291425184"/>
      </c:barChart>
      <c:lineChart>
        <c:grouping val="standard"/>
        <c:varyColors val="0"/>
        <c:ser>
          <c:idx val="1"/>
          <c:order val="1"/>
          <c:tx>
            <c:strRef>
              <c:f>Feuil1!$Q$19</c:f>
              <c:strCache>
                <c:ptCount val="1"/>
                <c:pt idx="0">
                  <c:v>Niveau attendu 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Feuil1!$R$17:$U$17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Feuil1!$R$19:$U$19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Feuil1!$Q$20</c:f>
              <c:strCache>
                <c:ptCount val="1"/>
                <c:pt idx="0">
                  <c:v>Niveau attendu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Feuil1!$R$17:$U$17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Feuil1!$R$20:$U$20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424792"/>
        <c:axId val="291425184"/>
      </c:lineChart>
      <c:catAx>
        <c:axId val="29142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425184"/>
        <c:crosses val="autoZero"/>
        <c:auto val="1"/>
        <c:lblAlgn val="ctr"/>
        <c:lblOffset val="100"/>
        <c:noMultiLvlLbl val="0"/>
      </c:catAx>
      <c:valAx>
        <c:axId val="2914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42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b="1">
                <a:solidFill>
                  <a:schemeClr val="tx1"/>
                </a:solidFill>
              </a:rPr>
              <a:t>Nombre de bénéficiaires directs en</a:t>
            </a:r>
            <a:r>
              <a:rPr lang="fr-FR" sz="1400" b="1" baseline="0">
                <a:solidFill>
                  <a:schemeClr val="tx1"/>
                </a:solidFill>
              </a:rPr>
              <a:t> 2016 dont les femmes (CPS)</a:t>
            </a:r>
            <a:endParaRPr lang="fr-FR" sz="14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Feuil1!$N$23</c:f>
              <c:strCache>
                <c:ptCount val="1"/>
                <c:pt idx="0">
                  <c:v>Niveau atteint de bénéficiaires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Feuil1!$O$22:$R$22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Feuil1!$O$23:$R$23</c:f>
              <c:numCache>
                <c:formatCode>General</c:formatCode>
                <c:ptCount val="4"/>
                <c:pt idx="0">
                  <c:v>2611839</c:v>
                </c:pt>
                <c:pt idx="1">
                  <c:v>949406</c:v>
                </c:pt>
                <c:pt idx="2">
                  <c:v>1020282</c:v>
                </c:pt>
                <c:pt idx="3">
                  <c:v>642151</c:v>
                </c:pt>
              </c:numCache>
            </c:numRef>
          </c:val>
        </c:ser>
        <c:ser>
          <c:idx val="1"/>
          <c:order val="1"/>
          <c:tx>
            <c:strRef>
              <c:f>Feuil1!$N$24</c:f>
              <c:strCache>
                <c:ptCount val="1"/>
                <c:pt idx="0">
                  <c:v>Nbre femmes bénéficiaires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Feuil1!$O$22:$R$22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Feuil1!$O$24:$R$24</c:f>
              <c:numCache>
                <c:formatCode>General</c:formatCode>
                <c:ptCount val="4"/>
                <c:pt idx="0">
                  <c:v>1279851</c:v>
                </c:pt>
                <c:pt idx="1">
                  <c:v>473753</c:v>
                </c:pt>
                <c:pt idx="2">
                  <c:v>478601</c:v>
                </c:pt>
                <c:pt idx="3">
                  <c:v>327497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424400"/>
        <c:axId val="291425576"/>
      </c:barChart>
      <c:lineChart>
        <c:grouping val="stacked"/>
        <c:varyColors val="0"/>
        <c:ser>
          <c:idx val="2"/>
          <c:order val="2"/>
          <c:tx>
            <c:strRef>
              <c:f>Feuil1!$N$25</c:f>
              <c:strCache>
                <c:ptCount val="1"/>
                <c:pt idx="0">
                  <c:v>Niveau attendu de bénéficiaires 2016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Feuil1!$O$22:$R$22</c:f>
              <c:strCache>
                <c:ptCount val="4"/>
                <c:pt idx="0">
                  <c:v>Région</c:v>
                </c:pt>
                <c:pt idx="1">
                  <c:v>Burkina Faso</c:v>
                </c:pt>
                <c:pt idx="2">
                  <c:v>Mali </c:v>
                </c:pt>
                <c:pt idx="3">
                  <c:v>Niger</c:v>
                </c:pt>
              </c:strCache>
            </c:strRef>
          </c:cat>
          <c:val>
            <c:numRef>
              <c:f>Feuil1!$O$25:$R$25</c:f>
              <c:numCache>
                <c:formatCode>General</c:formatCode>
                <c:ptCount val="4"/>
                <c:pt idx="0">
                  <c:v>734900</c:v>
                </c:pt>
                <c:pt idx="1">
                  <c:v>270900</c:v>
                </c:pt>
                <c:pt idx="2">
                  <c:v>204200</c:v>
                </c:pt>
                <c:pt idx="3">
                  <c:v>259800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424400"/>
        <c:axId val="291425576"/>
      </c:lineChart>
      <c:catAx>
        <c:axId val="29142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425576"/>
        <c:crosses val="autoZero"/>
        <c:auto val="1"/>
        <c:lblAlgn val="ctr"/>
        <c:lblOffset val="100"/>
        <c:noMultiLvlLbl val="0"/>
      </c:catAx>
      <c:valAx>
        <c:axId val="29142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42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2-11T16:33:33.387" idx="4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72CA9F2C-7BC2-49F5-9B98-2C9D40A88929}" type="datetime1">
              <a:rPr lang="fr-FR"/>
              <a:pPr>
                <a:defRPr/>
              </a:pPr>
              <a:t>13/02/2017</a:t>
            </a:fld>
            <a:endParaRPr/>
          </a:p>
        </p:txBody>
      </p:sp>
      <p:sp>
        <p:nvSpPr>
          <p:cNvPr id="41988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18154E6E-8A68-4BC7-A97E-9B37EBA48C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612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"/>
        <a:cs typeface="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"/>
        <a:cs typeface="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"/>
        <a:cs typeface="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"/>
        <a:cs typeface="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4E6E-8A68-4BC7-A97E-9B37EBA48CA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5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C1: Améliorer la collaboration régionale pour de meilleurs résultats dans les pays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création de comités régional et transfrontalières 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recherche régionale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 achat groupé des médicaments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C2: Soutenir la mise en œuvre des interventions contre le paludisme et les MTN dans les zones frontalières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interventions de CCC 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Chimio-prévention du Paludisme Saisonnier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diagnostic et le TTT du paludisme à base communautaire 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traitement intégré des Maladies Tropicales Négligées 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traitement des conséquences réversibles des MTN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C3: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Renforcer les capacités institutionnelles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coordination nationale et le renforcement institutionnel </a:t>
            </a:r>
          </a:p>
          <a:p>
            <a:pPr marL="628650" lvl="2" indent="-171450" defTabSz="711200" eaLnBrk="1" hangingPunct="1">
              <a:lnSpc>
                <a:spcPct val="90000"/>
              </a:lnSpc>
              <a:spcAft>
                <a:spcPts val="300"/>
              </a:spcAft>
              <a:buSzPct val="100000"/>
              <a:buFontTx/>
              <a:buChar char="•"/>
            </a:pPr>
            <a:r>
              <a:rPr lang="fr-FR" altLang="fr-FR" sz="1700" b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suivi et l’évaluation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4E6E-8A68-4BC7-A97E-9B37EBA48CA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1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OOAS :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Coordination régionale</a:t>
            </a:r>
            <a:r>
              <a:rPr lang="fr-FR" sz="1200" b="0" kern="1200" baseline="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 -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Gestion quotidienne du projet au niveau régional;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 smtClean="0">
              <a:solidFill>
                <a:srgbClr val="000000"/>
              </a:solidFill>
              <a:latin typeface="Arial" pitchFamily="34"/>
              <a:ea typeface=""/>
              <a:cs typeface="Arial" pitchFamily="34"/>
            </a:endParaRPr>
          </a:p>
          <a:p>
            <a:pPr marL="0" marR="0" indent="0" algn="l" defTabSz="7556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Arial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fr-FR" sz="1200" b="1" dirty="0" smtClean="0">
                <a:solidFill>
                  <a:srgbClr val="000000"/>
                </a:solidFill>
              </a:rPr>
              <a:t> Harmonisation des stratégies d’intervention (MEO et S&amp;E)/planification</a:t>
            </a:r>
            <a:r>
              <a:rPr lang="fr-FR" altLang="fr-FR" sz="1200" b="1" baseline="0" dirty="0" smtClean="0">
                <a:solidFill>
                  <a:srgbClr val="000000"/>
                </a:solidFill>
              </a:rPr>
              <a:t> 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conjointe</a:t>
            </a:r>
          </a:p>
          <a:p>
            <a:pPr marL="0" marR="0" indent="0" algn="l" defTabSz="7556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fr-FR" sz="1200" b="1" dirty="0" smtClean="0">
              <a:solidFill>
                <a:srgbClr val="000000"/>
              </a:solidFill>
            </a:endParaRPr>
          </a:p>
          <a:p>
            <a:pPr marL="0" marR="0" indent="0" algn="l" defTabSz="7556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Arial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fr-FR" sz="1200" b="1" dirty="0" smtClean="0">
                <a:solidFill>
                  <a:srgbClr val="000000"/>
                </a:solidFill>
              </a:rPr>
              <a:t> Facilitation des consultations entre les pays </a:t>
            </a:r>
          </a:p>
          <a:p>
            <a:pPr marL="0" marR="0" indent="0" algn="l" defTabSz="7556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fr-FR" sz="1200" b="1" dirty="0" smtClean="0">
              <a:solidFill>
                <a:srgbClr val="000000"/>
              </a:solidFill>
            </a:endParaRPr>
          </a:p>
          <a:p>
            <a:pPr algn="l" defTabSz="75565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kern="0" dirty="0" smtClean="0">
                <a:solidFill>
                  <a:srgbClr val="000000"/>
                </a:solidFill>
                <a:latin typeface="Calibri"/>
              </a:rPr>
              <a:t>Soutien/collaboration transfrontalière</a:t>
            </a:r>
            <a:r>
              <a:rPr lang="fr-FR" sz="1200" b="1" kern="0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b="1" kern="0" dirty="0" smtClean="0">
                <a:solidFill>
                  <a:srgbClr val="000000"/>
                </a:solidFill>
                <a:latin typeface="Calibri"/>
              </a:rPr>
              <a:t>/surveillance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 smtClean="0">
              <a:solidFill>
                <a:srgbClr val="000000"/>
              </a:solidFill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OMS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:</a:t>
            </a:r>
            <a:r>
              <a:rPr lang="fr-FR" sz="1200" b="0" kern="1200" baseline="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Gestion quotidienne du projet au niveau régional-</a:t>
            </a:r>
            <a:r>
              <a:rPr lang="fr-FR" sz="1200" b="0" kern="1200" baseline="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Appui technique pour le renforcement des capacités;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Institutions régionales :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Recherche et  formation;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CAMEG (Burkina Faso):</a:t>
            </a:r>
            <a:r>
              <a:rPr lang="fr-FR" sz="1200" b="1" kern="1200" baseline="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Approvisionnement en médicaments de qualité;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Comité de Pilotage</a:t>
            </a:r>
            <a:r>
              <a:rPr lang="fr-FR" sz="1200" b="1" kern="1200" baseline="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 R</a:t>
            </a: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égional:</a:t>
            </a:r>
            <a:endParaRPr lang="fr-FR" sz="1200" b="0" kern="1200" dirty="0" smtClean="0">
              <a:solidFill>
                <a:srgbClr val="000000"/>
              </a:solidFill>
              <a:latin typeface="Arial" pitchFamily="34"/>
              <a:ea typeface=""/>
              <a:cs typeface="Arial" pitchFamily="34"/>
            </a:endParaRPr>
          </a:p>
          <a:p>
            <a:pPr marL="285750" lvl="0" indent="-285750">
              <a:spcAft>
                <a:spcPts val="1200"/>
              </a:spcAft>
              <a:buClr>
                <a:srgbClr val="008000"/>
              </a:buClr>
              <a:buSzPct val="120000"/>
              <a:buFont typeface="Arial" pitchFamily="34"/>
              <a:buNone/>
            </a:pP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Planification conjointe des campagnes, des activités transfrontalières et l'évaluation du projet, </a:t>
            </a:r>
          </a:p>
          <a:p>
            <a:pPr marL="285750" lvl="0" indent="-285750">
              <a:spcAft>
                <a:spcPts val="1200"/>
              </a:spcAft>
              <a:buClr>
                <a:srgbClr val="008000"/>
              </a:buClr>
              <a:buSzPct val="120000"/>
              <a:buFont typeface="Arial" pitchFamily="34"/>
              <a:buChar char="•"/>
            </a:pP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Identification des priorités de recherche opérationnelle et, </a:t>
            </a:r>
          </a:p>
          <a:p>
            <a:pPr marL="285750" lvl="0" indent="-285750">
              <a:spcAft>
                <a:spcPts val="1200"/>
              </a:spcAft>
              <a:buClr>
                <a:srgbClr val="008000"/>
              </a:buClr>
              <a:buSzPct val="120000"/>
              <a:buFont typeface="Arial" pitchFamily="34"/>
              <a:buChar char="•"/>
            </a:pP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Diffusion des leçons apprises.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Ministères de la Santé :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Supervision des activités;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Unités d'exécution du projet national:</a:t>
            </a:r>
          </a:p>
          <a:p>
            <a:pPr marL="285750" lvl="0" indent="-285750" algn="l" defTabSz="914400" rtl="0" hangingPunct="1">
              <a:spcAft>
                <a:spcPts val="1200"/>
              </a:spcAft>
              <a:buClr>
                <a:srgbClr val="008000"/>
              </a:buClr>
              <a:buSzPct val="120000"/>
              <a:buFont typeface="Arial" pitchFamily="34"/>
              <a:buChar char="•"/>
            </a:pP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Préparation des Plans de Travail Annuels,</a:t>
            </a:r>
          </a:p>
          <a:p>
            <a:pPr marL="285750" lvl="0" indent="-285750" algn="l" defTabSz="914400" rtl="0" hangingPunct="1">
              <a:spcAft>
                <a:spcPts val="1200"/>
              </a:spcAft>
              <a:buClr>
                <a:srgbClr val="008000"/>
              </a:buClr>
              <a:buSzPct val="120000"/>
              <a:buFont typeface="Arial" pitchFamily="34"/>
              <a:buChar char="•"/>
            </a:pP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Mise en œuvre et élaboration des rapports, </a:t>
            </a:r>
          </a:p>
          <a:p>
            <a:pPr marL="285750" lvl="0" indent="-285750" algn="l" defTabSz="914400" rtl="0" hangingPunct="1">
              <a:spcAft>
                <a:spcPts val="1200"/>
              </a:spcAft>
              <a:buClr>
                <a:srgbClr val="008000"/>
              </a:buClr>
              <a:buSzPct val="120000"/>
              <a:buFont typeface="Arial" pitchFamily="34"/>
              <a:buChar char="•"/>
            </a:pP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Suivi, supervision des contrats de service avec l'OMS.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Comités nationaux de pilotage :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Supervision du projet au niveau national;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Agents de Santé Communautaires,</a:t>
            </a:r>
            <a:r>
              <a:rPr lang="fr-FR" sz="1200" b="1" kern="1200" baseline="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 Enseignants… :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Mise en œuvre des opérations d’IEC/CCC et distribution des médicaments sur le terrain;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ONG: </a:t>
            </a:r>
            <a:r>
              <a:rPr lang="fr-FR" sz="1200" b="0" kern="1200" dirty="0" smtClean="0">
                <a:solidFill>
                  <a:srgbClr val="000000"/>
                </a:solidFill>
                <a:latin typeface="Arial" pitchFamily="34"/>
                <a:ea typeface=""/>
                <a:cs typeface="Arial" pitchFamily="34"/>
              </a:rPr>
              <a:t>Mise en œuvre ou facilitation des activités sous la supervision du Ministère de la Santé.</a:t>
            </a:r>
            <a:endParaRPr lang="fr-FR" sz="1200" b="1" kern="1200" dirty="0" smtClean="0">
              <a:solidFill>
                <a:srgbClr val="000000"/>
              </a:solidFill>
              <a:latin typeface="Arial" pitchFamily="34"/>
              <a:ea typeface=""/>
              <a:cs typeface="Arial" pitchFamily="34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4E6E-8A68-4BC7-A97E-9B37EBA48CA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97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4E6E-8A68-4BC7-A97E-9B37EBA48CA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32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695325" y="6429375"/>
            <a:ext cx="844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xfrm>
            <a:off x="11144250" y="6429375"/>
            <a:ext cx="1047750" cy="428625"/>
          </a:xfrm>
        </p:spPr>
        <p:txBody>
          <a:bodyPr/>
          <a:lstStyle>
            <a:lvl1pPr>
              <a:defRPr/>
            </a:lvl1pPr>
          </a:lstStyle>
          <a:p>
            <a:fld id="{FB18D676-A8AF-404E-AE3D-24B99E68859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xfrm>
            <a:off x="10572750" y="6500813"/>
            <a:ext cx="1428750" cy="357187"/>
          </a:xfrm>
        </p:spPr>
        <p:txBody>
          <a:bodyPr/>
          <a:lstStyle>
            <a:lvl1pPr>
              <a:defRPr/>
            </a:lvl1pPr>
          </a:lstStyle>
          <a:p>
            <a:fld id="{23D0A05A-61DF-43EC-B25A-9F4F1F7733D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quarter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76EFE-79AA-406E-81D4-9670E092696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B23EB-2375-4C1D-972A-4058C89585E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B1E1F-CE40-4E29-B3AB-ED1E16D80C1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298F6-5D63-4946-B537-7DED2239DF3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BB595-F4D0-40E9-AF22-A00A47DCF7E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0"/>
          </p:nvPr>
        </p:nvSpPr>
        <p:spPr>
          <a:xfrm>
            <a:off x="190500" y="6521450"/>
            <a:ext cx="1524000" cy="265113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4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70EF2F-82AD-47DF-A741-614208F96D3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1F9ED-3F85-4FA4-A988-23D5EB84DF0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7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90EA1-4DFA-4900-B74F-5830317AB3B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9AE1B-5C29-44DF-A82B-A10C803467F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14288" y="6381750"/>
            <a:ext cx="12177712" cy="476250"/>
          </a:xfrm>
          <a:prstGeom prst="rect">
            <a:avLst/>
          </a:prstGeom>
          <a:solidFill>
            <a:srgbClr val="4F6228"/>
          </a:solidFill>
          <a:ln w="25402">
            <a:solidFill>
              <a:srgbClr val="4F6228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fr-FR" smtClean="0">
              <a:solidFill>
                <a:srgbClr val="FFFFFF"/>
              </a:solidFill>
            </a:endParaRPr>
          </a:p>
        </p:txBody>
      </p:sp>
      <p:pic>
        <p:nvPicPr>
          <p:cNvPr id="1027" name="Image 6" descr="C:\Users\xxxxx\Desktop\Nuvo_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0"/>
            <a:ext cx="19415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ce réservé du titre 1"/>
          <p:cNvSpPr txBox="1">
            <a:spLocks noGrp="1"/>
          </p:cNvSpPr>
          <p:nvPr>
            <p:ph type="title"/>
          </p:nvPr>
        </p:nvSpPr>
        <p:spPr bwMode="auto">
          <a:xfrm>
            <a:off x="1809750" y="274638"/>
            <a:ext cx="977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9" name="Espace réservé du texte 2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239500" y="6429375"/>
            <a:ext cx="773113" cy="300038"/>
          </a:xfrm>
          <a:prstGeom prst="rect">
            <a:avLst/>
          </a:prstGeom>
          <a:noFill/>
          <a:ln w="25402" cap="flat">
            <a:solidFill>
              <a:srgbClr val="9BBB59"/>
            </a:solidFill>
            <a:prstDash val="soli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28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fld id="{C2E30430-FF68-46D4-B00F-EE483E5B384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1" name="ZoneTexte 8"/>
          <p:cNvSpPr txBox="1">
            <a:spLocks noChangeArrowheads="1"/>
          </p:cNvSpPr>
          <p:nvPr/>
        </p:nvSpPr>
        <p:spPr bwMode="auto">
          <a:xfrm>
            <a:off x="2459038" y="6396038"/>
            <a:ext cx="716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200" b="1" smtClean="0">
                <a:solidFill>
                  <a:srgbClr val="FFFFFF"/>
                </a:solidFill>
              </a:rPr>
              <a:t>http://www.wahooas.org</a:t>
            </a:r>
          </a:p>
          <a:p>
            <a:pPr algn="ctr" eaLnBrk="1" hangingPunct="1">
              <a:defRPr/>
            </a:pPr>
            <a:r>
              <a:rPr lang="fr-FR" sz="1200" b="1" smtClean="0">
                <a:solidFill>
                  <a:srgbClr val="FFFFFF"/>
                </a:solidFill>
              </a:rPr>
              <a:t>175, Avenue Ouezzin Coulibaly, 01 BP 153 Bobo-Dioulasso 01, Burkina Faso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7" r:id="rId2"/>
    <p:sldLayoutId id="2147484048" r:id="rId3"/>
    <p:sldLayoutId id="2147484049" r:id="rId4"/>
    <p:sldLayoutId id="2147484050" r:id="rId5"/>
    <p:sldLayoutId id="2147484055" r:id="rId6"/>
    <p:sldLayoutId id="2147484051" r:id="rId7"/>
    <p:sldLayoutId id="2147484052" r:id="rId8"/>
    <p:sldLayoutId id="2147484053" r:id="rId9"/>
    <p:sldLayoutId id="2147484056" r:id="rId10"/>
    <p:sldLayoutId id="2147484057" r:id="rId11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rgbClr val="000000"/>
          </a:solidFill>
          <a:latin typeface="Calibri"/>
          <a:ea typeface=""/>
          <a:cs typeface="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fr-FR" sz="3200" kern="1200">
          <a:solidFill>
            <a:srgbClr val="000000"/>
          </a:solidFill>
          <a:latin typeface="Calibri"/>
          <a:ea typeface=""/>
          <a:cs typeface="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fr-FR" sz="2800" kern="1200">
          <a:solidFill>
            <a:srgbClr val="000000"/>
          </a:solidFill>
          <a:latin typeface="Calibri"/>
          <a:ea typeface=""/>
          <a:cs typeface="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fr-FR" sz="2400" kern="1200">
          <a:solidFill>
            <a:srgbClr val="000000"/>
          </a:solidFill>
          <a:latin typeface="Calibri"/>
          <a:ea typeface=""/>
          <a:cs typeface="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fr-FR" sz="2000" kern="1200">
          <a:solidFill>
            <a:srgbClr val="000000"/>
          </a:solidFill>
          <a:latin typeface="Calibri"/>
          <a:ea typeface=""/>
          <a:cs typeface="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fr-FR" sz="2000" kern="1200">
          <a:solidFill>
            <a:srgbClr val="000000"/>
          </a:solidFill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Proposition%20chronog-activ-r&#233;gionales.xls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ctrTitle"/>
          </p:nvPr>
        </p:nvSpPr>
        <p:spPr>
          <a:xfrm>
            <a:off x="335360" y="1782362"/>
            <a:ext cx="11472333" cy="2159074"/>
          </a:xfrm>
          <a:solidFill>
            <a:schemeClr val="accent2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fr-FR" altLang="fr-FR" sz="40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fr-FR" altLang="fr-FR" sz="40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fr-FR" altLang="fr-FR" sz="40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Projets </a:t>
            </a:r>
            <a:r>
              <a:rPr lang="fr-FR" altLang="fr-FR" sz="4000" b="1" dirty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Paludisme et Maladies Tropicales Négligées au Sahel (P/MT</a:t>
            </a:r>
            <a:r>
              <a:rPr lang="fr-FR" altLang="fr-FR" sz="4000" b="1" dirty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N)</a:t>
            </a:r>
            <a:r>
              <a:rPr lang="fr-FR" sz="40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fr-FR" sz="40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fr-FR" altLang="fr-FR" sz="4000" b="1" dirty="0" smtClean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1" y="260350"/>
            <a:ext cx="23325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6"/>
          <p:cNvSpPr>
            <a:spLocks noGrp="1"/>
          </p:cNvSpPr>
          <p:nvPr>
            <p:ph type="subTitle" idx="1"/>
          </p:nvPr>
        </p:nvSpPr>
        <p:spPr>
          <a:xfrm>
            <a:off x="623393" y="5301208"/>
            <a:ext cx="11137900" cy="77427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fr-FR" sz="2400" i="1" dirty="0" smtClean="0">
                <a:solidFill>
                  <a:schemeClr val="tx1"/>
                </a:solidFill>
                <a:latin typeface="Century Schoolbook" pitchFamily="18" charset="0"/>
                <a:ea typeface="ＭＳ Ｐゴシック" pitchFamily="34" charset="-128"/>
              </a:rPr>
              <a:t>Dr AMOUH </a:t>
            </a:r>
            <a:r>
              <a:rPr lang="en-US" altLang="fr-FR" sz="2400" i="1" dirty="0" err="1" smtClean="0">
                <a:solidFill>
                  <a:schemeClr val="tx1"/>
                </a:solidFill>
                <a:latin typeface="Century Schoolbook" pitchFamily="18" charset="0"/>
                <a:ea typeface="ＭＳ Ｐゴシック" pitchFamily="34" charset="-128"/>
              </a:rPr>
              <a:t>Tete</a:t>
            </a:r>
            <a:r>
              <a:rPr lang="en-US" altLang="fr-FR" sz="2400" i="1" dirty="0" smtClean="0">
                <a:solidFill>
                  <a:schemeClr val="tx1"/>
                </a:solidFill>
                <a:latin typeface="Century Schoolbook" pitchFamily="18" charset="0"/>
                <a:ea typeface="ＭＳ Ｐゴシック" pitchFamily="34" charset="-128"/>
              </a:rPr>
              <a:t> S.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FR" altLang="fr-FR" sz="2400" i="1" dirty="0" smtClean="0">
                <a:solidFill>
                  <a:schemeClr val="tx1"/>
                </a:solidFill>
                <a:latin typeface="Century Schoolbook" pitchFamily="18" charset="0"/>
                <a:ea typeface="ＭＳ Ｐゴシック" pitchFamily="34" charset="-128"/>
              </a:rPr>
              <a:t>OOAS</a:t>
            </a:r>
            <a:endParaRPr lang="fr-FR" altLang="fr-FR" sz="2400" i="1" dirty="0" smtClean="0">
              <a:solidFill>
                <a:schemeClr val="tx1"/>
              </a:solidFill>
              <a:latin typeface="Century Schoolbook" pitchFamily="18" charset="0"/>
              <a:ea typeface="ＭＳ Ｐゴシック" pitchFamily="34" charset="-128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1775520" y="4337538"/>
            <a:ext cx="9525526" cy="89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algn="ctr">
              <a:lnSpc>
                <a:spcPct val="15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fr-FR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Réunion régionale sur la CPS, Ouagadougou, 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fr-FR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au 15 février </a:t>
            </a:r>
            <a:r>
              <a:rPr lang="en-US" altLang="fr-FR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676-A8AF-404E-AE3D-24B99E68859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1873" y="2587016"/>
            <a:ext cx="9004788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réalisations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76255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458" y="481379"/>
            <a:ext cx="9772650" cy="1143000"/>
          </a:xfrm>
        </p:spPr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du lancement officiel des activités du  projet</a:t>
            </a:r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i="1" dirty="0"/>
              <a:t>Photo des officiels sur le podium lors de la cérémonie officielle de lancement du projet P/MTN à Bamako</a:t>
            </a:r>
            <a:endParaRPr lang="fr-FR" sz="1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4"/>
          </p:nvPr>
        </p:nvSpPr>
        <p:spPr>
          <a:xfrm>
            <a:off x="6193368" y="2174872"/>
            <a:ext cx="5389034" cy="351765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d’un atelier technique de lancement:</a:t>
            </a:r>
          </a:p>
          <a:p>
            <a:pPr>
              <a:spcAft>
                <a:spcPts val="0"/>
              </a:spcAft>
            </a:pPr>
            <a:endParaRPr lang="fr-F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Visibilité et appropriation des stratégies du projet</a:t>
            </a:r>
            <a:endParaRPr lang="fr-FR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6" y="2174872"/>
            <a:ext cx="5290709" cy="3517658"/>
          </a:xfrm>
          <a:prstGeom prst="rect">
            <a:avLst/>
          </a:prstGeom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B595-F4D0-40E9-AF22-A00A47DCF7E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2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473" y="258761"/>
            <a:ext cx="7870581" cy="1143000"/>
          </a:xfrm>
        </p:spPr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fr-FR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réunion annuelle de planification conjointe des activités</a:t>
            </a:r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i="1" dirty="0"/>
              <a:t>Photo des officiels sur le podium lors de </a:t>
            </a:r>
            <a:r>
              <a:rPr lang="fr-FR" sz="1600" i="1" dirty="0" smtClean="0"/>
              <a:t>la réunion annuelle de planification conjointe</a:t>
            </a:r>
            <a:endParaRPr lang="fr-FR" sz="1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4"/>
          </p:nvPr>
        </p:nvSpPr>
        <p:spPr>
          <a:xfrm>
            <a:off x="6193368" y="2292347"/>
            <a:ext cx="5389034" cy="3341994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Harmonisation des interventions et synchronisation des campagnes de CPS et de DMM contre les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MTN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Proposition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 chronog-activ-régionales.xlsx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8" y="2292347"/>
            <a:ext cx="5268818" cy="3341994"/>
          </a:xfrm>
          <a:prstGeom prst="rect">
            <a:avLst/>
          </a:prstGeom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0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B595-F4D0-40E9-AF22-A00A47DCF7E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96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073" y="248415"/>
            <a:ext cx="9772650" cy="1143000"/>
          </a:xfrm>
        </p:spPr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 rencontres transfrontalières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Photo de famille des participants à la réunion de planification des activités transfrontalières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4"/>
          </p:nvPr>
        </p:nvSpPr>
        <p:spPr>
          <a:xfrm>
            <a:off x="6193368" y="2174872"/>
            <a:ext cx="5389034" cy="3522543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Harmonisation et mise en œuvre conjointe des activités transfrontalières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2347"/>
            <a:ext cx="5310715" cy="3405067"/>
          </a:xfrm>
          <a:prstGeom prst="rect">
            <a:avLst/>
          </a:prstGeom>
        </p:spPr>
      </p:pic>
      <p:pic>
        <p:nvPicPr>
          <p:cNvPr id="13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B595-F4D0-40E9-AF22-A00A47DCF7E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468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7866" y="51900"/>
            <a:ext cx="7439758" cy="1143000"/>
          </a:xfrm>
        </p:spPr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Soutien aux 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pays 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mise ne œuvre des activités</a:t>
            </a:r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Photo de la première dame du Niger expliquant à une femme comment continuer à donner la 2</a:t>
            </a:r>
            <a:r>
              <a:rPr lang="fr-FR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3</a:t>
            </a:r>
            <a:r>
              <a:rPr lang="fr-FR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doses de SP-AQ lors du lancement de la CPS 2016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01363"/>
            <a:ext cx="5386388" cy="3564078"/>
          </a:xfrm>
        </p:spPr>
      </p:pic>
      <p:sp>
        <p:nvSpPr>
          <p:cNvPr id="6" name="Espace réservé du contenu 5"/>
          <p:cNvSpPr>
            <a:spLocks noGrp="1"/>
          </p:cNvSpPr>
          <p:nvPr>
            <p:ph idx="4"/>
          </p:nvPr>
        </p:nvSpPr>
        <p:spPr>
          <a:xfrm>
            <a:off x="6193368" y="2101362"/>
            <a:ext cx="5389034" cy="3564079"/>
          </a:xfrm>
        </p:spPr>
        <p:txBody>
          <a:bodyPr/>
          <a:lstStyle/>
          <a:p>
            <a:r>
              <a:rPr lang="fr-F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Suivi du 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processus </a:t>
            </a:r>
            <a:r>
              <a:rPr lang="fr-F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d’achat groupé des 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médicaments </a:t>
            </a:r>
            <a:r>
              <a:rPr lang="fr-F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campagnes </a:t>
            </a:r>
            <a:r>
              <a:rPr lang="fr-F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2016;</a:t>
            </a:r>
          </a:p>
          <a:p>
            <a:r>
              <a:rPr lang="fr-F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Supervision des campagnes de masse;</a:t>
            </a:r>
          </a:p>
          <a:p>
            <a:r>
              <a:rPr lang="fr-F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Appui technique pour le suivi des activités du projet et du processus de collecte de données;</a:t>
            </a: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Réunion bilan et partage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d’expériences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pour l’amélioration de la qualité des </a:t>
            </a:r>
            <a:r>
              <a:rPr lang="fr-F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campagnes</a:t>
            </a:r>
            <a:endPara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B595-F4D0-40E9-AF22-A00A47DCF7E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35506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5" y="57150"/>
            <a:ext cx="7263912" cy="114300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 de la recherche opérationnelle et appliquée</a:t>
            </a: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3" y="1327640"/>
            <a:ext cx="5386913" cy="633046"/>
          </a:xfrm>
        </p:spPr>
        <p:txBody>
          <a:bodyPr/>
          <a:lstStyle/>
          <a:p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 famille des participants à la réunion de définition des priorités et besoins de recherche dans le domaine du paludisme et des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MTN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4"/>
          </p:nvPr>
        </p:nvSpPr>
        <p:spPr>
          <a:xfrm>
            <a:off x="6202160" y="1960685"/>
            <a:ext cx="5389034" cy="3393830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Organisation d’un 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atelier pour déterminer les priorités de recherche dans le domaine de la lutte contre le paludisme et les </a:t>
            </a:r>
            <a:r>
              <a:rPr lang="fr-F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MTN: </a:t>
            </a:r>
            <a:r>
              <a:rPr lang="fr-F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Questions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prioritaires de recherche sur le Paludisme et les MTN </a:t>
            </a:r>
            <a:r>
              <a:rPr lang="fr-F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identifiées</a:t>
            </a:r>
            <a:endParaRPr lang="fr-FR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7" name="Espace réservé du contenu 6" descr="F:\group pix.jpg"/>
          <p:cNvPicPr>
            <a:picLocks noGrp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960685"/>
            <a:ext cx="5386913" cy="339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B595-F4D0-40E9-AF22-A00A47DCF7E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91061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9750" y="274638"/>
            <a:ext cx="6885842" cy="1143000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 réunions du Comité de Pilotage Régional</a:t>
            </a:r>
            <a:endParaRPr lang="fr-F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2751" y="1535113"/>
            <a:ext cx="5583765" cy="639759"/>
          </a:xfrm>
        </p:spPr>
        <p:txBody>
          <a:bodyPr/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Photo de famille des participants à la réunion du Comité de Pilotage Régional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4"/>
          </p:nvPr>
        </p:nvSpPr>
        <p:spPr>
          <a:xfrm>
            <a:off x="6193368" y="2174872"/>
            <a:ext cx="5389034" cy="381269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Orientations stratégiques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des PATB 2016,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examen et approbation des PATB 2017 et des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PPM…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9" name="Picture 2" descr="C:\Users\user\Documents\WAHO_OOAS_hkaffils\Articles\group CRP.jpg"/>
          <p:cNvPicPr>
            <a:picLocks noGrp="1"/>
          </p:cNvPicPr>
          <p:nvPr>
            <p:ph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/>
          <a:stretch/>
        </p:blipFill>
        <p:spPr bwMode="auto">
          <a:xfrm>
            <a:off x="412751" y="2174872"/>
            <a:ext cx="5583237" cy="3812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B595-F4D0-40E9-AF22-A00A47DCF7E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11858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 txBox="1">
            <a:spLocks noGrp="1"/>
          </p:cNvSpPr>
          <p:nvPr>
            <p:ph type="title"/>
          </p:nvPr>
        </p:nvSpPr>
        <p:spPr>
          <a:xfrm>
            <a:off x="1890346" y="127000"/>
            <a:ext cx="6521333" cy="573088"/>
          </a:xfrm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Etat de quelques indicateurs (ODP)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altLang="fr-FR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629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0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411679" y="228878"/>
            <a:ext cx="77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(1/2)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804696"/>
              </p:ext>
            </p:extLst>
          </p:nvPr>
        </p:nvGraphicFramePr>
        <p:xfrm>
          <a:off x="550753" y="1380392"/>
          <a:ext cx="4900478" cy="346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610472"/>
              </p:ext>
            </p:extLst>
          </p:nvPr>
        </p:nvGraphicFramePr>
        <p:xfrm>
          <a:off x="6172954" y="2057400"/>
          <a:ext cx="4755883" cy="351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2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 txBox="1">
            <a:spLocks noGrp="1"/>
          </p:cNvSpPr>
          <p:nvPr>
            <p:ph type="title"/>
          </p:nvPr>
        </p:nvSpPr>
        <p:spPr>
          <a:xfrm>
            <a:off x="1855177" y="127000"/>
            <a:ext cx="6414416" cy="573088"/>
          </a:xfrm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Etat 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quelques 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indicateurs (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ODP)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altLang="fr-FR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629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0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69593" y="259318"/>
            <a:ext cx="77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(2/2)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156536"/>
              </p:ext>
            </p:extLst>
          </p:nvPr>
        </p:nvGraphicFramePr>
        <p:xfrm>
          <a:off x="1688123" y="1345223"/>
          <a:ext cx="8625254" cy="458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140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 txBox="1">
            <a:spLocks noGrp="1"/>
          </p:cNvSpPr>
          <p:nvPr>
            <p:ph type="title"/>
          </p:nvPr>
        </p:nvSpPr>
        <p:spPr>
          <a:xfrm>
            <a:off x="1213928" y="0"/>
            <a:ext cx="6004558" cy="796925"/>
          </a:xfrm>
        </p:spPr>
        <p:txBody>
          <a:bodyPr/>
          <a:lstStyle/>
          <a:p>
            <a:pPr eaLnBrk="1" hangingPunct="1"/>
            <a:r>
              <a:rPr lang="fr-FR" alt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</a:p>
        </p:txBody>
      </p:sp>
      <p:sp>
        <p:nvSpPr>
          <p:cNvPr id="71683" name="Espace réservé du contenu 2"/>
          <p:cNvSpPr txBox="1">
            <a:spLocks noGrp="1"/>
          </p:cNvSpPr>
          <p:nvPr>
            <p:ph idx="1"/>
          </p:nvPr>
        </p:nvSpPr>
        <p:spPr>
          <a:xfrm>
            <a:off x="322372" y="1333518"/>
            <a:ext cx="11690241" cy="5330853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8000"/>
              </a:buClr>
              <a:buSzPct val="120000"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Renforcement de la coordination et de la collaboration régionale (planification conjointe, 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réunions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transfrontalières, réunion du Comité de Pilotage…);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d’un atelier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d’harmonisation des outils de collecte des données des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campagnes </a:t>
            </a:r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fr-F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des Institutions régionales de recherche pour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développement des thématiques prioritaires de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recherche 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Renforcement des capacités des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sites sentinelles de surveillance du paludisme et des MTN 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fr-F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Poursuite de l’achat groupé des médicaments;</a:t>
            </a:r>
          </a:p>
          <a:p>
            <a:pPr lvl="0"/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41" indent="-173041" eaLnBrk="1" fontAlgn="auto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5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9363" y="96838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406516" y="213796"/>
            <a:ext cx="779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(1/2)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34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 txBox="1">
            <a:spLocks noGrp="1"/>
          </p:cNvSpPr>
          <p:nvPr>
            <p:ph type="title"/>
          </p:nvPr>
        </p:nvSpPr>
        <p:spPr>
          <a:xfrm>
            <a:off x="1752694" y="134470"/>
            <a:ext cx="7704137" cy="711201"/>
          </a:xfrm>
        </p:spPr>
        <p:txBody>
          <a:bodyPr/>
          <a:lstStyle/>
          <a:p>
            <a:pPr eaLnBrk="1" hangingPunct="1"/>
            <a:r>
              <a:rPr lang="fr-FR" alt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 de présentation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635125" y="1075765"/>
            <a:ext cx="9243890" cy="4950998"/>
          </a:xfrm>
        </p:spPr>
        <p:txBody>
          <a:bodyPr>
            <a:noAutofit/>
          </a:bodyPr>
          <a:lstStyle/>
          <a:p>
            <a:pPr marL="914400" indent="-742950" eaLnBrk="1" fontAlgn="auto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914400" indent="-742950" eaLnBrk="1" fontAlgn="auto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Objectifs</a:t>
            </a:r>
          </a:p>
          <a:p>
            <a:pPr marL="914400" indent="-742950" eaLnBrk="1" fontAlgn="auto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Composantes</a:t>
            </a:r>
          </a:p>
          <a:p>
            <a:pPr marL="914400" indent="-742950" eaLnBrk="1" fontAlgn="auto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altLang="fr-FR" sz="2000" b="1" dirty="0" smtClean="0">
                <a:latin typeface="Times New Roman" pitchFamily="18" charset="0"/>
                <a:cs typeface="Times New Roman" pitchFamily="18" charset="0"/>
              </a:rPr>
              <a:t>Cadre de mise en œuvre et Flux financier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742950" eaLnBrk="1" fontAlgn="auto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Budget</a:t>
            </a:r>
          </a:p>
          <a:p>
            <a:pPr marL="914400" indent="-742950" eaLnBrk="1" fontAlgn="auto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Quelques réalisations</a:t>
            </a:r>
          </a:p>
          <a:p>
            <a:pPr marL="914400" indent="-742950" eaLnBrk="1" fontAlgn="auto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Perspectives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1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8263" y="65088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 txBox="1">
            <a:spLocks noGrp="1"/>
          </p:cNvSpPr>
          <p:nvPr>
            <p:ph type="title"/>
          </p:nvPr>
        </p:nvSpPr>
        <p:spPr>
          <a:xfrm>
            <a:off x="2057400" y="34027"/>
            <a:ext cx="4563208" cy="796925"/>
          </a:xfrm>
        </p:spPr>
        <p:txBody>
          <a:bodyPr/>
          <a:lstStyle/>
          <a:p>
            <a:pPr eaLnBrk="1" hangingPunct="1"/>
            <a:r>
              <a:rPr lang="fr-FR" alt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</a:p>
        </p:txBody>
      </p:sp>
      <p:sp>
        <p:nvSpPr>
          <p:cNvPr id="71683" name="Espace réservé du contenu 2"/>
          <p:cNvSpPr txBox="1">
            <a:spLocks noGrp="1"/>
          </p:cNvSpPr>
          <p:nvPr>
            <p:ph idx="1"/>
          </p:nvPr>
        </p:nvSpPr>
        <p:spPr>
          <a:xfrm>
            <a:off x="410295" y="830951"/>
            <a:ext cx="11690241" cy="5543471"/>
          </a:xfrm>
        </p:spPr>
        <p:txBody>
          <a:bodyPr/>
          <a:lstStyle/>
          <a:p>
            <a:pPr lvl="0"/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des camps de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chirurgie pour la prise en charge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des complications des MTN 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Recrutement d’un consultant individuel pour appuyer l’unité dans la documentation et le partage des meilleures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pratiques;</a:t>
            </a:r>
          </a:p>
          <a:p>
            <a:pPr lvl="0"/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Renforcement des capacités du personnel des programmes nationaux…</a:t>
            </a:r>
          </a:p>
          <a:p>
            <a:pPr lvl="0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Supervision, organisation d’enquêtes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LQAS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Revue à mi-parcours du projet…</a:t>
            </a:r>
          </a:p>
          <a:p>
            <a:pPr lvl="0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41" indent="-173041" eaLnBrk="1" fontAlgn="auto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5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9363" y="96838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37389" y="259317"/>
            <a:ext cx="779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(2/2)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39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1593850" y="977900"/>
            <a:ext cx="90043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fontAlgn="auto">
              <a:lnSpc>
                <a:spcPct val="20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4000" dirty="0" smtClean="0">
                <a:solidFill>
                  <a:srgbClr val="E46C0A"/>
                </a:solidFill>
                <a:latin typeface="Berlin Sans FB Demi" pitchFamily="34"/>
              </a:rPr>
              <a:t>MERCI</a:t>
            </a:r>
          </a:p>
          <a:p>
            <a:pPr marL="3200400" eaLnBrk="1" fontAlgn="auto">
              <a:lnSpc>
                <a:spcPct val="20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4000" dirty="0" smtClean="0">
                <a:solidFill>
                  <a:srgbClr val="C00000"/>
                </a:solidFill>
                <a:latin typeface="Berlin Sans FB Demi" pitchFamily="34"/>
              </a:rPr>
              <a:t>THANK YOU</a:t>
            </a:r>
          </a:p>
          <a:p>
            <a:pPr marL="7204072" eaLnBrk="1" fontAlgn="auto">
              <a:lnSpc>
                <a:spcPct val="20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4000" dirty="0" smtClean="0">
                <a:solidFill>
                  <a:srgbClr val="008000"/>
                </a:solidFill>
                <a:latin typeface="Berlin Sans FB Demi" pitchFamily="34"/>
              </a:rPr>
              <a:t>OBRIGADO</a:t>
            </a:r>
          </a:p>
        </p:txBody>
      </p:sp>
      <p:sp>
        <p:nvSpPr>
          <p:cNvPr id="72708" name="Title 5"/>
          <p:cNvSpPr txBox="1">
            <a:spLocks noChangeArrowheads="1"/>
          </p:cNvSpPr>
          <p:nvPr/>
        </p:nvSpPr>
        <p:spPr bwMode="auto">
          <a:xfrm>
            <a:off x="3863975" y="368300"/>
            <a:ext cx="7929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eaLnBrk="1" hangingPunct="1"/>
            <a:r>
              <a:rPr lang="fr-FR" altLang="fr-FR" sz="4000" b="1" i="1" dirty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« Ensemble pour l’élimination du paludisme et des maladies tropicales </a:t>
            </a:r>
            <a:r>
              <a:rPr lang="fr-FR" altLang="fr-FR" sz="4000" b="1" i="1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négligées</a:t>
            </a:r>
            <a:r>
              <a:rPr lang="fr-FR" altLang="fr-FR" sz="4000" b="1" i="1" dirty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749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4294967295"/>
          </p:nvPr>
        </p:nvSpPr>
        <p:spPr>
          <a:xfrm>
            <a:off x="9953626" y="6429375"/>
            <a:ext cx="581025" cy="3000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833FF16-0B76-49E0-8248-26411AFF8FCA}" type="slidenum">
              <a:rPr lang="fr-FR" altLang="en-US" sz="2000">
                <a:solidFill>
                  <a:schemeClr val="bg1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fr-FR" alt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91515"/>
              </p:ext>
            </p:extLst>
          </p:nvPr>
        </p:nvGraphicFramePr>
        <p:xfrm>
          <a:off x="1310054" y="1268027"/>
          <a:ext cx="10211386" cy="51469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7493"/>
                <a:gridCol w="7123893"/>
              </a:tblGrid>
              <a:tr h="126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Titre</a:t>
                      </a:r>
                      <a:r>
                        <a:rPr lang="en-US" sz="4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</a:t>
                      </a:r>
                      <a:r>
                        <a:rPr lang="en-US" sz="4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projet</a:t>
                      </a:r>
                      <a:r>
                        <a:rPr lang="en-US" sz="4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:</a:t>
                      </a:r>
                      <a:endParaRPr lang="fr-FR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7" marR="6859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altLang="fr-FR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Paludisme et Maladies Tropicales Négligées au Sahel (P/MTN)</a:t>
                      </a:r>
                      <a:endParaRPr lang="fr-FR" sz="3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7" marR="68597" marT="0" marB="0">
                    <a:solidFill>
                      <a:schemeClr val="accent3"/>
                    </a:solidFill>
                  </a:tcPr>
                </a:tc>
              </a:tr>
              <a:tr h="1012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Date </a:t>
                      </a:r>
                      <a:r>
                        <a:rPr lang="en-US" sz="3200" kern="1200" dirty="0" smtClean="0">
                          <a:effectLst/>
                        </a:rPr>
                        <a:t>de </a:t>
                      </a:r>
                      <a:r>
                        <a:rPr lang="en-US" sz="3200" kern="1200" dirty="0">
                          <a:effectLst/>
                        </a:rPr>
                        <a:t>début:</a:t>
                      </a:r>
                      <a:endParaRPr lang="fr-FR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Décembre 2015</a:t>
                      </a:r>
                      <a:endParaRPr lang="fr-FR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/>
                </a:tc>
              </a:tr>
              <a:tr h="59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Date de fin:</a:t>
                      </a:r>
                      <a:endParaRPr lang="fr-FR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Décembre 2019</a:t>
                      </a:r>
                      <a:endParaRPr lang="fr-FR" sz="2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7" marR="68597" marT="0" marB="0"/>
                </a:tc>
              </a:tr>
              <a:tr h="59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1200" dirty="0" smtClean="0">
                          <a:effectLst/>
                        </a:rPr>
                        <a:t>Durée:</a:t>
                      </a:r>
                      <a:endParaRPr lang="fr-FR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4ans</a:t>
                      </a:r>
                      <a:endParaRPr lang="fr-FR" sz="2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7" marR="68597" marT="0" marB="0"/>
                </a:tc>
              </a:tr>
              <a:tr h="316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Budget:</a:t>
                      </a:r>
                      <a:endParaRPr lang="fr-FR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altLang="fr-FR" sz="2800" b="0" dirty="0" smtClean="0">
                          <a:latin typeface="+mn-lt"/>
                          <a:cs typeface="Times New Roman" pitchFamily="18" charset="0"/>
                        </a:rPr>
                        <a:t>121 Millions US$, dont 10 US$ pour l’OOAS</a:t>
                      </a:r>
                      <a:endParaRPr lang="fr-FR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/>
                </a:tc>
              </a:tr>
              <a:tr h="3162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Zone de couverture:</a:t>
                      </a:r>
                      <a:endParaRPr lang="fr-FR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Burkina</a:t>
                      </a:r>
                      <a:r>
                        <a:rPr lang="fr-FR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Faso, Mali et Niger</a:t>
                      </a:r>
                      <a:endParaRPr lang="fr-FR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/>
                </a:tc>
              </a:tr>
            </a:tbl>
          </a:graphicData>
        </a:graphic>
      </p:graphicFrame>
      <p:sp>
        <p:nvSpPr>
          <p:cNvPr id="7194" name="Title 2"/>
          <p:cNvSpPr>
            <a:spLocks noGrp="1"/>
          </p:cNvSpPr>
          <p:nvPr>
            <p:ph type="title"/>
          </p:nvPr>
        </p:nvSpPr>
        <p:spPr>
          <a:xfrm>
            <a:off x="2855640" y="197074"/>
            <a:ext cx="6624736" cy="855662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Introduction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8263" y="65088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718314" y="50907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(1/2</a:t>
            </a:r>
            <a:r>
              <a:rPr lang="fr-FR" alt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5"/>
          <p:cNvSpPr txBox="1">
            <a:spLocks noGrp="1"/>
          </p:cNvSpPr>
          <p:nvPr>
            <p:ph idx="1"/>
          </p:nvPr>
        </p:nvSpPr>
        <p:spPr>
          <a:xfrm>
            <a:off x="4763" y="1462209"/>
            <a:ext cx="12101512" cy="47275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8000"/>
              </a:buClr>
              <a:buSzPct val="125000"/>
            </a:pPr>
            <a:r>
              <a:rPr altLang="fr-FR" b="1" dirty="0" smtClean="0">
                <a:latin typeface="Times New Roman" pitchFamily="18" charset="0"/>
                <a:cs typeface="Times New Roman" pitchFamily="18" charset="0"/>
              </a:rPr>
              <a:t>Coordination:</a:t>
            </a:r>
            <a:r>
              <a:rPr altLang="fr-FR" dirty="0" smtClean="0">
                <a:latin typeface="Times New Roman" pitchFamily="18" charset="0"/>
                <a:cs typeface="Times New Roman" pitchFamily="18" charset="0"/>
              </a:rPr>
              <a:t> OOAS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8000"/>
              </a:buClr>
              <a:buSzPct val="125000"/>
            </a:pPr>
            <a:endParaRPr lang="fr-FR" altLang="fr-F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8000"/>
              </a:buClr>
              <a:buSzPct val="125000"/>
            </a:pPr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Partenaires:</a:t>
            </a: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 OMS/AFRO, CAMEG, Instituts de formation et Recherche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rgbClr val="008000"/>
              </a:buClr>
              <a:buSzPct val="125000"/>
              <a:buNone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8000"/>
              </a:buClr>
              <a:buSzPct val="125000"/>
            </a:pPr>
            <a:r>
              <a:rPr lang="fr-FR" altLang="fr-FR" b="1" dirty="0" smtClean="0">
                <a:latin typeface="Arial" charset="0"/>
                <a:cs typeface="Arial" charset="0"/>
              </a:rPr>
              <a:t>Bénéficiaires: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</a:p>
          <a:p>
            <a:pPr marL="690563" lvl="1" indent="-344488" eaLnBrk="1" hangingPunct="1">
              <a:lnSpc>
                <a:spcPts val="2880"/>
              </a:lnSpc>
              <a:spcBef>
                <a:spcPct val="0"/>
              </a:spcBef>
              <a:buClr>
                <a:srgbClr val="008000"/>
              </a:buClr>
              <a:buSzPct val="125000"/>
              <a:buFont typeface="Wingdings" pitchFamily="2" charset="2"/>
              <a:buChar char="ü"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Enfants de 3-59 mois et femmes avec petits enfants pour les interventions antipaludiques;</a:t>
            </a:r>
          </a:p>
          <a:p>
            <a:pPr marL="690563" lvl="1" indent="-344488" eaLnBrk="1" hangingPunct="1">
              <a:lnSpc>
                <a:spcPts val="2880"/>
              </a:lnSpc>
              <a:spcBef>
                <a:spcPct val="0"/>
              </a:spcBef>
              <a:buClr>
                <a:srgbClr val="008000"/>
              </a:buClr>
              <a:buSzPct val="125000"/>
              <a:buFont typeface="Wingdings" pitchFamily="2" charset="2"/>
              <a:buChar char="ü"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Enfants d'âge scolaire, jeunes et adultes vivant dans les zones rurales à accès limité aux services de santé;</a:t>
            </a:r>
          </a:p>
          <a:p>
            <a:pPr marL="690563" lvl="1" indent="-344488" eaLnBrk="1" hangingPunct="1">
              <a:lnSpc>
                <a:spcPts val="2880"/>
              </a:lnSpc>
              <a:spcBef>
                <a:spcPct val="0"/>
              </a:spcBef>
              <a:buClr>
                <a:srgbClr val="008000"/>
              </a:buClr>
              <a:buSzPct val="125000"/>
              <a:buFont typeface="Wingdings" pitchFamily="2" charset="2"/>
              <a:buChar char="ü"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Membres des communautés éligibles dans les zones frontalières endémiques avec au moins deux MTN (Trachome, FL, </a:t>
            </a:r>
            <a:r>
              <a:rPr lang="fr-FR" altLang="fr-FR" sz="2400" dirty="0" err="1" smtClean="0">
                <a:latin typeface="Times New Roman" pitchFamily="18" charset="0"/>
                <a:cs typeface="Times New Roman" pitchFamily="18" charset="0"/>
              </a:rPr>
              <a:t>Oncho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, Schistosomiase et géo helminthiases);</a:t>
            </a:r>
          </a:p>
          <a:p>
            <a:pPr marL="690563" lvl="1" indent="-344488" eaLnBrk="1" hangingPunct="1">
              <a:lnSpc>
                <a:spcPts val="2880"/>
              </a:lnSpc>
              <a:spcBef>
                <a:spcPct val="0"/>
              </a:spcBef>
              <a:buClr>
                <a:srgbClr val="008000"/>
              </a:buClr>
              <a:buSzPct val="125000"/>
              <a:buFont typeface="Wingdings" pitchFamily="2" charset="2"/>
              <a:buChar char="ü"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Personnes des zones endémiques présentant des complications réversibles des MTN.</a:t>
            </a:r>
          </a:p>
        </p:txBody>
      </p:sp>
      <p:sp>
        <p:nvSpPr>
          <p:cNvPr id="48132" name="Title 6"/>
          <p:cNvSpPr txBox="1">
            <a:spLocks noGrp="1"/>
          </p:cNvSpPr>
          <p:nvPr>
            <p:ph type="title"/>
          </p:nvPr>
        </p:nvSpPr>
        <p:spPr>
          <a:xfrm>
            <a:off x="1209675" y="230188"/>
            <a:ext cx="8569325" cy="7969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fr-FR" altLang="fr-F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(2/2)</a:t>
            </a:r>
            <a:endParaRPr alt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5"/>
          <p:cNvSpPr txBox="1">
            <a:spLocks noGrp="1"/>
          </p:cNvSpPr>
          <p:nvPr>
            <p:ph idx="1"/>
          </p:nvPr>
        </p:nvSpPr>
        <p:spPr>
          <a:xfrm>
            <a:off x="390525" y="1641475"/>
            <a:ext cx="11318875" cy="441758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None/>
            </a:pPr>
            <a:r>
              <a:rPr lang="fr-FR" altLang="fr-FR" sz="3600" dirty="0" smtClean="0">
                <a:latin typeface="Times New Roman" pitchFamily="18" charset="0"/>
                <a:cs typeface="Times New Roman" pitchFamily="18" charset="0"/>
              </a:rPr>
              <a:t>Accroître l’accès et l’utilisation des services à base communautaire harmonisés pour la prévention et le traitement du paludisme et de certaines maladies tropicales négligées dans les zones transfrontalières des pays bénéficiaires.</a:t>
            </a:r>
          </a:p>
        </p:txBody>
      </p:sp>
      <p:sp>
        <p:nvSpPr>
          <p:cNvPr id="49155" name="Title 6"/>
          <p:cNvSpPr txBox="1">
            <a:spLocks noGrp="1"/>
          </p:cNvSpPr>
          <p:nvPr>
            <p:ph type="title"/>
          </p:nvPr>
        </p:nvSpPr>
        <p:spPr>
          <a:xfrm>
            <a:off x="1169670" y="548958"/>
            <a:ext cx="9772650" cy="822642"/>
          </a:xfrm>
        </p:spPr>
        <p:txBody>
          <a:bodyPr/>
          <a:lstStyle/>
          <a:p>
            <a:pPr marL="685800" indent="-514350"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alt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alt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</a:p>
        </p:txBody>
      </p:sp>
      <p:pic>
        <p:nvPicPr>
          <p:cNvPr id="49158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955642" y="731520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(1/2)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5"/>
          <p:cNvSpPr txBox="1">
            <a:spLocks noGrp="1"/>
          </p:cNvSpPr>
          <p:nvPr>
            <p:ph idx="1"/>
          </p:nvPr>
        </p:nvSpPr>
        <p:spPr>
          <a:xfrm>
            <a:off x="533401" y="1625600"/>
            <a:ext cx="11074400" cy="4368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: Améliorer la collaboration régionale pour de meilleurs résultats dans les pays;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: Soutenir la mise en œuvre des interventions contre le paludisme et les MTN dans les zones frontalières;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: Renforcer les capacités institutionnelles.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None/>
            </a:pPr>
            <a:endParaRPr lang="fr-FR" alt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None/>
            </a:pPr>
            <a:endParaRPr lang="fr-FR" alt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None/>
            </a:pPr>
            <a:endParaRPr lang="fr-FR" alt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spcAft>
                <a:spcPts val="1200"/>
              </a:spcAft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fr-FR" alt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Title 6"/>
          <p:cNvSpPr txBox="1">
            <a:spLocks noGrp="1"/>
          </p:cNvSpPr>
          <p:nvPr>
            <p:ph type="title"/>
          </p:nvPr>
        </p:nvSpPr>
        <p:spPr>
          <a:xfrm>
            <a:off x="1115881" y="0"/>
            <a:ext cx="9772650" cy="822642"/>
          </a:xfrm>
        </p:spPr>
        <p:txBody>
          <a:bodyPr/>
          <a:lstStyle/>
          <a:p>
            <a:pPr marL="685800" indent="-514350"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alt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alt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Composantes</a:t>
            </a:r>
          </a:p>
        </p:txBody>
      </p:sp>
      <p:pic>
        <p:nvPicPr>
          <p:cNvPr id="49158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955642" y="731520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(1/2)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 txBox="1">
            <a:spLocks noGrp="1"/>
          </p:cNvSpPr>
          <p:nvPr>
            <p:ph type="title"/>
          </p:nvPr>
        </p:nvSpPr>
        <p:spPr>
          <a:xfrm>
            <a:off x="983974" y="39756"/>
            <a:ext cx="8686800" cy="774258"/>
          </a:xfrm>
        </p:spPr>
        <p:txBody>
          <a:bodyPr/>
          <a:lstStyle/>
          <a:p>
            <a:pPr algn="l" eaLnBrk="1" hangingPunct="1"/>
            <a:r>
              <a:rPr alt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alt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alt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alt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mise</a:t>
            </a:r>
            <a:r>
              <a:rPr alt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FR" alt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œ</a:t>
            </a:r>
            <a:r>
              <a:rPr alt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uvre</a:t>
            </a:r>
            <a:r>
              <a:rPr alt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Flux financier</a:t>
            </a:r>
            <a:endParaRPr alt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à coins arrondis 2"/>
          <p:cNvSpPr>
            <a:spLocks/>
          </p:cNvSpPr>
          <p:nvPr/>
        </p:nvSpPr>
        <p:spPr bwMode="auto">
          <a:xfrm>
            <a:off x="4316413" y="1089025"/>
            <a:ext cx="2392362" cy="914400"/>
          </a:xfrm>
          <a:custGeom>
            <a:avLst/>
            <a:gdLst>
              <a:gd name="T0" fmla="*/ 1196485 w 2392161"/>
              <a:gd name="T1" fmla="*/ 0 h 914400"/>
              <a:gd name="T2" fmla="*/ 2392965 w 2392161"/>
              <a:gd name="T3" fmla="*/ 457200 h 914400"/>
              <a:gd name="T4" fmla="*/ 1196485 w 2392161"/>
              <a:gd name="T5" fmla="*/ 914400 h 914400"/>
              <a:gd name="T6" fmla="*/ 0 w 2392161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2392161"/>
              <a:gd name="T13" fmla="*/ 44638 h 914400"/>
              <a:gd name="T14" fmla="*/ 2347523 w 2392161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2161" h="914400">
                <a:moveTo>
                  <a:pt x="152400" y="0"/>
                </a:moveTo>
                <a:lnTo>
                  <a:pt x="152399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cubicBezTo>
                  <a:pt x="0" y="846168"/>
                  <a:pt x="68231" y="914400"/>
                  <a:pt x="152400" y="914400"/>
                </a:cubicBezTo>
                <a:lnTo>
                  <a:pt x="2239761" y="914400"/>
                </a:lnTo>
                <a:cubicBezTo>
                  <a:pt x="2323929" y="914400"/>
                  <a:pt x="2392161" y="846168"/>
                  <a:pt x="2392161" y="762000"/>
                </a:cubicBezTo>
                <a:lnTo>
                  <a:pt x="2392161" y="152400"/>
                </a:lnTo>
                <a:cubicBezTo>
                  <a:pt x="2392161" y="68231"/>
                  <a:pt x="2323929" y="0"/>
                  <a:pt x="2239761" y="0"/>
                </a:cubicBezTo>
                <a:lnTo>
                  <a:pt x="152400" y="0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>
                <a:solidFill>
                  <a:srgbClr val="FFFFFF"/>
                </a:solidFill>
                <a:latin typeface="Century Schoolbook" pitchFamily="18" charset="0"/>
              </a:rPr>
              <a:t>Banque Mondiale</a:t>
            </a:r>
          </a:p>
        </p:txBody>
      </p:sp>
      <p:sp>
        <p:nvSpPr>
          <p:cNvPr id="59396" name="Rectangle à coins arrondis 3"/>
          <p:cNvSpPr>
            <a:spLocks/>
          </p:cNvSpPr>
          <p:nvPr/>
        </p:nvSpPr>
        <p:spPr bwMode="auto">
          <a:xfrm>
            <a:off x="2224088" y="2917825"/>
            <a:ext cx="2036762" cy="914400"/>
          </a:xfrm>
          <a:custGeom>
            <a:avLst/>
            <a:gdLst>
              <a:gd name="T0" fmla="*/ 1017067 w 2037639"/>
              <a:gd name="T1" fmla="*/ 0 h 914400"/>
              <a:gd name="T2" fmla="*/ 2034133 w 2037639"/>
              <a:gd name="T3" fmla="*/ 457200 h 914400"/>
              <a:gd name="T4" fmla="*/ 1017067 w 2037639"/>
              <a:gd name="T5" fmla="*/ 914400 h 914400"/>
              <a:gd name="T6" fmla="*/ 0 w 2037639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2037639"/>
              <a:gd name="T13" fmla="*/ 44638 h 914400"/>
              <a:gd name="T14" fmla="*/ 1993001 w 2037639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7639" h="914400">
                <a:moveTo>
                  <a:pt x="152400" y="0"/>
                </a:moveTo>
                <a:lnTo>
                  <a:pt x="152399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cubicBezTo>
                  <a:pt x="0" y="846168"/>
                  <a:pt x="68231" y="914400"/>
                  <a:pt x="152400" y="914400"/>
                </a:cubicBezTo>
                <a:lnTo>
                  <a:pt x="1885239" y="914400"/>
                </a:lnTo>
                <a:cubicBezTo>
                  <a:pt x="1969407" y="914400"/>
                  <a:pt x="2037639" y="846168"/>
                  <a:pt x="2037639" y="762000"/>
                </a:cubicBezTo>
                <a:lnTo>
                  <a:pt x="2037639" y="152400"/>
                </a:lnTo>
                <a:cubicBezTo>
                  <a:pt x="2037639" y="68231"/>
                  <a:pt x="1969407" y="0"/>
                  <a:pt x="1885239" y="0"/>
                </a:cubicBezTo>
                <a:lnTo>
                  <a:pt x="152400" y="0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>
                <a:solidFill>
                  <a:srgbClr val="FFFFFF"/>
                </a:solidFill>
                <a:latin typeface="Century Schoolbook" pitchFamily="18" charset="0"/>
              </a:rPr>
              <a:t>Trois pays</a:t>
            </a:r>
          </a:p>
          <a:p>
            <a:pPr eaLnBrk="1" hangingPunct="1"/>
            <a:r>
              <a:rPr lang="fr-FR" altLang="fr-FR" b="1">
                <a:solidFill>
                  <a:srgbClr val="FFFFFF"/>
                </a:solidFill>
                <a:latin typeface="Century Schoolbook" pitchFamily="18" charset="0"/>
              </a:rPr>
              <a:t>(Burkina Faso, Mali et Niger)</a:t>
            </a:r>
          </a:p>
        </p:txBody>
      </p:sp>
      <p:sp>
        <p:nvSpPr>
          <p:cNvPr id="59397" name="Rectangle à coins arrondis 4"/>
          <p:cNvSpPr>
            <a:spLocks/>
          </p:cNvSpPr>
          <p:nvPr/>
        </p:nvSpPr>
        <p:spPr bwMode="auto">
          <a:xfrm>
            <a:off x="6686550" y="2954338"/>
            <a:ext cx="1985963" cy="914400"/>
          </a:xfrm>
          <a:custGeom>
            <a:avLst/>
            <a:gdLst>
              <a:gd name="T0" fmla="*/ 994267 w 1985107"/>
              <a:gd name="T1" fmla="*/ 0 h 914400"/>
              <a:gd name="T2" fmla="*/ 1988533 w 1985107"/>
              <a:gd name="T3" fmla="*/ 457200 h 914400"/>
              <a:gd name="T4" fmla="*/ 994267 w 1985107"/>
              <a:gd name="T5" fmla="*/ 914400 h 914400"/>
              <a:gd name="T6" fmla="*/ 0 w 1985107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1985107"/>
              <a:gd name="T13" fmla="*/ 44638 h 914400"/>
              <a:gd name="T14" fmla="*/ 1940469 w 1985107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5107" h="914400">
                <a:moveTo>
                  <a:pt x="152400" y="0"/>
                </a:moveTo>
                <a:lnTo>
                  <a:pt x="152399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cubicBezTo>
                  <a:pt x="0" y="846168"/>
                  <a:pt x="68231" y="914400"/>
                  <a:pt x="152400" y="914400"/>
                </a:cubicBezTo>
                <a:lnTo>
                  <a:pt x="1832707" y="914400"/>
                </a:lnTo>
                <a:cubicBezTo>
                  <a:pt x="1916875" y="914400"/>
                  <a:pt x="1985107" y="846168"/>
                  <a:pt x="1985107" y="762000"/>
                </a:cubicBezTo>
                <a:lnTo>
                  <a:pt x="1985107" y="152400"/>
                </a:lnTo>
                <a:cubicBezTo>
                  <a:pt x="1985107" y="68231"/>
                  <a:pt x="1916875" y="0"/>
                  <a:pt x="1832707" y="0"/>
                </a:cubicBezTo>
                <a:lnTo>
                  <a:pt x="152400" y="0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fr-FR" altLang="fr-FR" sz="1600" b="1" dirty="0" smtClean="0">
                <a:solidFill>
                  <a:srgbClr val="FFFFFF"/>
                </a:solidFill>
                <a:latin typeface="Century Schoolbook" pitchFamily="18" charset="0"/>
              </a:rPr>
              <a:t>CEDEAO/OOAS</a:t>
            </a:r>
            <a:endParaRPr lang="fr-FR" altLang="fr-FR" sz="1600" b="1" dirty="0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59398" name="Rectangle à coins arrondis 5"/>
          <p:cNvSpPr>
            <a:spLocks/>
          </p:cNvSpPr>
          <p:nvPr/>
        </p:nvSpPr>
        <p:spPr bwMode="auto">
          <a:xfrm>
            <a:off x="703263" y="5181600"/>
            <a:ext cx="2054225" cy="914400"/>
          </a:xfrm>
          <a:custGeom>
            <a:avLst/>
            <a:gdLst>
              <a:gd name="T0" fmla="*/ 1026591 w 2054574"/>
              <a:gd name="T1" fmla="*/ 0 h 914400"/>
              <a:gd name="T2" fmla="*/ 2053178 w 2054574"/>
              <a:gd name="T3" fmla="*/ 457200 h 914400"/>
              <a:gd name="T4" fmla="*/ 1026591 w 2054574"/>
              <a:gd name="T5" fmla="*/ 914400 h 914400"/>
              <a:gd name="T6" fmla="*/ 0 w 2054574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2054574"/>
              <a:gd name="T13" fmla="*/ 44638 h 914400"/>
              <a:gd name="T14" fmla="*/ 2009936 w 2054574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4574" h="914400">
                <a:moveTo>
                  <a:pt x="152400" y="0"/>
                </a:moveTo>
                <a:lnTo>
                  <a:pt x="152399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cubicBezTo>
                  <a:pt x="0" y="846168"/>
                  <a:pt x="68231" y="914400"/>
                  <a:pt x="152400" y="914400"/>
                </a:cubicBezTo>
                <a:lnTo>
                  <a:pt x="1902174" y="914400"/>
                </a:lnTo>
                <a:cubicBezTo>
                  <a:pt x="1986342" y="914400"/>
                  <a:pt x="2054574" y="846168"/>
                  <a:pt x="2054574" y="762000"/>
                </a:cubicBezTo>
                <a:lnTo>
                  <a:pt x="2054574" y="152400"/>
                </a:lnTo>
                <a:cubicBezTo>
                  <a:pt x="2054574" y="68231"/>
                  <a:pt x="1986342" y="0"/>
                  <a:pt x="1902174" y="0"/>
                </a:cubicBezTo>
                <a:lnTo>
                  <a:pt x="152400" y="0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sz="1600" b="1" dirty="0">
                <a:solidFill>
                  <a:srgbClr val="FFFFFF"/>
                </a:solidFill>
                <a:latin typeface="Century Schoolbook" pitchFamily="18" charset="0"/>
              </a:rPr>
              <a:t>CAMEG </a:t>
            </a:r>
          </a:p>
          <a:p>
            <a:pPr eaLnBrk="1" hangingPunct="1"/>
            <a:r>
              <a:rPr lang="fr-FR" altLang="fr-FR" sz="1600" b="1" dirty="0">
                <a:solidFill>
                  <a:srgbClr val="FFFFFF"/>
                </a:solidFill>
                <a:latin typeface="Century Schoolbook" pitchFamily="18" charset="0"/>
              </a:rPr>
              <a:t>(Achat groupé des MEG pour la CPS)</a:t>
            </a:r>
          </a:p>
        </p:txBody>
      </p:sp>
      <p:sp>
        <p:nvSpPr>
          <p:cNvPr id="59399" name="Rectangle à coins arrondis 6"/>
          <p:cNvSpPr>
            <a:spLocks/>
          </p:cNvSpPr>
          <p:nvPr/>
        </p:nvSpPr>
        <p:spPr bwMode="auto">
          <a:xfrm>
            <a:off x="3416300" y="5181600"/>
            <a:ext cx="2055813" cy="914400"/>
          </a:xfrm>
          <a:custGeom>
            <a:avLst/>
            <a:gdLst>
              <a:gd name="T0" fmla="*/ 1026338 w 2056860"/>
              <a:gd name="T1" fmla="*/ 0 h 914400"/>
              <a:gd name="T2" fmla="*/ 2052676 w 2056860"/>
              <a:gd name="T3" fmla="*/ 457200 h 914400"/>
              <a:gd name="T4" fmla="*/ 1026338 w 2056860"/>
              <a:gd name="T5" fmla="*/ 914400 h 914400"/>
              <a:gd name="T6" fmla="*/ 0 w 2056860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2056860"/>
              <a:gd name="T13" fmla="*/ 44638 h 914400"/>
              <a:gd name="T14" fmla="*/ 2012222 w 2056860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6860" h="914400">
                <a:moveTo>
                  <a:pt x="152400" y="0"/>
                </a:moveTo>
                <a:lnTo>
                  <a:pt x="152399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cubicBezTo>
                  <a:pt x="0" y="846168"/>
                  <a:pt x="68231" y="914400"/>
                  <a:pt x="152400" y="914400"/>
                </a:cubicBezTo>
                <a:lnTo>
                  <a:pt x="1904460" y="914400"/>
                </a:lnTo>
                <a:cubicBezTo>
                  <a:pt x="1988628" y="914400"/>
                  <a:pt x="2056860" y="846168"/>
                  <a:pt x="2056860" y="762000"/>
                </a:cubicBezTo>
                <a:lnTo>
                  <a:pt x="2056860" y="152400"/>
                </a:lnTo>
                <a:cubicBezTo>
                  <a:pt x="2056860" y="68231"/>
                  <a:pt x="1988628" y="0"/>
                  <a:pt x="1904460" y="0"/>
                </a:cubicBezTo>
                <a:lnTo>
                  <a:pt x="152400" y="0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sz="1600" b="1">
                <a:solidFill>
                  <a:srgbClr val="FFFFFF"/>
                </a:solidFill>
                <a:latin typeface="Century Schoolbook" pitchFamily="18" charset="0"/>
              </a:rPr>
              <a:t>OMS</a:t>
            </a:r>
          </a:p>
          <a:p>
            <a:pPr eaLnBrk="1" hangingPunct="1"/>
            <a:r>
              <a:rPr lang="fr-FR" altLang="fr-FR" sz="1600" b="1">
                <a:solidFill>
                  <a:srgbClr val="FFFFFF"/>
                </a:solidFill>
                <a:latin typeface="Century Schoolbook" pitchFamily="18" charset="0"/>
              </a:rPr>
              <a:t>(Assistance Technique)</a:t>
            </a:r>
          </a:p>
        </p:txBody>
      </p:sp>
      <p:sp>
        <p:nvSpPr>
          <p:cNvPr id="59400" name="Rectangle à coins arrondis 7"/>
          <p:cNvSpPr>
            <a:spLocks/>
          </p:cNvSpPr>
          <p:nvPr/>
        </p:nvSpPr>
        <p:spPr bwMode="auto">
          <a:xfrm>
            <a:off x="6708775" y="5181600"/>
            <a:ext cx="1985963" cy="914400"/>
          </a:xfrm>
          <a:custGeom>
            <a:avLst/>
            <a:gdLst>
              <a:gd name="T0" fmla="*/ 994267 w 1985107"/>
              <a:gd name="T1" fmla="*/ 0 h 914400"/>
              <a:gd name="T2" fmla="*/ 1988533 w 1985107"/>
              <a:gd name="T3" fmla="*/ 457200 h 914400"/>
              <a:gd name="T4" fmla="*/ 994267 w 1985107"/>
              <a:gd name="T5" fmla="*/ 914400 h 914400"/>
              <a:gd name="T6" fmla="*/ 0 w 1985107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1985107"/>
              <a:gd name="T13" fmla="*/ 44638 h 914400"/>
              <a:gd name="T14" fmla="*/ 1940469 w 1985107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5107" h="914400">
                <a:moveTo>
                  <a:pt x="152400" y="0"/>
                </a:moveTo>
                <a:lnTo>
                  <a:pt x="152399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cubicBezTo>
                  <a:pt x="0" y="846168"/>
                  <a:pt x="68231" y="914400"/>
                  <a:pt x="152400" y="914400"/>
                </a:cubicBezTo>
                <a:lnTo>
                  <a:pt x="1832707" y="914400"/>
                </a:lnTo>
                <a:cubicBezTo>
                  <a:pt x="1916875" y="914400"/>
                  <a:pt x="1985107" y="846168"/>
                  <a:pt x="1985107" y="762000"/>
                </a:cubicBezTo>
                <a:lnTo>
                  <a:pt x="1985107" y="152400"/>
                </a:lnTo>
                <a:cubicBezTo>
                  <a:pt x="1985107" y="68231"/>
                  <a:pt x="1916875" y="0"/>
                  <a:pt x="1832707" y="0"/>
                </a:cubicBezTo>
                <a:lnTo>
                  <a:pt x="152400" y="0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sz="1600" b="1">
                <a:solidFill>
                  <a:srgbClr val="FFFFFF"/>
                </a:solidFill>
                <a:latin typeface="Century Schoolbook" pitchFamily="18" charset="0"/>
              </a:rPr>
              <a:t>Autres institutions régionales (Recherche)</a:t>
            </a:r>
          </a:p>
        </p:txBody>
      </p:sp>
      <p:cxnSp>
        <p:nvCxnSpPr>
          <p:cNvPr id="59401" name="Connecteur droit avec flèche 9"/>
          <p:cNvCxnSpPr>
            <a:cxnSpLocks noChangeShapeType="1"/>
            <a:stCxn id="59395" idx="2"/>
          </p:cNvCxnSpPr>
          <p:nvPr/>
        </p:nvCxnSpPr>
        <p:spPr bwMode="auto">
          <a:xfrm flipH="1">
            <a:off x="4260850" y="2003425"/>
            <a:ext cx="1252538" cy="950913"/>
          </a:xfrm>
          <a:prstGeom prst="straightConnector1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59402" name="Connecteur droit avec flèche 10"/>
          <p:cNvCxnSpPr>
            <a:cxnSpLocks noChangeShapeType="1"/>
            <a:stCxn id="59395" idx="2"/>
          </p:cNvCxnSpPr>
          <p:nvPr/>
        </p:nvCxnSpPr>
        <p:spPr bwMode="auto">
          <a:xfrm>
            <a:off x="5513388" y="2003425"/>
            <a:ext cx="1250950" cy="950913"/>
          </a:xfrm>
          <a:prstGeom prst="straightConnector1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59403" name="Connecteur droit avec flèche 14"/>
          <p:cNvCxnSpPr>
            <a:cxnSpLocks noChangeShapeType="1"/>
            <a:stCxn id="59396" idx="2"/>
            <a:endCxn id="59398" idx="0"/>
          </p:cNvCxnSpPr>
          <p:nvPr/>
        </p:nvCxnSpPr>
        <p:spPr bwMode="auto">
          <a:xfrm flipH="1">
            <a:off x="1730375" y="3832225"/>
            <a:ext cx="1512888" cy="1349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59404" name="Connecteur droit avec flèche 16"/>
          <p:cNvCxnSpPr>
            <a:cxnSpLocks noChangeShapeType="1"/>
            <a:stCxn id="59396" idx="2"/>
            <a:endCxn id="59399" idx="0"/>
          </p:cNvCxnSpPr>
          <p:nvPr/>
        </p:nvCxnSpPr>
        <p:spPr bwMode="auto">
          <a:xfrm>
            <a:off x="3243263" y="3832225"/>
            <a:ext cx="1201737" cy="1349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59405" name="Connecteur droit avec flèche 19"/>
          <p:cNvCxnSpPr>
            <a:cxnSpLocks noChangeShapeType="1"/>
            <a:stCxn id="59397" idx="2"/>
            <a:endCxn id="59400" idx="0"/>
          </p:cNvCxnSpPr>
          <p:nvPr/>
        </p:nvCxnSpPr>
        <p:spPr bwMode="auto">
          <a:xfrm>
            <a:off x="7680325" y="3868738"/>
            <a:ext cx="22225" cy="1312862"/>
          </a:xfrm>
          <a:prstGeom prst="straightConnector1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arrow" w="med" len="med"/>
          </a:ln>
        </p:spPr>
      </p:cxnSp>
      <p:pic>
        <p:nvPicPr>
          <p:cNvPr id="59406" name="Imag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9363" y="119268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7" name="ZoneTexte 34"/>
          <p:cNvSpPr txBox="1">
            <a:spLocks noChangeArrowheads="1"/>
          </p:cNvSpPr>
          <p:nvPr/>
        </p:nvSpPr>
        <p:spPr bwMode="auto">
          <a:xfrm>
            <a:off x="6708775" y="2247900"/>
            <a:ext cx="3156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1200" b="1" dirty="0" smtClean="0">
                <a:solidFill>
                  <a:srgbClr val="000000"/>
                </a:solidFill>
                <a:latin typeface="Century Schoolbook" pitchFamily="18" charset="0"/>
              </a:rPr>
              <a:t>Accords (Financier et de projet: Don)</a:t>
            </a:r>
          </a:p>
          <a:p>
            <a:pPr eaLnBrk="1" hangingPunct="1"/>
            <a:r>
              <a:rPr lang="fr-FR" altLang="fr-FR" sz="1200" b="1" dirty="0" smtClean="0">
                <a:solidFill>
                  <a:schemeClr val="accent5"/>
                </a:solidFill>
                <a:latin typeface="Century Schoolbook" pitchFamily="18" charset="0"/>
              </a:rPr>
              <a:t>Flux </a:t>
            </a:r>
            <a:r>
              <a:rPr lang="fr-FR" altLang="fr-FR" sz="1200" b="1" dirty="0">
                <a:solidFill>
                  <a:schemeClr val="accent5"/>
                </a:solidFill>
                <a:latin typeface="Century Schoolbook" pitchFamily="18" charset="0"/>
              </a:rPr>
              <a:t>de fonds</a:t>
            </a:r>
          </a:p>
        </p:txBody>
      </p:sp>
      <p:sp>
        <p:nvSpPr>
          <p:cNvPr id="59408" name="ZoneTexte 35"/>
          <p:cNvSpPr txBox="1">
            <a:spLocks noChangeArrowheads="1"/>
          </p:cNvSpPr>
          <p:nvPr/>
        </p:nvSpPr>
        <p:spPr bwMode="auto">
          <a:xfrm>
            <a:off x="2863850" y="2228850"/>
            <a:ext cx="1622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1200" b="1" dirty="0">
                <a:solidFill>
                  <a:srgbClr val="000000"/>
                </a:solidFill>
                <a:latin typeface="Century Schoolbook" pitchFamily="18" charset="0"/>
              </a:rPr>
              <a:t>Accord Financier:</a:t>
            </a:r>
          </a:p>
          <a:p>
            <a:pPr eaLnBrk="1" hangingPunct="1"/>
            <a:r>
              <a:rPr lang="fr-FR" altLang="fr-FR" sz="1200" b="1" dirty="0">
                <a:solidFill>
                  <a:schemeClr val="accent5"/>
                </a:solidFill>
                <a:latin typeface="Century Schoolbook" pitchFamily="18" charset="0"/>
              </a:rPr>
              <a:t>Flux de fonds</a:t>
            </a:r>
          </a:p>
        </p:txBody>
      </p:sp>
      <p:sp>
        <p:nvSpPr>
          <p:cNvPr id="59409" name="ZoneTexte 46"/>
          <p:cNvSpPr txBox="1">
            <a:spLocks noChangeArrowheads="1"/>
          </p:cNvSpPr>
          <p:nvPr/>
        </p:nvSpPr>
        <p:spPr bwMode="auto">
          <a:xfrm>
            <a:off x="895551" y="4202775"/>
            <a:ext cx="173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1200" b="1" dirty="0">
                <a:solidFill>
                  <a:srgbClr val="000000"/>
                </a:solidFill>
                <a:latin typeface="Century Schoolbook" pitchFamily="18" charset="0"/>
              </a:rPr>
              <a:t>Accord subsidiaire:</a:t>
            </a:r>
          </a:p>
          <a:p>
            <a:pPr eaLnBrk="1" hangingPunct="1"/>
            <a:r>
              <a:rPr lang="fr-FR" altLang="fr-FR" sz="1200" b="1" dirty="0">
                <a:solidFill>
                  <a:schemeClr val="accent5"/>
                </a:solidFill>
                <a:latin typeface="Century Schoolbook" pitchFamily="18" charset="0"/>
              </a:rPr>
              <a:t>Flux de fonds</a:t>
            </a:r>
          </a:p>
        </p:txBody>
      </p:sp>
      <p:sp>
        <p:nvSpPr>
          <p:cNvPr id="59410" name="ZoneTexte 47"/>
          <p:cNvSpPr txBox="1">
            <a:spLocks noChangeArrowheads="1"/>
          </p:cNvSpPr>
          <p:nvPr/>
        </p:nvSpPr>
        <p:spPr bwMode="auto">
          <a:xfrm>
            <a:off x="5967413" y="4276725"/>
            <a:ext cx="173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1200" b="1" dirty="0">
                <a:solidFill>
                  <a:srgbClr val="000000"/>
                </a:solidFill>
                <a:latin typeface="Century Schoolbook" pitchFamily="18" charset="0"/>
              </a:rPr>
              <a:t>Accord subsidiaire:</a:t>
            </a:r>
          </a:p>
          <a:p>
            <a:pPr eaLnBrk="1" hangingPunct="1"/>
            <a:r>
              <a:rPr lang="fr-FR" altLang="fr-FR" sz="1200" b="1" dirty="0">
                <a:solidFill>
                  <a:schemeClr val="accent5"/>
                </a:solidFill>
                <a:latin typeface="Century Schoolbook" pitchFamily="18" charset="0"/>
              </a:rPr>
              <a:t>Flux de fonds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8539" y="6133089"/>
            <a:ext cx="9476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NB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Selon le PAD (page 56) , l’Assistance technique fournie par l’OMS/AFRO sera financée par les accords de financement avec les trois pays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EF2F-82AD-47DF-A741-614208F96D3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6"/>
          <p:cNvSpPr txBox="1">
            <a:spLocks noGrp="1"/>
          </p:cNvSpPr>
          <p:nvPr>
            <p:ph type="title"/>
          </p:nvPr>
        </p:nvSpPr>
        <p:spPr>
          <a:xfrm>
            <a:off x="96838" y="314325"/>
            <a:ext cx="10920412" cy="796925"/>
          </a:xfrm>
        </p:spPr>
        <p:txBody>
          <a:bodyPr/>
          <a:lstStyle/>
          <a:p>
            <a:pPr algn="l" eaLnBrk="1" hangingPunct="1"/>
            <a:r>
              <a:rPr lang="fr-FR" alt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Répartition du budget </a:t>
            </a:r>
          </a:p>
        </p:txBody>
      </p:sp>
      <p:graphicFrame>
        <p:nvGraphicFramePr>
          <p:cNvPr id="3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40755"/>
              </p:ext>
            </p:extLst>
          </p:nvPr>
        </p:nvGraphicFramePr>
        <p:xfrm>
          <a:off x="311050" y="1111250"/>
          <a:ext cx="11715750" cy="55038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959523"/>
                <a:gridCol w="896244"/>
                <a:gridCol w="865703"/>
                <a:gridCol w="903021"/>
                <a:gridCol w="1045625"/>
                <a:gridCol w="1045634"/>
              </a:tblGrid>
              <a:tr h="540921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Les activités du projet 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B.</a:t>
                      </a:r>
                      <a:r>
                        <a:rPr lang="fr-FR" sz="1800" b="1" baseline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</a:t>
                      </a:r>
                      <a:r>
                        <a:rPr lang="fr-FR" sz="18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Faso </a:t>
                      </a:r>
                      <a:endParaRPr lang="fr-FR" sz="1800" b="1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Mali  </a:t>
                      </a:r>
                      <a:endParaRPr lang="fr-FR" sz="1800" b="1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Niger </a:t>
                      </a:r>
                      <a:endParaRPr lang="fr-FR" sz="1800" b="1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OOAS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OMS/ AFRO</a:t>
                      </a:r>
                      <a:endParaRPr lang="fr-FR" sz="1600" b="1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Composante </a:t>
                      </a:r>
                      <a:r>
                        <a:rPr lang="fr-FR" sz="1800" b="1" i="0" dirty="0" smtClean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</a:t>
                      </a:r>
                      <a:endParaRPr lang="fr-FR" sz="1800" b="1" i="0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6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2.8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6 .7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6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1.1. La création de comités régional et transfrontalières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2 .7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4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1.2. La recherche régionale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4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1.3. </a:t>
                      </a:r>
                      <a:r>
                        <a:rPr lang="fr-FR" sz="1800" b="1" i="0" kern="12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L’achat groupé des médicaments </a:t>
                      </a: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6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2.8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Composante </a:t>
                      </a:r>
                      <a:r>
                        <a:rPr lang="fr-FR" sz="1800" b="1" i="0" dirty="0" smtClean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</a:t>
                      </a:r>
                      <a:endParaRPr lang="fr-FR" sz="1800" b="1" i="0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23. 2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2 2.8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2 8.1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2.1. </a:t>
                      </a:r>
                      <a:r>
                        <a:rPr lang="fr-FR" sz="1800" b="1" i="0" kern="12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Les interventions de CCC </a:t>
                      </a: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1.4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3.3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2.2. La Chimio-prévention du Paludisme Saisonnier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8. 2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3.6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8 .5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075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2.3. Le diagnostic et le traitement du paludisme à base communautaire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7. 1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8.9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3.2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075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2.4. Le traitement intégré des maladies tropicales négligées (MTN)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3.8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4 .7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7.8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2.5. </a:t>
                      </a:r>
                      <a:r>
                        <a:rPr lang="fr-FR" sz="1800" b="1" i="0" kern="12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Le traitement </a:t>
                      </a: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des conséquences réversibles des MTN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2. 7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3.6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5. 3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Composante </a:t>
                      </a:r>
                      <a:r>
                        <a:rPr lang="fr-FR" sz="1800" b="1" i="0" dirty="0" smtClean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</a:t>
                      </a:r>
                      <a:endParaRPr lang="fr-FR" sz="1800" b="1" i="0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5. 8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7.2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4.1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3.3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3.1. La coordination nationale et le renforcement institutionnel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3.3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5.5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1.7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1.6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3.2. </a:t>
                      </a:r>
                      <a:r>
                        <a:rPr lang="fr-FR" sz="1800" b="1" i="0" kern="12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Le suivi et l’évaluation </a:t>
                      </a: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2. 5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1.7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2.4 </a:t>
                      </a:r>
                      <a:endParaRPr lang="fr-FR" sz="1800" b="1" i="0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1.7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66">
                <a:tc>
                  <a:txBody>
                    <a:bodyPr/>
                    <a:lstStyle/>
                    <a:p>
                      <a:pPr marL="111127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TOTAL </a:t>
                      </a:r>
                      <a:endParaRPr lang="fr-FR" sz="1800" b="1" i="0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35 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10</a:t>
                      </a:r>
                      <a:endParaRPr lang="fr-FR" sz="1800" b="1" i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6 </a:t>
                      </a:r>
                      <a:endParaRPr lang="fr-FR" sz="1800" b="1" i="0" dirty="0">
                        <a:solidFill>
                          <a:srgbClr val="000000"/>
                        </a:solidFill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9528" marR="9528" marT="9528" marB="9528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pic>
        <p:nvPicPr>
          <p:cNvPr id="6053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87683" y="482749"/>
            <a:ext cx="77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(2/2)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33575" y="0"/>
            <a:ext cx="6810375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Montage Institutionnel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/>
          </p:nvPr>
        </p:nvGraphicFramePr>
        <p:xfrm>
          <a:off x="839416" y="1268275"/>
          <a:ext cx="9361041" cy="513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652"/>
                <a:gridCol w="2989652"/>
                <a:gridCol w="3381737"/>
              </a:tblGrid>
              <a:tr h="52920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noProof="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noProof="0" dirty="0" smtClean="0"/>
                        <a:t>Régional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r-FR" sz="2400" noProof="0" dirty="0" smtClean="0"/>
                        <a:t>National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r-FR" sz="2400" b="1" i="0" noProof="0" dirty="0" smtClean="0"/>
                        <a:t>Organes de pilotage</a:t>
                      </a:r>
                      <a:endParaRPr lang="fr-FR" sz="2400" b="1" i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r-FR" sz="2400" b="1" i="1" noProof="0" dirty="0" smtClean="0"/>
                        <a:t>Comité </a:t>
                      </a:r>
                      <a:r>
                        <a:rPr lang="fr-FR" sz="2400" b="1" i="1" baseline="0" noProof="0" dirty="0" smtClean="0"/>
                        <a:t>de Pilotage </a:t>
                      </a:r>
                      <a:r>
                        <a:rPr lang="fr-FR" sz="2400" b="1" i="1" noProof="0" dirty="0" smtClean="0"/>
                        <a:t>régional</a:t>
                      </a:r>
                      <a:endParaRPr lang="fr-FR" sz="2400" b="1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i="1" noProof="0" dirty="0" smtClean="0"/>
                        <a:t>Comité </a:t>
                      </a:r>
                      <a:r>
                        <a:rPr lang="fr-FR" sz="2400" b="1" i="1" baseline="0" noProof="0" dirty="0" smtClean="0"/>
                        <a:t>de Pilotage </a:t>
                      </a:r>
                      <a:r>
                        <a:rPr lang="fr-FR" sz="2400" b="1" i="1" noProof="0" dirty="0" smtClean="0"/>
                        <a:t>National</a:t>
                      </a:r>
                    </a:p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noProof="0" dirty="0" smtClean="0"/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noProof="0" dirty="0" smtClean="0"/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0" noProof="0" dirty="0" smtClean="0"/>
                        <a:t>Institutions/Agences</a:t>
                      </a:r>
                      <a:r>
                        <a:rPr lang="fr-FR" sz="2400" b="1" i="0" baseline="0" noProof="0" dirty="0" smtClean="0"/>
                        <a:t> d’exécution</a:t>
                      </a:r>
                      <a:endParaRPr lang="fr-FR" sz="2400" b="1" i="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fr-FR" sz="24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OOAS</a:t>
                      </a:r>
                    </a:p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fr-FR" sz="24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OMS/AFRO</a:t>
                      </a:r>
                    </a:p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fr-FR" sz="2400" noProof="0" dirty="0" smtClean="0"/>
                        <a:t>CAMEG/Burkina Faso</a:t>
                      </a:r>
                    </a:p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fr-FR" sz="2400" noProof="0" dirty="0" smtClean="0"/>
                        <a:t>Autres Institutions régionales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fr-FR" sz="24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MSP</a:t>
                      </a:r>
                    </a:p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fr-FR" sz="24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Unité d’exécution du projet au niveau national</a:t>
                      </a:r>
                    </a:p>
                    <a:p>
                      <a:pPr marL="342900" indent="-2317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rgbClr val="008000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fr-FR" sz="24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Autres structures (ONG et ASC)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25" y="0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3EB-2375-4C1D-972A-4058C89585E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723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hoo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12678</TotalTime>
  <Words>1310</Words>
  <Application>Microsoft Office PowerPoint</Application>
  <PresentationFormat>Widescreen</PresentationFormat>
  <Paragraphs>288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Berlin Sans FB Demi</vt:lpstr>
      <vt:lpstr>Calibri</vt:lpstr>
      <vt:lpstr>Century Schoolbook</vt:lpstr>
      <vt:lpstr>Times New Roman</vt:lpstr>
      <vt:lpstr>Wingdings</vt:lpstr>
      <vt:lpstr>wahooas</vt:lpstr>
      <vt:lpstr> Projets Paludisme et Maladies Tropicales Négligées au Sahel (P/MTN) </vt:lpstr>
      <vt:lpstr>Plan de présentation</vt:lpstr>
      <vt:lpstr>Introduction</vt:lpstr>
      <vt:lpstr>Introduction (2/2)</vt:lpstr>
      <vt:lpstr>2. Objectifs</vt:lpstr>
      <vt:lpstr>3. Composantes</vt:lpstr>
      <vt:lpstr>4. Cadre de mise en œuvre et Flux financier</vt:lpstr>
      <vt:lpstr>5. Répartition du budget </vt:lpstr>
      <vt:lpstr> Montage Institutionnel</vt:lpstr>
      <vt:lpstr>Quelques réalisations</vt:lpstr>
      <vt:lpstr>Organisation du lancement officiel des activités du  projet</vt:lpstr>
      <vt:lpstr>Organisation de la réunion annuelle de planification conjointe des activités</vt:lpstr>
      <vt:lpstr>Organisation de rencontres transfrontalières</vt:lpstr>
      <vt:lpstr>Soutien aux pays à la mise ne œuvre des activités</vt:lpstr>
      <vt:lpstr>Développement de la recherche opérationnelle et appliquée</vt:lpstr>
      <vt:lpstr>Organisation de réunions du Comité de Pilotage Régional</vt:lpstr>
      <vt:lpstr> Etat de quelques indicateurs (ODP) </vt:lpstr>
      <vt:lpstr>  Etat de quelques indicateurs (ODP)  </vt:lpstr>
      <vt:lpstr>Perspectives</vt:lpstr>
      <vt:lpstr>Perspectives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LUTTE CONTRE LES MALADIES TROPICALES NEGLIGEES(MTN) ET LE PALUDISME SAISONNIER dans le SAHEL</dc:title>
  <dc:creator>SEKOYE</dc:creator>
  <cp:lastModifiedBy>AM</cp:lastModifiedBy>
  <cp:revision>161</cp:revision>
  <dcterms:created xsi:type="dcterms:W3CDTF">2016-01-15T17:09:29Z</dcterms:created>
  <dcterms:modified xsi:type="dcterms:W3CDTF">2017-02-13T18:47:26Z</dcterms:modified>
</cp:coreProperties>
</file>