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804" autoAdjust="0"/>
  </p:normalViewPr>
  <p:slideViewPr>
    <p:cSldViewPr snapToGrid="0">
      <p:cViewPr varScale="1">
        <p:scale>
          <a:sx n="85" d="100"/>
          <a:sy n="85" d="100"/>
        </p:scale>
        <p:origin x="7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F8893-0436-4922-A1C0-7DBB45EF936B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4231-51A7-471E-AC0C-B5AD9C03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4231-51A7-471E-AC0C-B5AD9C03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9075E8-FA01-4A19-8EFA-ED3CB9021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B5E8EA-B2AC-4D24-BDDB-A2364A96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10B29-8B07-4B4E-B37A-91FCDE53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71B218-98DA-4E1F-9D9C-D263ECEE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845966-D89B-40E8-B74C-949FE544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D0622-8555-4DA6-BEF1-CE621923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C1F548-BD48-4A68-9B2F-18C3A7A32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576B48-EE32-44A2-AFD4-DD25D5FF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29C00D-B116-428B-B474-9CAB1E12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743086-1F5D-4DC0-949D-4310E9CA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5409BAC-560E-4DB5-8B3F-D2179A4E2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119A38-48D8-4777-A39B-C30A0CFCD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E17A44-2DD0-4E92-A4E9-26F78BA2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2773FD-69E0-46C8-8599-30DEA35F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4A22DC-86E6-48AC-9D2B-EB3475A1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F673B9-E2D6-4F0A-B95D-111F1580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0DDFB2-264E-435A-91ED-1EC7A176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A5DC9C-3985-4A96-B974-41A8C3D6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22921F-C16E-4164-939F-EF9BD0BD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61220F-6C41-41A7-A0EF-74D4912E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5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D3A29F-0CEB-4355-B492-DE1CD7E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03AD2A-A242-430F-86E1-62FE1FB6E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3FA2D4-AAEF-472E-A40C-F8FC04CF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BA47B2-0C4E-44DF-929B-51FA912C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8B3656-1F39-42E5-A1D6-4AE4EE1C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8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3FC232-F795-44C0-AF2D-7F66567B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4462E9-F7C0-497C-976A-011DE1724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250B95-61ED-45D0-B7E3-BB8AB9ABF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BFFA80-33A1-4DAE-900F-043FFF84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66A692-A476-4DF9-A7FE-5DC9DFAB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44DBB6-EE3F-497D-8AD0-3EBFC724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4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5212B-4AD8-4127-A4B8-1A4576C0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0B13F6-25F0-4EDD-AAB2-00FB26034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502851-4F12-4666-B23E-BA1528028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49CB7F7-E41A-40E2-8531-991D0975A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516DAC-9F74-4CCC-9E89-0AD79EC27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BCCE960-7B21-42C2-8CBC-400AACDC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31C2B07-8DF5-48E9-8590-6D7CEC50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9F418E6-39AA-43A6-9D00-AD0D71AB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249DAC-7110-4A40-B4F8-985034C4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11B32A0-5525-434E-847A-5CFB47A6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163F67-F85E-4318-BF01-4162CC1E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42ED02-14AE-414A-A99E-95DF870C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1F4A8B7-83C8-4E19-8AF6-887E9C08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34C9AA-509D-4BF2-98D7-2A0A96BE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9600CB4-7D52-4EC1-9A30-188E2A43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9A470-A067-4515-B4BF-9E3322EE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1840D0-E3DE-4C6F-89DE-0483013AE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3B6AE4-2BDE-4971-BE0E-16C78716C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7188B5-EEB1-417A-9E13-8E7AF5BD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0F7FFE-94E3-4617-B0FD-EB7766BA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944284-10A8-4C8F-99EB-F4E8CD9A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1D2EF9-7634-4ED5-AB98-391A429C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E2F59B-070B-449D-8722-79C9DB6FA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6F94B5-2BDF-4F64-B1D0-38A26370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09F7ED-35CC-499C-B06F-9B5FA262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07971F-E58B-44C0-A800-5EAB5A23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B5A22D-99D2-462B-8677-6077C977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3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AE03B8-CD5F-47D6-90CB-E62E65CB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F68D9F-5868-4739-A92C-63B8CA575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0810BD-9FDD-4432-B805-C33FBF922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02FA-A069-4117-98CF-879DA71C73E0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EDEF04-3559-4485-97E4-439DC5F91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1A55DE-E1A4-4A6E-8E48-88A6EF66D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9B368796-AA21-4365-B457-7B180C710E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chemeClr val="bg1"/>
                </a:solidFill>
                <a:effectLst>
                  <a:outerShdw blurRad="50800" dist="50800" dir="13560000" sx="0" sy="0" algn="ctr">
                    <a:srgbClr val="000000">
                      <a:alpha val="43130"/>
                    </a:srgbClr>
                  </a:outerShdw>
                </a:effectLst>
              </a:rPr>
              <a:t>GLOBAL RESEARCH PRIORITY SETTING FOR CHILDHOOD PNEUMONIA: RESULTS FROM AN E-DELPHI STUDY </a:t>
            </a:r>
            <a:r>
              <a:rPr lang="en-US" sz="1600" dirty="0">
                <a:solidFill>
                  <a:schemeClr val="bg1"/>
                </a:solidFill>
              </a:rPr>
              <a:t/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GB" altLang="en-US" sz="7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Kevin Baker</a:t>
            </a:r>
            <a:r>
              <a:rPr lang="en-GB" altLang="en-US" sz="7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1,3</a:t>
            </a:r>
            <a:r>
              <a:rPr lang="en-GB" altLang="en-US" sz="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,, Alexa Wharton-Smith</a:t>
            </a:r>
            <a:r>
              <a:rPr lang="en-GB" altLang="en-US" sz="7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altLang="en-US" sz="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Sol Richarson</a:t>
            </a:r>
            <a:r>
              <a:rPr lang="en-GB" altLang="en-US" sz="7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altLang="en-US" sz="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Carina King</a:t>
            </a:r>
            <a:r>
              <a:rPr lang="en-GB" altLang="en-US" sz="7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altLang="en-US" sz="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altLang="en-US" sz="7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altLang="en-US" sz="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Malaria Consortium, UK; </a:t>
            </a:r>
            <a:r>
              <a:rPr lang="en-GB" altLang="en-US" sz="7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altLang="en-US" sz="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Karolinska Institute, Sweden</a:t>
            </a:r>
            <a:endParaRPr lang="en-GB" altLang="en-US" sz="7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6EF4AF8-8D1A-407C-9376-F01BA64CAF6D}"/>
              </a:ext>
            </a:extLst>
          </p:cNvPr>
          <p:cNvSpPr txBox="1"/>
          <p:nvPr/>
        </p:nvSpPr>
        <p:spPr>
          <a:xfrm>
            <a:off x="171531" y="687893"/>
            <a:ext cx="2940600" cy="240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Introduction</a:t>
            </a:r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z="1000" dirty="0">
                <a:cs typeface="Arial" panose="020B0604020202020204" pitchFamily="34" charset="0"/>
              </a:rPr>
              <a:t>Pneumonia is the leading infectious killer of children under-5, causing an estimated 700,000 deaths in 2019.</a:t>
            </a:r>
          </a:p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z="1000" dirty="0">
                <a:cs typeface="Arial" panose="020B0604020202020204" pitchFamily="34" charset="0"/>
              </a:rPr>
              <a:t>Continued lack of action and investment in pneumonia will prevent many countries from achieving the SDG 3 agenda goals by 2030, often pneumonia is the “missing piece” and major barrier to reducing child deaths.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cs typeface="Arial" panose="020B0604020202020204" pitchFamily="34" charset="0"/>
              </a:rPr>
              <a:t>The Every Breath Counts Research Group conducted a study to establish a research priority agenda for childhood pneumonia, with the aim of advocating for increased engagement from donors and key stakeholders working in high-burden countries.</a:t>
            </a:r>
            <a:endParaRPr lang="en-GB" altLang="en-US" sz="1000" dirty="0"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F7DB92A-AFA7-411B-BCB4-94470CF5EE34}"/>
              </a:ext>
            </a:extLst>
          </p:cNvPr>
          <p:cNvSpPr txBox="1"/>
          <p:nvPr/>
        </p:nvSpPr>
        <p:spPr>
          <a:xfrm>
            <a:off x="3182169" y="3483342"/>
            <a:ext cx="3136107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Key messages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There </a:t>
            </a:r>
            <a:r>
              <a:rPr lang="en-US" sz="1100" dirty="0"/>
              <a:t>is a continued lack of investment in pneumonia research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Pneumonia research priorities were last documented in 2011 (</a:t>
            </a:r>
            <a:r>
              <a:rPr lang="en-US" sz="1100" dirty="0" err="1"/>
              <a:t>Rudan</a:t>
            </a:r>
            <a:r>
              <a:rPr lang="en-US" sz="1100" dirty="0"/>
              <a:t> et al)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The </a:t>
            </a:r>
            <a:r>
              <a:rPr lang="en-US" sz="1100" dirty="0"/>
              <a:t>final ranking exercise included 101 research themes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Engaging implementers from LMICs was a </a:t>
            </a:r>
            <a:r>
              <a:rPr lang="en-US" sz="1100" dirty="0" smtClean="0"/>
              <a:t>challenge.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altLang="en-US" sz="1100" dirty="0" smtClean="0"/>
              <a:t>Large </a:t>
            </a:r>
            <a:r>
              <a:rPr lang="en-GB" altLang="en-US" sz="1100" dirty="0"/>
              <a:t>differences in priorities between HIC and LMIC </a:t>
            </a:r>
            <a:r>
              <a:rPr lang="en-GB" altLang="en-US" sz="1100" dirty="0" smtClean="0"/>
              <a:t>respondents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altLang="en-US" sz="1100" dirty="0" smtClean="0"/>
              <a:t>Focus </a:t>
            </a:r>
            <a:r>
              <a:rPr lang="en-GB" altLang="en-US" sz="1100" dirty="0"/>
              <a:t>on implementation and health systems </a:t>
            </a:r>
            <a:r>
              <a:rPr lang="en-GB" altLang="en-US" sz="1100" dirty="0" smtClean="0"/>
              <a:t>research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altLang="en-US" sz="1100" dirty="0" smtClean="0"/>
              <a:t>COVID-19 </a:t>
            </a:r>
            <a:r>
              <a:rPr lang="en-GB" altLang="en-US" sz="1100" dirty="0"/>
              <a:t>specific research questions were not prioritised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BECEE13-3D23-4FAB-8146-18AE324BDF00}"/>
              </a:ext>
            </a:extLst>
          </p:cNvPr>
          <p:cNvSpPr txBox="1"/>
          <p:nvPr/>
        </p:nvSpPr>
        <p:spPr>
          <a:xfrm>
            <a:off x="171531" y="3033541"/>
            <a:ext cx="2940600" cy="32085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Methods </a:t>
            </a:r>
          </a:p>
          <a:p>
            <a:pPr algn="just"/>
            <a:r>
              <a:rPr lang="en-US" altLang="en-US" sz="1000" dirty="0">
                <a:cs typeface="Arial" panose="020B0604020202020204" pitchFamily="34" charset="0"/>
              </a:rPr>
              <a:t>The e-Delphi method was used to consult over 300 childhood pneumonia experts through a multi-round online survey. Research topics, adapted from </a:t>
            </a:r>
            <a:r>
              <a:rPr lang="en-US" altLang="en-US" sz="1000" dirty="0" err="1">
                <a:cs typeface="Arial" panose="020B0604020202020204" pitchFamily="34" charset="0"/>
              </a:rPr>
              <a:t>Rudan</a:t>
            </a:r>
            <a:r>
              <a:rPr lang="en-US" altLang="en-US" sz="1000" dirty="0">
                <a:cs typeface="Arial" panose="020B0604020202020204" pitchFamily="34" charset="0"/>
              </a:rPr>
              <a:t> et al (2011), were categorized using the GAPPD framework into 4 themes (Figure 1): </a:t>
            </a:r>
          </a:p>
          <a:p>
            <a:pPr algn="just">
              <a:buFontTx/>
              <a:buAutoNum type="arabicPeriod"/>
            </a:pPr>
            <a:r>
              <a:rPr lang="en-US" altLang="en-US" sz="1000" dirty="0">
                <a:cs typeface="Arial" panose="020B0604020202020204" pitchFamily="34" charset="0"/>
              </a:rPr>
              <a:t>Prevent and protect (vaccination, nutrition, air pollution, care-seeking)</a:t>
            </a:r>
          </a:p>
          <a:p>
            <a:pPr algn="just">
              <a:buFontTx/>
              <a:buAutoNum type="arabicPeriod"/>
            </a:pPr>
            <a:r>
              <a:rPr lang="en-US" altLang="en-US" sz="1000" dirty="0">
                <a:cs typeface="Arial" panose="020B0604020202020204" pitchFamily="34" charset="0"/>
              </a:rPr>
              <a:t>Diagnosis (rapid diagnostic tests, pulse oximetry, respiratory rate counters, </a:t>
            </a:r>
            <a:r>
              <a:rPr lang="en-US" altLang="en-US" sz="1000" dirty="0" err="1">
                <a:cs typeface="Arial" panose="020B0604020202020204" pitchFamily="34" charset="0"/>
              </a:rPr>
              <a:t>aetiology</a:t>
            </a:r>
            <a:r>
              <a:rPr lang="en-US" altLang="en-US" sz="1000" dirty="0">
                <a:cs typeface="Arial" panose="020B0604020202020204" pitchFamily="34" charset="0"/>
              </a:rPr>
              <a:t>)</a:t>
            </a:r>
          </a:p>
          <a:p>
            <a:pPr algn="just">
              <a:buFontTx/>
              <a:buAutoNum type="arabicPeriod"/>
            </a:pPr>
            <a:r>
              <a:rPr lang="en-US" altLang="en-US" sz="1000" dirty="0">
                <a:cs typeface="Arial" panose="020B0604020202020204" pitchFamily="34" charset="0"/>
              </a:rPr>
              <a:t>Treatment (antivirals, antibiotics, oxygen)</a:t>
            </a:r>
          </a:p>
          <a:p>
            <a:pPr algn="just">
              <a:buFontTx/>
              <a:buAutoNum type="arabicPeriod"/>
            </a:pPr>
            <a:r>
              <a:rPr lang="en-US" altLang="en-US" sz="1000" dirty="0">
                <a:cs typeface="Arial" panose="020B0604020202020204" pitchFamily="34" charset="0"/>
              </a:rPr>
              <a:t>Crosscutting (epidemiology, policy, systems)</a:t>
            </a:r>
          </a:p>
          <a:p>
            <a:pPr algn="just"/>
            <a:r>
              <a:rPr lang="en-US" altLang="en-US" sz="1000" dirty="0">
                <a:cs typeface="Arial" panose="020B0604020202020204" pitchFamily="34" charset="0"/>
              </a:rPr>
              <a:t>Experts could add new topics, including in relation COVID-19 and pneumonia. Experts were invited to participate, via email, based on their experience and/or publications on childhood pneumonia. A representative sample, in terms of country, gender and </a:t>
            </a:r>
            <a:r>
              <a:rPr lang="en-US" altLang="en-US" sz="1000" dirty="0" err="1">
                <a:cs typeface="Arial" panose="020B0604020202020204" pitchFamily="34" charset="0"/>
              </a:rPr>
              <a:t>organisation</a:t>
            </a:r>
            <a:r>
              <a:rPr lang="en-US" altLang="en-US" sz="1000" dirty="0">
                <a:cs typeface="Arial" panose="020B0604020202020204" pitchFamily="34" charset="0"/>
              </a:rPr>
              <a:t>, was sought. Project oversight is performed by a steering committee of eight content knowledge experts, led by the principal investigator</a:t>
            </a:r>
            <a:r>
              <a:rPr lang="en-US" altLang="en-US" sz="1000" dirty="0" smtClean="0">
                <a:cs typeface="Arial" panose="020B0604020202020204" pitchFamily="34" charset="0"/>
              </a:rPr>
              <a:t>.</a:t>
            </a:r>
            <a:endParaRPr lang="en-US" altLang="en-US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CD5F5AD1-C305-4815-9B2D-DDD22D09CC1A}"/>
              </a:ext>
            </a:extLst>
          </p:cNvPr>
          <p:cNvSpPr txBox="1">
            <a:spLocks/>
          </p:cNvSpPr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/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de-DE" sz="1000" dirty="0">
                <a:solidFill>
                  <a:schemeClr val="bg1"/>
                </a:solidFill>
                <a:sym typeface="Times New Roman" charset="0"/>
              </a:rPr>
              <a:t>Copyright © 2020 </a:t>
            </a: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Kevin Baker</a:t>
            </a: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 k.baker@malariaconsortium.org</a:t>
            </a:r>
            <a:endParaRPr lang="de-DE" sz="1000" dirty="0">
              <a:solidFill>
                <a:schemeClr val="bg1"/>
              </a:solidFill>
            </a:endParaRPr>
          </a:p>
          <a:p>
            <a:endParaRPr lang="en-US" altLang="en-US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C99F2F0-15B4-4D54-8C57-A2FE9C565C15}"/>
              </a:ext>
            </a:extLst>
          </p:cNvPr>
          <p:cNvSpPr txBox="1"/>
          <p:nvPr/>
        </p:nvSpPr>
        <p:spPr>
          <a:xfrm>
            <a:off x="6606374" y="717497"/>
            <a:ext cx="5536793" cy="5924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defRPr/>
            </a:pPr>
            <a:r>
              <a:rPr lang="en-US" sz="1000" b="1" dirty="0">
                <a:solidFill>
                  <a:schemeClr val="tx2"/>
                </a:solidFill>
              </a:rPr>
              <a:t>Results</a:t>
            </a:r>
          </a:p>
          <a:p>
            <a:pPr marL="92075" indent="-92075" algn="just"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cs typeface="Arial" panose="020B0604020202020204" pitchFamily="34" charset="0"/>
              </a:rPr>
              <a:t>304 experts invited to take </a:t>
            </a:r>
            <a:r>
              <a:rPr lang="en-US" sz="1000" dirty="0" smtClean="0">
                <a:cs typeface="Arial" panose="020B0604020202020204" pitchFamily="34" charset="0"/>
              </a:rPr>
              <a:t>part (38</a:t>
            </a:r>
            <a:r>
              <a:rPr lang="en-US" sz="1000" dirty="0">
                <a:cs typeface="Arial" panose="020B0604020202020204" pitchFamily="34" charset="0"/>
              </a:rPr>
              <a:t>% </a:t>
            </a:r>
            <a:r>
              <a:rPr lang="en-US" sz="1000" dirty="0" smtClean="0">
                <a:cs typeface="Arial" panose="020B0604020202020204" pitchFamily="34" charset="0"/>
              </a:rPr>
              <a:t>women &amp; 43</a:t>
            </a:r>
            <a:r>
              <a:rPr lang="en-US" sz="1000" dirty="0">
                <a:cs typeface="Arial" panose="020B0604020202020204" pitchFamily="34" charset="0"/>
              </a:rPr>
              <a:t>% from </a:t>
            </a:r>
            <a:r>
              <a:rPr lang="en-US" sz="1000" dirty="0" smtClean="0">
                <a:cs typeface="Arial" panose="020B0604020202020204" pitchFamily="34" charset="0"/>
              </a:rPr>
              <a:t>LMICs)</a:t>
            </a:r>
            <a:endParaRPr lang="en-US" sz="1000" dirty="0">
              <a:cs typeface="Arial" panose="020B0604020202020204" pitchFamily="34" charset="0"/>
            </a:endParaRPr>
          </a:p>
          <a:p>
            <a:pPr marL="92075" indent="-92075"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cs typeface="Arial" panose="020B0604020202020204" pitchFamily="34" charset="0"/>
              </a:rPr>
              <a:t>108 consented respondents, and 98 completed responses to Round </a:t>
            </a:r>
            <a:r>
              <a:rPr lang="en-US" sz="1000" dirty="0" smtClean="0">
                <a:cs typeface="Arial" panose="020B0604020202020204" pitchFamily="34" charset="0"/>
              </a:rPr>
              <a:t>1</a:t>
            </a:r>
            <a:endParaRPr lang="en-US" sz="1100" dirty="0"/>
          </a:p>
        </p:txBody>
      </p:sp>
      <p:sp>
        <p:nvSpPr>
          <p:cNvPr id="26" name="AutoShape 2">
            <a:extLst>
              <a:ext uri="{FF2B5EF4-FFF2-40B4-BE49-F238E27FC236}">
                <a16:creationId xmlns:a16="http://schemas.microsoft.com/office/drawing/2014/main" xmlns="" id="{0F8F4826-2F4A-464E-B512-56B7D780E10D}"/>
              </a:ext>
            </a:extLst>
          </p:cNvPr>
          <p:cNvSpPr>
            <a:spLocks/>
          </p:cNvSpPr>
          <p:nvPr/>
        </p:nvSpPr>
        <p:spPr bwMode="auto">
          <a:xfrm>
            <a:off x="272882" y="6150689"/>
            <a:ext cx="4203584" cy="733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10000"/>
              </a:lnSpc>
              <a:defRPr/>
            </a:pPr>
            <a:endParaRPr lang="de-DE" sz="6972" dirty="0">
              <a:latin typeface="Helvetica"/>
              <a:cs typeface="Helvetica"/>
            </a:endParaRPr>
          </a:p>
        </p:txBody>
      </p:sp>
      <p:sp>
        <p:nvSpPr>
          <p:cNvPr id="27" name="AutoShape 1">
            <a:extLst>
              <a:ext uri="{FF2B5EF4-FFF2-40B4-BE49-F238E27FC236}">
                <a16:creationId xmlns:a16="http://schemas.microsoft.com/office/drawing/2014/main" xmlns="" id="{E87DD2D4-398F-42F3-96F9-66174D19D92F}"/>
              </a:ext>
            </a:extLst>
          </p:cNvPr>
          <p:cNvSpPr>
            <a:spLocks/>
          </p:cNvSpPr>
          <p:nvPr/>
        </p:nvSpPr>
        <p:spPr bwMode="auto">
          <a:xfrm>
            <a:off x="8911041" y="6372105"/>
            <a:ext cx="3008077" cy="2907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r">
              <a:lnSpc>
                <a:spcPct val="110000"/>
              </a:lnSpc>
              <a:defRPr/>
            </a:pPr>
            <a:endParaRPr lang="de-DE" dirty="0">
              <a:latin typeface="Helvetica"/>
              <a:cs typeface="Helvetic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0938" y="707311"/>
            <a:ext cx="3491388" cy="2844835"/>
          </a:xfrm>
          <a:prstGeom prst="rect">
            <a:avLst/>
          </a:prstGeom>
        </p:spPr>
      </p:pic>
      <p:pic>
        <p:nvPicPr>
          <p:cNvPr id="21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375" y="1286289"/>
            <a:ext cx="5312743" cy="245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376" y="3723183"/>
            <a:ext cx="5312742" cy="245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155" y="6195389"/>
            <a:ext cx="835404" cy="60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33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53093C7C8F97FA4FBEF02685EE0A6B5B" ma:contentTypeVersion="9" ma:contentTypeDescription="" ma:contentTypeScope="" ma:versionID="797da260e4f5a208ee1a90964f5a2a08">
  <xsd:schema xmlns:xsd="http://www.w3.org/2001/XMLSchema" xmlns:xs="http://www.w3.org/2001/XMLSchema" xmlns:p="http://schemas.microsoft.com/office/2006/metadata/properties" xmlns:ns2="eb3f7de7-c935-4ca6-a12c-1f73773710ec" xmlns:ns3="67e1fa02-51cb-47ec-9e48-77af0591dcfe" targetNamespace="http://schemas.microsoft.com/office/2006/metadata/properties" ma:root="true" ma:fieldsID="a257e078b17cae7477c91ce636996194" ns2:_="" ns3:_="">
    <xsd:import namespace="eb3f7de7-c935-4ca6-a12c-1f73773710ec"/>
    <xsd:import namespace="67e1fa02-51cb-47ec-9e48-77af0591dcfe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1fa02-51cb-47ec-9e48-77af0591dc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76799F1E-259F-437F-94F1-336A477CFD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5630B2-43C8-4C5F-83D5-A1D9C4FCE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67e1fa02-51cb-47ec-9e48-77af0591dc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7D7C3E-9EAD-4C45-9A4F-3BA4DB70C1FB}">
  <ds:schemaRefs>
    <ds:schemaRef ds:uri="http://purl.org/dc/terms/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7e1fa02-51cb-47ec-9e48-77af0591dcf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2020-07-23T19:03:51Z</dcterms:created>
  <dcterms:modified xsi:type="dcterms:W3CDTF">2022-05-27T11:07:46Z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0x01010037EA2DD516505C4D92B92F8677CFB6850053093C7C8F97FA4FBEF02685EE0A6B5B</vt:lpwstr>
  </property>
</Properties>
</file>