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257" r:id="rId6"/>
    <p:sldId id="258" r:id="rId7"/>
    <p:sldId id="259" r:id="rId8"/>
    <p:sldId id="260" r:id="rId9"/>
    <p:sldId id="272" r:id="rId10"/>
    <p:sldId id="262" r:id="rId11"/>
    <p:sldId id="263" r:id="rId12"/>
    <p:sldId id="264" r:id="rId13"/>
    <p:sldId id="265" r:id="rId14"/>
    <p:sldId id="266" r:id="rId15"/>
    <p:sldId id="267" r:id="rId16"/>
    <p:sldId id="268"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Rassi" initials="CR" lastIdx="6" clrIdx="0">
    <p:extLst>
      <p:ext uri="{19B8F6BF-5375-455C-9EA6-DF929625EA0E}">
        <p15:presenceInfo xmlns:p15="http://schemas.microsoft.com/office/powerpoint/2012/main" userId="Christian Rassi" providerId="None"/>
      </p:ext>
    </p:extLst>
  </p:cmAuthor>
  <p:cmAuthor id="2" name="Helen Counihan" initials="HC" lastIdx="12" clrIdx="1">
    <p:extLst>
      <p:ext uri="{19B8F6BF-5375-455C-9EA6-DF929625EA0E}">
        <p15:presenceInfo xmlns:p15="http://schemas.microsoft.com/office/powerpoint/2012/main" userId="Helen Counihan" providerId="None"/>
      </p:ext>
    </p:extLst>
  </p:cmAuthor>
  <p:cmAuthor id="3" name="Alexandra Chitty" initials="AC" lastIdx="31" clrIdx="2">
    <p:extLst>
      <p:ext uri="{19B8F6BF-5375-455C-9EA6-DF929625EA0E}">
        <p15:presenceInfo xmlns:p15="http://schemas.microsoft.com/office/powerpoint/2012/main" userId="Alexandra Chitty" providerId="None"/>
      </p:ext>
    </p:extLst>
  </p:cmAuthor>
  <p:cmAuthor id="4" name="Michelle Davis" initials="MD" lastIdx="2" clrIdx="3">
    <p:extLst>
      <p:ext uri="{19B8F6BF-5375-455C-9EA6-DF929625EA0E}">
        <p15:presenceInfo xmlns:p15="http://schemas.microsoft.com/office/powerpoint/2012/main" userId="S-1-5-21-3664257206-1642542660-2391504825-1008" providerId="AD"/>
      </p:ext>
    </p:extLst>
  </p:cmAuthor>
  <p:cmAuthor id="5" name="Samantha Rothbart" initials="SR" lastIdx="3" clrIdx="4">
    <p:extLst>
      <p:ext uri="{19B8F6BF-5375-455C-9EA6-DF929625EA0E}">
        <p15:presenceInfo xmlns:p15="http://schemas.microsoft.com/office/powerpoint/2012/main" userId="Samantha Rothba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E6E6"/>
    <a:srgbClr val="5ED4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82" y="226"/>
      </p:cViewPr>
      <p:guideLst/>
    </p:cSldViewPr>
  </p:slideViewPr>
  <p:notesTextViewPr>
    <p:cViewPr>
      <p:scale>
        <a:sx n="1" d="1"/>
        <a:sy n="1" d="1"/>
      </p:scale>
      <p:origin x="0" y="0"/>
    </p:cViewPr>
  </p:notesTextViewPr>
  <p:notesViewPr>
    <p:cSldViewPr snapToGrid="0">
      <p:cViewPr varScale="1">
        <p:scale>
          <a:sx n="94" d="100"/>
          <a:sy n="94" d="100"/>
        </p:scale>
        <p:origin x="926" y="8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0-10-15T14:13:57.074" idx="3">
    <p:pos x="10" y="10"/>
    <p:text>Omit?</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0-10-15T14:00:49.413" idx="1">
    <p:pos x="2907" y="1701"/>
    <p:text>not 12?</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20-10-15T14:02:36.166" idx="2">
    <p:pos x="3930" y="1938"/>
    <p:text/>
    <p:extLst>
      <p:ext uri="{C676402C-5697-4E1C-873F-D02D1690AC5C}">
        <p15:threadingInfo xmlns:p15="http://schemas.microsoft.com/office/powerpoint/2012/main" timeZoneBias="-6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2098BB-9F41-4F35-AEAE-8B59B2018191}"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5987C777-12B2-4E39-8C99-C5D37B468BCF}">
      <dgm:prSet phldrT="[Text]" custT="1"/>
      <dgm:spPr>
        <a:solidFill>
          <a:schemeClr val="accent1">
            <a:lumMod val="40000"/>
            <a:lumOff val="60000"/>
          </a:schemeClr>
        </a:solidFill>
      </dgm:spPr>
      <dgm:t>
        <a:bodyPr tIns="324000"/>
        <a:lstStyle/>
        <a:p>
          <a:pPr algn="l"/>
          <a:r>
            <a:rPr lang="en-US" sz="2000" b="0" dirty="0" smtClean="0">
              <a:solidFill>
                <a:schemeClr val="tx1"/>
              </a:solidFill>
            </a:rPr>
            <a:t>Accurate </a:t>
          </a:r>
          <a:r>
            <a:rPr lang="en-US" sz="2000" b="0" dirty="0">
              <a:solidFill>
                <a:schemeClr val="tx1"/>
              </a:solidFill>
            </a:rPr>
            <a:t>data generated for eligible </a:t>
          </a:r>
          <a:r>
            <a:rPr lang="en-US" sz="2000" b="0" dirty="0" smtClean="0">
              <a:solidFill>
                <a:schemeClr val="tx1"/>
              </a:solidFill>
            </a:rPr>
            <a:t>children.</a:t>
          </a:r>
          <a:endParaRPr lang="en-US" sz="2000" b="0" dirty="0">
            <a:solidFill>
              <a:schemeClr val="tx1"/>
            </a:solidFill>
          </a:endParaRPr>
        </a:p>
        <a:p>
          <a:pPr algn="l"/>
          <a:r>
            <a:rPr lang="en-US" sz="2000" b="0" dirty="0">
              <a:solidFill>
                <a:schemeClr val="tx1"/>
              </a:solidFill>
            </a:rPr>
            <a:t>Electronic distribution route </a:t>
          </a:r>
          <a:r>
            <a:rPr lang="en-US" sz="2000" b="0" dirty="0" smtClean="0">
              <a:solidFill>
                <a:schemeClr val="tx1"/>
              </a:solidFill>
            </a:rPr>
            <a:t>plan.</a:t>
          </a:r>
          <a:endParaRPr lang="en-US" sz="2000" b="0" dirty="0">
            <a:solidFill>
              <a:schemeClr val="tx1"/>
            </a:solidFill>
          </a:endParaRPr>
        </a:p>
      </dgm:t>
    </dgm:pt>
    <dgm:pt modelId="{A8FFD847-BEAE-43F2-A54C-A67CF5C6EAF2}" type="parTrans" cxnId="{9A234552-3598-4E8C-922A-9367B3FABD37}">
      <dgm:prSet/>
      <dgm:spPr/>
      <dgm:t>
        <a:bodyPr/>
        <a:lstStyle/>
        <a:p>
          <a:endParaRPr lang="en-US"/>
        </a:p>
      </dgm:t>
    </dgm:pt>
    <dgm:pt modelId="{59AE159C-5FBD-47B7-B628-AE281D2E74CF}" type="sibTrans" cxnId="{9A234552-3598-4E8C-922A-9367B3FABD37}">
      <dgm:prSet/>
      <dgm:spPr/>
      <dgm:t>
        <a:bodyPr/>
        <a:lstStyle/>
        <a:p>
          <a:endParaRPr lang="en-US"/>
        </a:p>
      </dgm:t>
    </dgm:pt>
    <dgm:pt modelId="{82461D89-20AD-4FC6-893D-4FD008E0907C}">
      <dgm:prSet phldrT="[Text]" custT="1"/>
      <dgm:spPr>
        <a:solidFill>
          <a:schemeClr val="accent1">
            <a:lumMod val="40000"/>
            <a:lumOff val="60000"/>
          </a:schemeClr>
        </a:solidFill>
      </dgm:spPr>
      <dgm:t>
        <a:bodyPr tIns="324000"/>
        <a:lstStyle/>
        <a:p>
          <a:pPr algn="l"/>
          <a:r>
            <a:rPr lang="en-US" sz="2000" b="0" dirty="0">
              <a:solidFill>
                <a:schemeClr val="tx1"/>
              </a:solidFill>
            </a:rPr>
            <a:t>Easy monitoring and </a:t>
          </a:r>
          <a:r>
            <a:rPr lang="en-US" sz="2000" b="0" dirty="0" smtClean="0">
              <a:solidFill>
                <a:schemeClr val="tx1"/>
              </a:solidFill>
            </a:rPr>
            <a:t>supervision.</a:t>
          </a:r>
          <a:endParaRPr lang="en-US" sz="2000" b="0" dirty="0">
            <a:solidFill>
              <a:schemeClr val="tx1"/>
            </a:solidFill>
          </a:endParaRPr>
        </a:p>
        <a:p>
          <a:pPr algn="l"/>
          <a:r>
            <a:rPr lang="en-US" sz="2000" b="0" dirty="0">
              <a:solidFill>
                <a:schemeClr val="tx1"/>
              </a:solidFill>
            </a:rPr>
            <a:t>Verifiable </a:t>
          </a:r>
          <a:r>
            <a:rPr lang="en-US" sz="2000" b="0" dirty="0" smtClean="0">
              <a:solidFill>
                <a:schemeClr val="tx1"/>
              </a:solidFill>
            </a:rPr>
            <a:t>complete </a:t>
          </a:r>
          <a:r>
            <a:rPr lang="en-US" sz="2000" b="0" dirty="0">
              <a:solidFill>
                <a:schemeClr val="tx1"/>
              </a:solidFill>
            </a:rPr>
            <a:t>coverage of </a:t>
          </a:r>
          <a:r>
            <a:rPr lang="en-US" sz="2000" b="0" dirty="0" smtClean="0">
              <a:solidFill>
                <a:schemeClr val="tx1"/>
              </a:solidFill>
            </a:rPr>
            <a:t>structures.</a:t>
          </a:r>
          <a:endParaRPr lang="en-US" sz="2000" b="0" dirty="0">
            <a:solidFill>
              <a:schemeClr val="tx1"/>
            </a:solidFill>
          </a:endParaRPr>
        </a:p>
        <a:p>
          <a:pPr algn="l"/>
          <a:r>
            <a:rPr lang="en-US" sz="2000" b="0" dirty="0">
              <a:solidFill>
                <a:schemeClr val="tx1"/>
              </a:solidFill>
            </a:rPr>
            <a:t>Coverage </a:t>
          </a:r>
          <a:r>
            <a:rPr lang="en-US" sz="2000" b="0" dirty="0" smtClean="0">
              <a:solidFill>
                <a:schemeClr val="tx1"/>
              </a:solidFill>
            </a:rPr>
            <a:t>15 percent </a:t>
          </a:r>
          <a:r>
            <a:rPr lang="en-US" sz="2000" b="0" dirty="0">
              <a:solidFill>
                <a:schemeClr val="tx1"/>
              </a:solidFill>
            </a:rPr>
            <a:t>higher than previous </a:t>
          </a:r>
          <a:r>
            <a:rPr lang="en-US" sz="2000" b="0" dirty="0" smtClean="0">
              <a:solidFill>
                <a:schemeClr val="tx1"/>
              </a:solidFill>
            </a:rPr>
            <a:t>cycle.</a:t>
          </a:r>
          <a:endParaRPr lang="en-US" sz="2000" b="0" dirty="0">
            <a:solidFill>
              <a:schemeClr val="tx1"/>
            </a:solidFill>
          </a:endParaRPr>
        </a:p>
        <a:p>
          <a:pPr algn="l"/>
          <a:r>
            <a:rPr lang="en-US" sz="2000" b="0" dirty="0">
              <a:solidFill>
                <a:schemeClr val="tx1"/>
              </a:solidFill>
            </a:rPr>
            <a:t>Instructional job aid as part of </a:t>
          </a:r>
          <a:r>
            <a:rPr lang="en-US" sz="2000" b="0" dirty="0" smtClean="0">
              <a:solidFill>
                <a:schemeClr val="tx1"/>
              </a:solidFill>
            </a:rPr>
            <a:t>platform.</a:t>
          </a:r>
          <a:endParaRPr lang="en-US" sz="2000" b="0" dirty="0">
            <a:solidFill>
              <a:schemeClr val="tx1"/>
            </a:solidFill>
          </a:endParaRPr>
        </a:p>
      </dgm:t>
    </dgm:pt>
    <dgm:pt modelId="{1A46F5A6-1AA6-47A6-8871-B5490A2DA8D4}" type="parTrans" cxnId="{C8DBE7F6-AB06-474B-8F2D-F7D061A4CBDC}">
      <dgm:prSet/>
      <dgm:spPr/>
      <dgm:t>
        <a:bodyPr/>
        <a:lstStyle/>
        <a:p>
          <a:endParaRPr lang="en-US"/>
        </a:p>
      </dgm:t>
    </dgm:pt>
    <dgm:pt modelId="{8BEE6B64-9DB1-4442-89BD-49CC51C2C762}" type="sibTrans" cxnId="{C8DBE7F6-AB06-474B-8F2D-F7D061A4CBDC}">
      <dgm:prSet/>
      <dgm:spPr/>
      <dgm:t>
        <a:bodyPr/>
        <a:lstStyle/>
        <a:p>
          <a:endParaRPr lang="en-US"/>
        </a:p>
      </dgm:t>
    </dgm:pt>
    <dgm:pt modelId="{58A7CB84-0592-4E38-BEFC-1E871D787589}">
      <dgm:prSet phldrT="[Text]" custT="1"/>
      <dgm:spPr>
        <a:solidFill>
          <a:schemeClr val="accent1">
            <a:lumMod val="40000"/>
            <a:lumOff val="60000"/>
          </a:schemeClr>
        </a:solidFill>
      </dgm:spPr>
      <dgm:t>
        <a:bodyPr tIns="324000"/>
        <a:lstStyle/>
        <a:p>
          <a:pPr algn="l"/>
          <a:r>
            <a:rPr lang="en-US" sz="2000" b="0" dirty="0">
              <a:solidFill>
                <a:schemeClr val="tx1"/>
              </a:solidFill>
            </a:rPr>
            <a:t>Unique child identifier for treatment history </a:t>
          </a:r>
          <a:r>
            <a:rPr lang="en-US" sz="2000" b="0" dirty="0" smtClean="0">
              <a:solidFill>
                <a:schemeClr val="tx1"/>
              </a:solidFill>
            </a:rPr>
            <a:t>tracking.</a:t>
          </a:r>
          <a:endParaRPr lang="en-US" sz="2000" b="0" dirty="0">
            <a:solidFill>
              <a:schemeClr val="tx1"/>
            </a:solidFill>
          </a:endParaRPr>
        </a:p>
        <a:p>
          <a:pPr algn="l"/>
          <a:r>
            <a:rPr lang="en-US" sz="2000" b="0" dirty="0">
              <a:solidFill>
                <a:schemeClr val="tx1"/>
              </a:solidFill>
            </a:rPr>
            <a:t>Untreated children and </a:t>
          </a:r>
          <a:r>
            <a:rPr lang="en-US" sz="2000" b="0" dirty="0" smtClean="0">
              <a:solidFill>
                <a:schemeClr val="tx1"/>
              </a:solidFill>
            </a:rPr>
            <a:t>reason.</a:t>
          </a:r>
          <a:endParaRPr lang="en-US" sz="2000" b="0" dirty="0">
            <a:solidFill>
              <a:schemeClr val="tx1"/>
            </a:solidFill>
          </a:endParaRPr>
        </a:p>
        <a:p>
          <a:pPr algn="l"/>
          <a:r>
            <a:rPr lang="en-US" sz="2000" b="0" dirty="0">
              <a:solidFill>
                <a:schemeClr val="tx1"/>
              </a:solidFill>
            </a:rPr>
            <a:t>Dropout </a:t>
          </a:r>
          <a:r>
            <a:rPr lang="en-US" sz="2000" b="0" dirty="0" smtClean="0">
              <a:solidFill>
                <a:schemeClr val="tx1"/>
              </a:solidFill>
            </a:rPr>
            <a:t>rates.</a:t>
          </a:r>
          <a:endParaRPr lang="en-US" sz="2000" b="0" dirty="0">
            <a:solidFill>
              <a:schemeClr val="tx1"/>
            </a:solidFill>
          </a:endParaRPr>
        </a:p>
        <a:p>
          <a:pPr algn="l"/>
          <a:r>
            <a:rPr lang="en-US" sz="2000" b="0" dirty="0">
              <a:solidFill>
                <a:schemeClr val="tx1"/>
              </a:solidFill>
            </a:rPr>
            <a:t>Easy drug </a:t>
          </a:r>
          <a:r>
            <a:rPr lang="en-US" sz="2000" b="0" dirty="0" smtClean="0">
              <a:solidFill>
                <a:schemeClr val="tx1"/>
              </a:solidFill>
            </a:rPr>
            <a:t>reconciliation.</a:t>
          </a:r>
          <a:endParaRPr lang="en-US" sz="2000" b="0" dirty="0">
            <a:solidFill>
              <a:schemeClr val="tx1"/>
            </a:solidFill>
          </a:endParaRPr>
        </a:p>
        <a:p>
          <a:pPr algn="l"/>
          <a:endParaRPr lang="en-US" sz="2000" b="0" dirty="0">
            <a:solidFill>
              <a:schemeClr val="tx1"/>
            </a:solidFill>
          </a:endParaRPr>
        </a:p>
        <a:p>
          <a:pPr algn="l"/>
          <a:endParaRPr lang="en-US" sz="2000" b="0" dirty="0">
            <a:solidFill>
              <a:schemeClr val="tx1"/>
            </a:solidFill>
          </a:endParaRPr>
        </a:p>
      </dgm:t>
    </dgm:pt>
    <dgm:pt modelId="{54BEBD40-2624-40F8-B251-9AE7075A8D74}" type="parTrans" cxnId="{FE694648-3A25-4CC8-B2E3-79709EB95FE8}">
      <dgm:prSet/>
      <dgm:spPr/>
      <dgm:t>
        <a:bodyPr/>
        <a:lstStyle/>
        <a:p>
          <a:endParaRPr lang="en-US"/>
        </a:p>
      </dgm:t>
    </dgm:pt>
    <dgm:pt modelId="{C934683B-7D02-479F-B502-18AFED94AF4F}" type="sibTrans" cxnId="{FE694648-3A25-4CC8-B2E3-79709EB95FE8}">
      <dgm:prSet/>
      <dgm:spPr/>
      <dgm:t>
        <a:bodyPr/>
        <a:lstStyle/>
        <a:p>
          <a:endParaRPr lang="en-US"/>
        </a:p>
      </dgm:t>
    </dgm:pt>
    <dgm:pt modelId="{A3A317BF-5007-49AC-B49C-6B0B9EBC053E}" type="pres">
      <dgm:prSet presAssocID="{AE2098BB-9F41-4F35-AEAE-8B59B2018191}" presName="Name0" presStyleCnt="0">
        <dgm:presLayoutVars>
          <dgm:dir/>
          <dgm:resizeHandles val="exact"/>
        </dgm:presLayoutVars>
      </dgm:prSet>
      <dgm:spPr/>
      <dgm:t>
        <a:bodyPr/>
        <a:lstStyle/>
        <a:p>
          <a:endParaRPr lang="en-US"/>
        </a:p>
      </dgm:t>
    </dgm:pt>
    <dgm:pt modelId="{BB28E0AC-9263-4E18-B249-07C3DD8E75FE}" type="pres">
      <dgm:prSet presAssocID="{AE2098BB-9F41-4F35-AEAE-8B59B2018191}" presName="bkgdShp" presStyleLbl="alignAccFollowNode1" presStyleIdx="0" presStyleCnt="1" custScaleX="96938" custScaleY="116875" custLinFactNeighborX="1390" custLinFactNeighborY="5768"/>
      <dgm:spPr>
        <a:ln>
          <a:noFill/>
        </a:ln>
      </dgm:spPr>
      <dgm:t>
        <a:bodyPr/>
        <a:lstStyle/>
        <a:p>
          <a:endParaRPr lang="en-GB"/>
        </a:p>
      </dgm:t>
    </dgm:pt>
    <dgm:pt modelId="{E7647B41-E1E9-4BE0-A00A-AC65AB727888}" type="pres">
      <dgm:prSet presAssocID="{AE2098BB-9F41-4F35-AEAE-8B59B2018191}" presName="linComp" presStyleCnt="0"/>
      <dgm:spPr/>
    </dgm:pt>
    <dgm:pt modelId="{3C6A6B5E-92C1-4280-B838-542B86BD1C15}" type="pres">
      <dgm:prSet presAssocID="{5987C777-12B2-4E39-8C99-C5D37B468BCF}" presName="compNode" presStyleCnt="0"/>
      <dgm:spPr/>
    </dgm:pt>
    <dgm:pt modelId="{9AC00419-3B33-437C-BCF3-8E0DF0C99387}" type="pres">
      <dgm:prSet presAssocID="{5987C777-12B2-4E39-8C99-C5D37B468BCF}" presName="node" presStyleLbl="node1" presStyleIdx="0" presStyleCnt="3" custScaleX="2000000" custScaleY="123955" custLinFactNeighborX="-3876" custLinFactNeighborY="-17110">
        <dgm:presLayoutVars>
          <dgm:bulletEnabled val="1"/>
        </dgm:presLayoutVars>
      </dgm:prSet>
      <dgm:spPr/>
      <dgm:t>
        <a:bodyPr/>
        <a:lstStyle/>
        <a:p>
          <a:endParaRPr lang="en-US"/>
        </a:p>
      </dgm:t>
    </dgm:pt>
    <dgm:pt modelId="{B88144A9-4DDE-48B6-A9C6-DCB6158A1A27}" type="pres">
      <dgm:prSet presAssocID="{5987C777-12B2-4E39-8C99-C5D37B468BCF}" presName="invisiNode" presStyleLbl="node1" presStyleIdx="0" presStyleCnt="3"/>
      <dgm:spPr/>
    </dgm:pt>
    <dgm:pt modelId="{77394661-9256-4FDD-9622-B6FD191704AB}" type="pres">
      <dgm:prSet presAssocID="{5987C777-12B2-4E39-8C99-C5D37B468BCF}" presName="imagNode" presStyleLbl="fgImgPlace1" presStyleIdx="0" presStyleCnt="3" custScaleX="566722" custScaleY="53161" custLinFactNeighborX="-5756" custLinFactNeighborY="-18176"/>
      <dgm:spPr>
        <a:blipFill rotWithShape="1">
          <a:blip xmlns:r="http://schemas.openxmlformats.org/officeDocument/2006/relationships" r:embed="rId1"/>
          <a:stretch>
            <a:fillRect/>
          </a:stretch>
        </a:blipFill>
      </dgm:spPr>
    </dgm:pt>
    <dgm:pt modelId="{07D27D13-0197-4237-95E6-3B06BBFC1366}" type="pres">
      <dgm:prSet presAssocID="{59AE159C-5FBD-47B7-B628-AE281D2E74CF}" presName="sibTrans" presStyleLbl="sibTrans2D1" presStyleIdx="0" presStyleCnt="0"/>
      <dgm:spPr/>
      <dgm:t>
        <a:bodyPr/>
        <a:lstStyle/>
        <a:p>
          <a:endParaRPr lang="en-US"/>
        </a:p>
      </dgm:t>
    </dgm:pt>
    <dgm:pt modelId="{D2DE9E17-8BE8-4AED-9114-AE854B87F4DD}" type="pres">
      <dgm:prSet presAssocID="{82461D89-20AD-4FC6-893D-4FD008E0907C}" presName="compNode" presStyleCnt="0"/>
      <dgm:spPr/>
    </dgm:pt>
    <dgm:pt modelId="{20088CCA-47AF-409A-B245-BD4786B0AB83}" type="pres">
      <dgm:prSet presAssocID="{82461D89-20AD-4FC6-893D-4FD008E0907C}" presName="node" presStyleLbl="node1" presStyleIdx="1" presStyleCnt="3" custScaleX="2000000" custScaleY="121371" custLinFactX="336" custLinFactNeighborX="100000" custLinFactNeighborY="-17490">
        <dgm:presLayoutVars>
          <dgm:bulletEnabled val="1"/>
        </dgm:presLayoutVars>
      </dgm:prSet>
      <dgm:spPr/>
      <dgm:t>
        <a:bodyPr/>
        <a:lstStyle/>
        <a:p>
          <a:endParaRPr lang="en-US"/>
        </a:p>
      </dgm:t>
    </dgm:pt>
    <dgm:pt modelId="{D4E5335E-417E-42FE-8149-39DEA959716C}" type="pres">
      <dgm:prSet presAssocID="{82461D89-20AD-4FC6-893D-4FD008E0907C}" presName="invisiNode" presStyleLbl="node1" presStyleIdx="1" presStyleCnt="3"/>
      <dgm:spPr/>
    </dgm:pt>
    <dgm:pt modelId="{4DEF1547-D224-4125-8353-7A96AEF02F4C}" type="pres">
      <dgm:prSet presAssocID="{82461D89-20AD-4FC6-893D-4FD008E0907C}" presName="imagNode" presStyleLbl="fgImgPlace1" presStyleIdx="1" presStyleCnt="3" custScaleX="535389" custScaleY="48637" custLinFactNeighborX="-6812" custLinFactNeighborY="-22353"/>
      <dgm:spPr>
        <a:blipFill rotWithShape="1">
          <a:blip xmlns:r="http://schemas.openxmlformats.org/officeDocument/2006/relationships" r:embed="rId2"/>
          <a:stretch>
            <a:fillRect/>
          </a:stretch>
        </a:blipFill>
      </dgm:spPr>
    </dgm:pt>
    <dgm:pt modelId="{ED0C6595-CB39-4B50-A23C-16D364E3AAC1}" type="pres">
      <dgm:prSet presAssocID="{8BEE6B64-9DB1-4442-89BD-49CC51C2C762}" presName="sibTrans" presStyleLbl="sibTrans2D1" presStyleIdx="0" presStyleCnt="0"/>
      <dgm:spPr/>
      <dgm:t>
        <a:bodyPr/>
        <a:lstStyle/>
        <a:p>
          <a:endParaRPr lang="en-US"/>
        </a:p>
      </dgm:t>
    </dgm:pt>
    <dgm:pt modelId="{DB3D9C0D-1984-4474-A0D9-3E4DC6ABF67B}" type="pres">
      <dgm:prSet presAssocID="{58A7CB84-0592-4E38-BEFC-1E871D787589}" presName="compNode" presStyleCnt="0"/>
      <dgm:spPr/>
    </dgm:pt>
    <dgm:pt modelId="{7AAAD789-7EC6-4191-9ABD-4660CB667746}" type="pres">
      <dgm:prSet presAssocID="{58A7CB84-0592-4E38-BEFC-1E871D787589}" presName="node" presStyleLbl="node1" presStyleIdx="2" presStyleCnt="3" custScaleX="2000000" custScaleY="120610" custLinFactX="100000" custLinFactNeighborX="105442" custLinFactNeighborY="-17962">
        <dgm:presLayoutVars>
          <dgm:bulletEnabled val="1"/>
        </dgm:presLayoutVars>
      </dgm:prSet>
      <dgm:spPr/>
      <dgm:t>
        <a:bodyPr/>
        <a:lstStyle/>
        <a:p>
          <a:endParaRPr lang="en-US"/>
        </a:p>
      </dgm:t>
    </dgm:pt>
    <dgm:pt modelId="{A311A2A8-CC7F-48D3-ADDC-BB064A4FBD7F}" type="pres">
      <dgm:prSet presAssocID="{58A7CB84-0592-4E38-BEFC-1E871D787589}" presName="invisiNode" presStyleLbl="node1" presStyleIdx="2" presStyleCnt="3"/>
      <dgm:spPr/>
    </dgm:pt>
    <dgm:pt modelId="{77426BF4-E983-48EC-93FD-88C2FB429936}" type="pres">
      <dgm:prSet presAssocID="{58A7CB84-0592-4E38-BEFC-1E871D787589}" presName="imagNode" presStyleLbl="fgImgPlace1" presStyleIdx="2" presStyleCnt="3" custScaleX="710547" custScaleY="56732" custLinFactX="100000" custLinFactNeighborX="126915" custLinFactNeighborY="-22496"/>
      <dgm:spPr>
        <a:blipFill rotWithShape="1">
          <a:blip xmlns:r="http://schemas.openxmlformats.org/officeDocument/2006/relationships" r:embed="rId3"/>
          <a:stretch>
            <a:fillRect/>
          </a:stretch>
        </a:blipFill>
      </dgm:spPr>
    </dgm:pt>
  </dgm:ptLst>
  <dgm:cxnLst>
    <dgm:cxn modelId="{367060B4-CB78-4FEB-917C-25455E08E6CA}" type="presOf" srcId="{59AE159C-5FBD-47B7-B628-AE281D2E74CF}" destId="{07D27D13-0197-4237-95E6-3B06BBFC1366}" srcOrd="0" destOrd="0" presId="urn:microsoft.com/office/officeart/2005/8/layout/pList2"/>
    <dgm:cxn modelId="{C8DBE7F6-AB06-474B-8F2D-F7D061A4CBDC}" srcId="{AE2098BB-9F41-4F35-AEAE-8B59B2018191}" destId="{82461D89-20AD-4FC6-893D-4FD008E0907C}" srcOrd="1" destOrd="0" parTransId="{1A46F5A6-1AA6-47A6-8871-B5490A2DA8D4}" sibTransId="{8BEE6B64-9DB1-4442-89BD-49CC51C2C762}"/>
    <dgm:cxn modelId="{C794EE6C-D8F5-4485-9A44-40EE4C098895}" type="presOf" srcId="{5987C777-12B2-4E39-8C99-C5D37B468BCF}" destId="{9AC00419-3B33-437C-BCF3-8E0DF0C99387}" srcOrd="0" destOrd="0" presId="urn:microsoft.com/office/officeart/2005/8/layout/pList2"/>
    <dgm:cxn modelId="{9A234552-3598-4E8C-922A-9367B3FABD37}" srcId="{AE2098BB-9F41-4F35-AEAE-8B59B2018191}" destId="{5987C777-12B2-4E39-8C99-C5D37B468BCF}" srcOrd="0" destOrd="0" parTransId="{A8FFD847-BEAE-43F2-A54C-A67CF5C6EAF2}" sibTransId="{59AE159C-5FBD-47B7-B628-AE281D2E74CF}"/>
    <dgm:cxn modelId="{DECBAFB2-8A39-49A5-8A18-A20169A1928C}" type="presOf" srcId="{82461D89-20AD-4FC6-893D-4FD008E0907C}" destId="{20088CCA-47AF-409A-B245-BD4786B0AB83}" srcOrd="0" destOrd="0" presId="urn:microsoft.com/office/officeart/2005/8/layout/pList2"/>
    <dgm:cxn modelId="{B6BA63CE-A343-4FE9-99BE-AC169DB2EEF7}" type="presOf" srcId="{AE2098BB-9F41-4F35-AEAE-8B59B2018191}" destId="{A3A317BF-5007-49AC-B49C-6B0B9EBC053E}" srcOrd="0" destOrd="0" presId="urn:microsoft.com/office/officeart/2005/8/layout/pList2"/>
    <dgm:cxn modelId="{FE694648-3A25-4CC8-B2E3-79709EB95FE8}" srcId="{AE2098BB-9F41-4F35-AEAE-8B59B2018191}" destId="{58A7CB84-0592-4E38-BEFC-1E871D787589}" srcOrd="2" destOrd="0" parTransId="{54BEBD40-2624-40F8-B251-9AE7075A8D74}" sibTransId="{C934683B-7D02-479F-B502-18AFED94AF4F}"/>
    <dgm:cxn modelId="{6EC4F3EC-8408-43B4-B343-74A3C60BAB1A}" type="presOf" srcId="{58A7CB84-0592-4E38-BEFC-1E871D787589}" destId="{7AAAD789-7EC6-4191-9ABD-4660CB667746}" srcOrd="0" destOrd="0" presId="urn:microsoft.com/office/officeart/2005/8/layout/pList2"/>
    <dgm:cxn modelId="{4588E6A6-E61B-411B-A9FC-B937DF5025EB}" type="presOf" srcId="{8BEE6B64-9DB1-4442-89BD-49CC51C2C762}" destId="{ED0C6595-CB39-4B50-A23C-16D364E3AAC1}" srcOrd="0" destOrd="0" presId="urn:microsoft.com/office/officeart/2005/8/layout/pList2"/>
    <dgm:cxn modelId="{83F4218D-BAD2-44A3-8C62-FE9D01BAAF60}" type="presParOf" srcId="{A3A317BF-5007-49AC-B49C-6B0B9EBC053E}" destId="{BB28E0AC-9263-4E18-B249-07C3DD8E75FE}" srcOrd="0" destOrd="0" presId="urn:microsoft.com/office/officeart/2005/8/layout/pList2"/>
    <dgm:cxn modelId="{9CDFCB49-B7A7-436C-8F30-A70EB76E9574}" type="presParOf" srcId="{A3A317BF-5007-49AC-B49C-6B0B9EBC053E}" destId="{E7647B41-E1E9-4BE0-A00A-AC65AB727888}" srcOrd="1" destOrd="0" presId="urn:microsoft.com/office/officeart/2005/8/layout/pList2"/>
    <dgm:cxn modelId="{A09F7885-F6FD-4262-AB97-B187DE242973}" type="presParOf" srcId="{E7647B41-E1E9-4BE0-A00A-AC65AB727888}" destId="{3C6A6B5E-92C1-4280-B838-542B86BD1C15}" srcOrd="0" destOrd="0" presId="urn:microsoft.com/office/officeart/2005/8/layout/pList2"/>
    <dgm:cxn modelId="{5FCE4D44-843F-4D90-8C29-AA18D3905301}" type="presParOf" srcId="{3C6A6B5E-92C1-4280-B838-542B86BD1C15}" destId="{9AC00419-3B33-437C-BCF3-8E0DF0C99387}" srcOrd="0" destOrd="0" presId="urn:microsoft.com/office/officeart/2005/8/layout/pList2"/>
    <dgm:cxn modelId="{FEB91ECA-4386-4DB8-9D7F-78B5F4A4D416}" type="presParOf" srcId="{3C6A6B5E-92C1-4280-B838-542B86BD1C15}" destId="{B88144A9-4DDE-48B6-A9C6-DCB6158A1A27}" srcOrd="1" destOrd="0" presId="urn:microsoft.com/office/officeart/2005/8/layout/pList2"/>
    <dgm:cxn modelId="{29872FD3-A1D8-43C1-BF3D-DDF2ACA7FA4B}" type="presParOf" srcId="{3C6A6B5E-92C1-4280-B838-542B86BD1C15}" destId="{77394661-9256-4FDD-9622-B6FD191704AB}" srcOrd="2" destOrd="0" presId="urn:microsoft.com/office/officeart/2005/8/layout/pList2"/>
    <dgm:cxn modelId="{AEBBB61E-BE15-4539-B675-C751B4D129F2}" type="presParOf" srcId="{E7647B41-E1E9-4BE0-A00A-AC65AB727888}" destId="{07D27D13-0197-4237-95E6-3B06BBFC1366}" srcOrd="1" destOrd="0" presId="urn:microsoft.com/office/officeart/2005/8/layout/pList2"/>
    <dgm:cxn modelId="{194E45C9-ECD9-4289-BE23-DB35B390259E}" type="presParOf" srcId="{E7647B41-E1E9-4BE0-A00A-AC65AB727888}" destId="{D2DE9E17-8BE8-4AED-9114-AE854B87F4DD}" srcOrd="2" destOrd="0" presId="urn:microsoft.com/office/officeart/2005/8/layout/pList2"/>
    <dgm:cxn modelId="{9ECA70C9-73E2-4DB1-99F5-9ABC55360B31}" type="presParOf" srcId="{D2DE9E17-8BE8-4AED-9114-AE854B87F4DD}" destId="{20088CCA-47AF-409A-B245-BD4786B0AB83}" srcOrd="0" destOrd="0" presId="urn:microsoft.com/office/officeart/2005/8/layout/pList2"/>
    <dgm:cxn modelId="{BE78599C-B3BF-41C1-9F92-EA4546FBD4FC}" type="presParOf" srcId="{D2DE9E17-8BE8-4AED-9114-AE854B87F4DD}" destId="{D4E5335E-417E-42FE-8149-39DEA959716C}" srcOrd="1" destOrd="0" presId="urn:microsoft.com/office/officeart/2005/8/layout/pList2"/>
    <dgm:cxn modelId="{C74CBF19-3EF3-4074-A07A-0F5F7AAECC21}" type="presParOf" srcId="{D2DE9E17-8BE8-4AED-9114-AE854B87F4DD}" destId="{4DEF1547-D224-4125-8353-7A96AEF02F4C}" srcOrd="2" destOrd="0" presId="urn:microsoft.com/office/officeart/2005/8/layout/pList2"/>
    <dgm:cxn modelId="{0688C3BE-B607-4D8B-9F85-08C5EEF6EC74}" type="presParOf" srcId="{E7647B41-E1E9-4BE0-A00A-AC65AB727888}" destId="{ED0C6595-CB39-4B50-A23C-16D364E3AAC1}" srcOrd="3" destOrd="0" presId="urn:microsoft.com/office/officeart/2005/8/layout/pList2"/>
    <dgm:cxn modelId="{8E13A53D-D047-449F-9D42-73AC89273E43}" type="presParOf" srcId="{E7647B41-E1E9-4BE0-A00A-AC65AB727888}" destId="{DB3D9C0D-1984-4474-A0D9-3E4DC6ABF67B}" srcOrd="4" destOrd="0" presId="urn:microsoft.com/office/officeart/2005/8/layout/pList2"/>
    <dgm:cxn modelId="{7F594FA6-CEE8-4D31-AC8E-72A85E98255E}" type="presParOf" srcId="{DB3D9C0D-1984-4474-A0D9-3E4DC6ABF67B}" destId="{7AAAD789-7EC6-4191-9ABD-4660CB667746}" srcOrd="0" destOrd="0" presId="urn:microsoft.com/office/officeart/2005/8/layout/pList2"/>
    <dgm:cxn modelId="{7BAC936A-5AE9-4D15-BC50-59D491854A65}" type="presParOf" srcId="{DB3D9C0D-1984-4474-A0D9-3E4DC6ABF67B}" destId="{A311A2A8-CC7F-48D3-ADDC-BB064A4FBD7F}" srcOrd="1" destOrd="0" presId="urn:microsoft.com/office/officeart/2005/8/layout/pList2"/>
    <dgm:cxn modelId="{5B397B69-0A0F-4BA1-8714-E837A020E185}" type="presParOf" srcId="{DB3D9C0D-1984-4474-A0D9-3E4DC6ABF67B}" destId="{77426BF4-E983-48EC-93FD-88C2FB42993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8E0AC-9263-4E18-B249-07C3DD8E75FE}">
      <dsp:nvSpPr>
        <dsp:cNvPr id="0" name=""/>
        <dsp:cNvSpPr/>
      </dsp:nvSpPr>
      <dsp:spPr>
        <a:xfrm>
          <a:off x="294686" y="-47794"/>
          <a:ext cx="9779650" cy="2646715"/>
        </a:xfrm>
        <a:prstGeom prst="roundRect">
          <a:avLst>
            <a:gd name="adj" fmla="val 10000"/>
          </a:avLst>
        </a:prstGeom>
        <a:solidFill>
          <a:schemeClr val="accent1">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7394661-9256-4FDD-9622-B6FD191704AB}">
      <dsp:nvSpPr>
        <dsp:cNvPr id="0" name=""/>
        <dsp:cNvSpPr/>
      </dsp:nvSpPr>
      <dsp:spPr>
        <a:xfrm>
          <a:off x="1428160" y="235921"/>
          <a:ext cx="891357" cy="88283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AC00419-3B33-437C-BCF3-8E0DF0C99387}">
      <dsp:nvSpPr>
        <dsp:cNvPr id="0" name=""/>
        <dsp:cNvSpPr/>
      </dsp:nvSpPr>
      <dsp:spPr>
        <a:xfrm rot="10800000">
          <a:off x="303966" y="1306384"/>
          <a:ext cx="3145659" cy="3430834"/>
        </a:xfrm>
        <a:prstGeom prst="round2SameRect">
          <a:avLst>
            <a:gd name="adj1" fmla="val 10500"/>
            <a:gd name="adj2" fmla="val 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24000" rIns="142240" bIns="142240" numCol="1" spcCol="1270" anchor="t" anchorCtr="0">
          <a:noAutofit/>
        </a:bodyPr>
        <a:lstStyle/>
        <a:p>
          <a:pPr lvl="0" algn="l" defTabSz="889000">
            <a:lnSpc>
              <a:spcPct val="90000"/>
            </a:lnSpc>
            <a:spcBef>
              <a:spcPct val="0"/>
            </a:spcBef>
            <a:spcAft>
              <a:spcPct val="35000"/>
            </a:spcAft>
          </a:pPr>
          <a:r>
            <a:rPr lang="en-US" sz="2000" b="0" kern="1200" dirty="0" smtClean="0">
              <a:solidFill>
                <a:schemeClr val="tx1"/>
              </a:solidFill>
            </a:rPr>
            <a:t>Accurate </a:t>
          </a:r>
          <a:r>
            <a:rPr lang="en-US" sz="2000" b="0" kern="1200" dirty="0">
              <a:solidFill>
                <a:schemeClr val="tx1"/>
              </a:solidFill>
            </a:rPr>
            <a:t>data generated for eligible </a:t>
          </a:r>
          <a:r>
            <a:rPr lang="en-US" sz="2000" b="0" kern="1200" dirty="0" smtClean="0">
              <a:solidFill>
                <a:schemeClr val="tx1"/>
              </a:solidFill>
            </a:rPr>
            <a:t>children.</a:t>
          </a:r>
          <a:endParaRPr lang="en-US" sz="2000" b="0" kern="1200" dirty="0">
            <a:solidFill>
              <a:schemeClr val="tx1"/>
            </a:solidFill>
          </a:endParaRPr>
        </a:p>
        <a:p>
          <a:pPr lvl="0" algn="l" defTabSz="889000">
            <a:lnSpc>
              <a:spcPct val="90000"/>
            </a:lnSpc>
            <a:spcBef>
              <a:spcPct val="0"/>
            </a:spcBef>
            <a:spcAft>
              <a:spcPct val="35000"/>
            </a:spcAft>
          </a:pPr>
          <a:r>
            <a:rPr lang="en-US" sz="2000" b="0" kern="1200" dirty="0">
              <a:solidFill>
                <a:schemeClr val="tx1"/>
              </a:solidFill>
            </a:rPr>
            <a:t>Electronic distribution route </a:t>
          </a:r>
          <a:r>
            <a:rPr lang="en-US" sz="2000" b="0" kern="1200" dirty="0" smtClean="0">
              <a:solidFill>
                <a:schemeClr val="tx1"/>
              </a:solidFill>
            </a:rPr>
            <a:t>plan.</a:t>
          </a:r>
          <a:endParaRPr lang="en-US" sz="2000" b="0" kern="1200" dirty="0">
            <a:solidFill>
              <a:schemeClr val="tx1"/>
            </a:solidFill>
          </a:endParaRPr>
        </a:p>
      </dsp:txBody>
      <dsp:txXfrm rot="10800000">
        <a:off x="400706" y="1306384"/>
        <a:ext cx="2952179" cy="3334094"/>
      </dsp:txXfrm>
    </dsp:sp>
    <dsp:sp modelId="{4DEF1547-D224-4125-8353-7A96AEF02F4C}">
      <dsp:nvSpPr>
        <dsp:cNvPr id="0" name=""/>
        <dsp:cNvSpPr/>
      </dsp:nvSpPr>
      <dsp:spPr>
        <a:xfrm>
          <a:off x="4612528" y="221999"/>
          <a:ext cx="842075" cy="807706"/>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0088CCA-47AF-409A-B245-BD4786B0AB83}">
      <dsp:nvSpPr>
        <dsp:cNvPr id="0" name=""/>
        <dsp:cNvSpPr/>
      </dsp:nvSpPr>
      <dsp:spPr>
        <a:xfrm rot="10800000">
          <a:off x="3629262" y="1349506"/>
          <a:ext cx="3145659" cy="3359314"/>
        </a:xfrm>
        <a:prstGeom prst="round2SameRect">
          <a:avLst>
            <a:gd name="adj1" fmla="val 10500"/>
            <a:gd name="adj2" fmla="val 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24000" rIns="142240" bIns="142240" numCol="1" spcCol="1270" anchor="t" anchorCtr="0">
          <a:noAutofit/>
        </a:bodyPr>
        <a:lstStyle/>
        <a:p>
          <a:pPr lvl="0" algn="l" defTabSz="889000">
            <a:lnSpc>
              <a:spcPct val="90000"/>
            </a:lnSpc>
            <a:spcBef>
              <a:spcPct val="0"/>
            </a:spcBef>
            <a:spcAft>
              <a:spcPct val="35000"/>
            </a:spcAft>
          </a:pPr>
          <a:r>
            <a:rPr lang="en-US" sz="2000" b="0" kern="1200" dirty="0">
              <a:solidFill>
                <a:schemeClr val="tx1"/>
              </a:solidFill>
            </a:rPr>
            <a:t>Easy monitoring and </a:t>
          </a:r>
          <a:r>
            <a:rPr lang="en-US" sz="2000" b="0" kern="1200" dirty="0" smtClean="0">
              <a:solidFill>
                <a:schemeClr val="tx1"/>
              </a:solidFill>
            </a:rPr>
            <a:t>supervision.</a:t>
          </a:r>
          <a:endParaRPr lang="en-US" sz="2000" b="0" kern="1200" dirty="0">
            <a:solidFill>
              <a:schemeClr val="tx1"/>
            </a:solidFill>
          </a:endParaRPr>
        </a:p>
        <a:p>
          <a:pPr lvl="0" algn="l" defTabSz="889000">
            <a:lnSpc>
              <a:spcPct val="90000"/>
            </a:lnSpc>
            <a:spcBef>
              <a:spcPct val="0"/>
            </a:spcBef>
            <a:spcAft>
              <a:spcPct val="35000"/>
            </a:spcAft>
          </a:pPr>
          <a:r>
            <a:rPr lang="en-US" sz="2000" b="0" kern="1200" dirty="0">
              <a:solidFill>
                <a:schemeClr val="tx1"/>
              </a:solidFill>
            </a:rPr>
            <a:t>Verifiable </a:t>
          </a:r>
          <a:r>
            <a:rPr lang="en-US" sz="2000" b="0" kern="1200" dirty="0" smtClean="0">
              <a:solidFill>
                <a:schemeClr val="tx1"/>
              </a:solidFill>
            </a:rPr>
            <a:t>complete </a:t>
          </a:r>
          <a:r>
            <a:rPr lang="en-US" sz="2000" b="0" kern="1200" dirty="0">
              <a:solidFill>
                <a:schemeClr val="tx1"/>
              </a:solidFill>
            </a:rPr>
            <a:t>coverage of </a:t>
          </a:r>
          <a:r>
            <a:rPr lang="en-US" sz="2000" b="0" kern="1200" dirty="0" smtClean="0">
              <a:solidFill>
                <a:schemeClr val="tx1"/>
              </a:solidFill>
            </a:rPr>
            <a:t>structures.</a:t>
          </a:r>
          <a:endParaRPr lang="en-US" sz="2000" b="0" kern="1200" dirty="0">
            <a:solidFill>
              <a:schemeClr val="tx1"/>
            </a:solidFill>
          </a:endParaRPr>
        </a:p>
        <a:p>
          <a:pPr lvl="0" algn="l" defTabSz="889000">
            <a:lnSpc>
              <a:spcPct val="90000"/>
            </a:lnSpc>
            <a:spcBef>
              <a:spcPct val="0"/>
            </a:spcBef>
            <a:spcAft>
              <a:spcPct val="35000"/>
            </a:spcAft>
          </a:pPr>
          <a:r>
            <a:rPr lang="en-US" sz="2000" b="0" kern="1200" dirty="0">
              <a:solidFill>
                <a:schemeClr val="tx1"/>
              </a:solidFill>
            </a:rPr>
            <a:t>Coverage </a:t>
          </a:r>
          <a:r>
            <a:rPr lang="en-US" sz="2000" b="0" kern="1200" dirty="0" smtClean="0">
              <a:solidFill>
                <a:schemeClr val="tx1"/>
              </a:solidFill>
            </a:rPr>
            <a:t>15 percent </a:t>
          </a:r>
          <a:r>
            <a:rPr lang="en-US" sz="2000" b="0" kern="1200" dirty="0">
              <a:solidFill>
                <a:schemeClr val="tx1"/>
              </a:solidFill>
            </a:rPr>
            <a:t>higher than previous </a:t>
          </a:r>
          <a:r>
            <a:rPr lang="en-US" sz="2000" b="0" kern="1200" dirty="0" smtClean="0">
              <a:solidFill>
                <a:schemeClr val="tx1"/>
              </a:solidFill>
            </a:rPr>
            <a:t>cycle.</a:t>
          </a:r>
          <a:endParaRPr lang="en-US" sz="2000" b="0" kern="1200" dirty="0">
            <a:solidFill>
              <a:schemeClr val="tx1"/>
            </a:solidFill>
          </a:endParaRPr>
        </a:p>
        <a:p>
          <a:pPr lvl="0" algn="l" defTabSz="889000">
            <a:lnSpc>
              <a:spcPct val="90000"/>
            </a:lnSpc>
            <a:spcBef>
              <a:spcPct val="0"/>
            </a:spcBef>
            <a:spcAft>
              <a:spcPct val="35000"/>
            </a:spcAft>
          </a:pPr>
          <a:r>
            <a:rPr lang="en-US" sz="2000" b="0" kern="1200" dirty="0">
              <a:solidFill>
                <a:schemeClr val="tx1"/>
              </a:solidFill>
            </a:rPr>
            <a:t>Instructional job aid as part of </a:t>
          </a:r>
          <a:r>
            <a:rPr lang="en-US" sz="2000" b="0" kern="1200" dirty="0" smtClean="0">
              <a:solidFill>
                <a:schemeClr val="tx1"/>
              </a:solidFill>
            </a:rPr>
            <a:t>platform.</a:t>
          </a:r>
          <a:endParaRPr lang="en-US" sz="2000" b="0" kern="1200" dirty="0">
            <a:solidFill>
              <a:schemeClr val="tx1"/>
            </a:solidFill>
          </a:endParaRPr>
        </a:p>
      </dsp:txBody>
      <dsp:txXfrm rot="10800000">
        <a:off x="3726002" y="1349506"/>
        <a:ext cx="2952179" cy="3262574"/>
      </dsp:txXfrm>
    </dsp:sp>
    <dsp:sp modelId="{77426BF4-E983-48EC-93FD-88C2FB429936}">
      <dsp:nvSpPr>
        <dsp:cNvPr id="0" name=""/>
        <dsp:cNvSpPr/>
      </dsp:nvSpPr>
      <dsp:spPr>
        <a:xfrm>
          <a:off x="8003783" y="157674"/>
          <a:ext cx="1117569" cy="942139"/>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AAD789-7EC6-4191-9ABD-4660CB667746}">
      <dsp:nvSpPr>
        <dsp:cNvPr id="0" name=""/>
        <dsp:cNvSpPr/>
      </dsp:nvSpPr>
      <dsp:spPr>
        <a:xfrm rot="10800000">
          <a:off x="6942902" y="1352240"/>
          <a:ext cx="3145659" cy="3338251"/>
        </a:xfrm>
        <a:prstGeom prst="round2SameRect">
          <a:avLst>
            <a:gd name="adj1" fmla="val 10500"/>
            <a:gd name="adj2" fmla="val 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324000" rIns="142240" bIns="142240" numCol="1" spcCol="1270" anchor="t" anchorCtr="0">
          <a:noAutofit/>
        </a:bodyPr>
        <a:lstStyle/>
        <a:p>
          <a:pPr lvl="0" algn="l" defTabSz="889000">
            <a:lnSpc>
              <a:spcPct val="90000"/>
            </a:lnSpc>
            <a:spcBef>
              <a:spcPct val="0"/>
            </a:spcBef>
            <a:spcAft>
              <a:spcPct val="35000"/>
            </a:spcAft>
          </a:pPr>
          <a:r>
            <a:rPr lang="en-US" sz="2000" b="0" kern="1200" dirty="0">
              <a:solidFill>
                <a:schemeClr val="tx1"/>
              </a:solidFill>
            </a:rPr>
            <a:t>Unique child identifier for treatment history </a:t>
          </a:r>
          <a:r>
            <a:rPr lang="en-US" sz="2000" b="0" kern="1200" dirty="0" smtClean="0">
              <a:solidFill>
                <a:schemeClr val="tx1"/>
              </a:solidFill>
            </a:rPr>
            <a:t>tracking.</a:t>
          </a:r>
          <a:endParaRPr lang="en-US" sz="2000" b="0" kern="1200" dirty="0">
            <a:solidFill>
              <a:schemeClr val="tx1"/>
            </a:solidFill>
          </a:endParaRPr>
        </a:p>
        <a:p>
          <a:pPr lvl="0" algn="l" defTabSz="889000">
            <a:lnSpc>
              <a:spcPct val="90000"/>
            </a:lnSpc>
            <a:spcBef>
              <a:spcPct val="0"/>
            </a:spcBef>
            <a:spcAft>
              <a:spcPct val="35000"/>
            </a:spcAft>
          </a:pPr>
          <a:r>
            <a:rPr lang="en-US" sz="2000" b="0" kern="1200" dirty="0">
              <a:solidFill>
                <a:schemeClr val="tx1"/>
              </a:solidFill>
            </a:rPr>
            <a:t>Untreated children and </a:t>
          </a:r>
          <a:r>
            <a:rPr lang="en-US" sz="2000" b="0" kern="1200" dirty="0" smtClean="0">
              <a:solidFill>
                <a:schemeClr val="tx1"/>
              </a:solidFill>
            </a:rPr>
            <a:t>reason.</a:t>
          </a:r>
          <a:endParaRPr lang="en-US" sz="2000" b="0" kern="1200" dirty="0">
            <a:solidFill>
              <a:schemeClr val="tx1"/>
            </a:solidFill>
          </a:endParaRPr>
        </a:p>
        <a:p>
          <a:pPr lvl="0" algn="l" defTabSz="889000">
            <a:lnSpc>
              <a:spcPct val="90000"/>
            </a:lnSpc>
            <a:spcBef>
              <a:spcPct val="0"/>
            </a:spcBef>
            <a:spcAft>
              <a:spcPct val="35000"/>
            </a:spcAft>
          </a:pPr>
          <a:r>
            <a:rPr lang="en-US" sz="2000" b="0" kern="1200" dirty="0">
              <a:solidFill>
                <a:schemeClr val="tx1"/>
              </a:solidFill>
            </a:rPr>
            <a:t>Dropout </a:t>
          </a:r>
          <a:r>
            <a:rPr lang="en-US" sz="2000" b="0" kern="1200" dirty="0" smtClean="0">
              <a:solidFill>
                <a:schemeClr val="tx1"/>
              </a:solidFill>
            </a:rPr>
            <a:t>rates.</a:t>
          </a:r>
          <a:endParaRPr lang="en-US" sz="2000" b="0" kern="1200" dirty="0">
            <a:solidFill>
              <a:schemeClr val="tx1"/>
            </a:solidFill>
          </a:endParaRPr>
        </a:p>
        <a:p>
          <a:pPr lvl="0" algn="l" defTabSz="889000">
            <a:lnSpc>
              <a:spcPct val="90000"/>
            </a:lnSpc>
            <a:spcBef>
              <a:spcPct val="0"/>
            </a:spcBef>
            <a:spcAft>
              <a:spcPct val="35000"/>
            </a:spcAft>
          </a:pPr>
          <a:r>
            <a:rPr lang="en-US" sz="2000" b="0" kern="1200" dirty="0">
              <a:solidFill>
                <a:schemeClr val="tx1"/>
              </a:solidFill>
            </a:rPr>
            <a:t>Easy drug </a:t>
          </a:r>
          <a:r>
            <a:rPr lang="en-US" sz="2000" b="0" kern="1200" dirty="0" smtClean="0">
              <a:solidFill>
                <a:schemeClr val="tx1"/>
              </a:solidFill>
            </a:rPr>
            <a:t>reconciliation.</a:t>
          </a:r>
          <a:endParaRPr lang="en-US" sz="2000" b="0" kern="1200" dirty="0">
            <a:solidFill>
              <a:schemeClr val="tx1"/>
            </a:solidFill>
          </a:endParaRPr>
        </a:p>
        <a:p>
          <a:pPr lvl="0" algn="l" defTabSz="889000">
            <a:lnSpc>
              <a:spcPct val="90000"/>
            </a:lnSpc>
            <a:spcBef>
              <a:spcPct val="0"/>
            </a:spcBef>
            <a:spcAft>
              <a:spcPct val="35000"/>
            </a:spcAft>
          </a:pPr>
          <a:endParaRPr lang="en-US" sz="2000" b="0" kern="1200" dirty="0">
            <a:solidFill>
              <a:schemeClr val="tx1"/>
            </a:solidFill>
          </a:endParaRPr>
        </a:p>
        <a:p>
          <a:pPr lvl="0" algn="l" defTabSz="889000">
            <a:lnSpc>
              <a:spcPct val="90000"/>
            </a:lnSpc>
            <a:spcBef>
              <a:spcPct val="0"/>
            </a:spcBef>
            <a:spcAft>
              <a:spcPct val="35000"/>
            </a:spcAft>
          </a:pPr>
          <a:endParaRPr lang="en-US" sz="2000" b="0" kern="1200" dirty="0">
            <a:solidFill>
              <a:schemeClr val="tx1"/>
            </a:solidFill>
          </a:endParaRPr>
        </a:p>
      </dsp:txBody>
      <dsp:txXfrm rot="10800000">
        <a:off x="7039642" y="1352240"/>
        <a:ext cx="2952179" cy="3241511"/>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D3B6C0-50F7-4860-B85D-2E6B8CF91304}" type="datetimeFigureOut">
              <a:rPr lang="en-GB" smtClean="0"/>
              <a:t>15/10/2020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A79962-2AEB-41A6-A7B6-05B176D9590F}" type="slidenum">
              <a:rPr lang="en-GB" smtClean="0"/>
              <a:t>‹#›</a:t>
            </a:fld>
            <a:endParaRPr lang="en-GB"/>
          </a:p>
        </p:txBody>
      </p:sp>
    </p:spTree>
    <p:extLst>
      <p:ext uri="{BB962C8B-B14F-4D97-AF65-F5344CB8AC3E}">
        <p14:creationId xmlns:p14="http://schemas.microsoft.com/office/powerpoint/2010/main" val="4232548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703B9-9A35-47F6-A995-8FCEF59EAB59}" type="datetimeFigureOut">
              <a:rPr lang="en-GB" smtClean="0"/>
              <a:t>15/10/2020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738D2-AE79-4CE6-A472-A7B49E66BF03}" type="slidenum">
              <a:rPr lang="en-GB" smtClean="0"/>
              <a:t>‹#›</a:t>
            </a:fld>
            <a:endParaRPr lang="en-GB"/>
          </a:p>
        </p:txBody>
      </p:sp>
    </p:spTree>
    <p:extLst>
      <p:ext uri="{BB962C8B-B14F-4D97-AF65-F5344CB8AC3E}">
        <p14:creationId xmlns:p14="http://schemas.microsoft.com/office/powerpoint/2010/main" val="801711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ED0604A-71B1-4619-A5CD-28103DC09E93}" type="slidenum">
              <a:rPr lang="en-GB" altLang="en-US" smtClean="0"/>
              <a:pPr/>
              <a:t>1</a:t>
            </a:fld>
            <a:endParaRPr lang="en-GB" altLang="en-US" dirty="0"/>
          </a:p>
        </p:txBody>
      </p:sp>
    </p:spTree>
    <p:extLst>
      <p:ext uri="{BB962C8B-B14F-4D97-AF65-F5344CB8AC3E}">
        <p14:creationId xmlns:p14="http://schemas.microsoft.com/office/powerpoint/2010/main" val="695782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“Usability” has been identified as a key component of good practice in the development of digital applications (1). The International Organization for Standardization has defined usability as, “the extent to which a product </a:t>
            </a:r>
            <a:r>
              <a:rPr lang="en-GB" sz="1200" i="1" kern="1200" dirty="0">
                <a:solidFill>
                  <a:schemeClr val="tx1"/>
                </a:solidFill>
                <a:effectLst/>
                <a:latin typeface="+mn-lt"/>
                <a:ea typeface="+mn-ea"/>
                <a:cs typeface="+mn-cs"/>
              </a:rPr>
              <a:t>can be</a:t>
            </a:r>
            <a:r>
              <a:rPr lang="en-GB" sz="120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used</a:t>
            </a:r>
            <a:r>
              <a:rPr lang="en-GB" sz="1200" kern="1200" dirty="0">
                <a:solidFill>
                  <a:schemeClr val="tx1"/>
                </a:solidFill>
                <a:effectLst/>
                <a:latin typeface="+mn-lt"/>
                <a:ea typeface="+mn-ea"/>
                <a:cs typeface="+mn-cs"/>
              </a:rPr>
              <a:t> by specified users to achieve specified goals with effectiveness, efficiency and satisfaction in a specified context </a:t>
            </a:r>
            <a:r>
              <a:rPr lang="en-GB" sz="1200" u="sng" kern="1200" dirty="0">
                <a:solidFill>
                  <a:schemeClr val="tx1"/>
                </a:solidFill>
                <a:effectLst/>
                <a:latin typeface="+mn-lt"/>
                <a:ea typeface="+mn-ea"/>
                <a:cs typeface="+mn-cs"/>
              </a:rPr>
              <a:t>of us</a:t>
            </a:r>
            <a:r>
              <a:rPr lang="en-GB" sz="1200" kern="1200" dirty="0">
                <a:solidFill>
                  <a:schemeClr val="tx1"/>
                </a:solidFill>
                <a:effectLst/>
                <a:latin typeface="+mn-lt"/>
                <a:ea typeface="+mn-ea"/>
                <a:cs typeface="+mn-cs"/>
              </a:rPr>
              <a:t>e”(2). </a:t>
            </a:r>
            <a:endParaRPr lang="en-GB" dirty="0"/>
          </a:p>
        </p:txBody>
      </p:sp>
      <p:sp>
        <p:nvSpPr>
          <p:cNvPr id="4" name="Slide Number Placeholder 3"/>
          <p:cNvSpPr>
            <a:spLocks noGrp="1"/>
          </p:cNvSpPr>
          <p:nvPr>
            <p:ph type="sldNum" sz="quarter" idx="10"/>
          </p:nvPr>
        </p:nvSpPr>
        <p:spPr/>
        <p:txBody>
          <a:bodyPr/>
          <a:lstStyle/>
          <a:p>
            <a:fld id="{8BEB8FF7-68BD-46F7-90D9-E6EFF3E36191}" type="slidenum">
              <a:rPr lang="en-GB" smtClean="0"/>
              <a:t>7</a:t>
            </a:fld>
            <a:endParaRPr lang="en-GB"/>
          </a:p>
        </p:txBody>
      </p:sp>
    </p:spTree>
    <p:extLst>
      <p:ext uri="{BB962C8B-B14F-4D97-AF65-F5344CB8AC3E}">
        <p14:creationId xmlns:p14="http://schemas.microsoft.com/office/powerpoint/2010/main" val="189201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01">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2994025"/>
            <a:ext cx="12192000" cy="3863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3" name="Subtitle 2"/>
          <p:cNvSpPr>
            <a:spLocks noGrp="1"/>
          </p:cNvSpPr>
          <p:nvPr>
            <p:ph type="subTitle" idx="1" hasCustomPrompt="1"/>
          </p:nvPr>
        </p:nvSpPr>
        <p:spPr>
          <a:xfrm>
            <a:off x="678180" y="5379720"/>
            <a:ext cx="9144000" cy="403860"/>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name</a:t>
            </a:r>
            <a:endParaRPr lang="en-GB" dirty="0"/>
          </a:p>
        </p:txBody>
      </p:sp>
      <p:sp>
        <p:nvSpPr>
          <p:cNvPr id="7" name="Title 6"/>
          <p:cNvSpPr>
            <a:spLocks noGrp="1"/>
          </p:cNvSpPr>
          <p:nvPr>
            <p:ph type="title"/>
          </p:nvPr>
        </p:nvSpPr>
        <p:spPr>
          <a:xfrm>
            <a:off x="678180" y="3512503"/>
            <a:ext cx="10515600" cy="590931"/>
          </a:xfrm>
        </p:spPr>
        <p:txBody>
          <a:bodyPr lIns="0"/>
          <a:lstStyle>
            <a:lvl1pPr>
              <a:defRPr sz="3600">
                <a:solidFill>
                  <a:schemeClr val="bg1"/>
                </a:solidFill>
              </a:defRPr>
            </a:lvl1pPr>
          </a:lstStyle>
          <a:p>
            <a:r>
              <a:rPr lang="en-US" smtClean="0"/>
              <a:t>Click to edit Master title style</a:t>
            </a:r>
            <a:endParaRPr lang="en-GB" dirty="0"/>
          </a:p>
        </p:txBody>
      </p:sp>
      <p:sp>
        <p:nvSpPr>
          <p:cNvPr id="10" name="Subtitle 2"/>
          <p:cNvSpPr txBox="1">
            <a:spLocks/>
          </p:cNvSpPr>
          <p:nvPr userDrawn="1"/>
        </p:nvSpPr>
        <p:spPr>
          <a:xfrm>
            <a:off x="678180" y="5977890"/>
            <a:ext cx="9144000" cy="403860"/>
          </a:xfrm>
          <a:prstGeom prst="rect">
            <a:avLst/>
          </a:prstGeom>
        </p:spPr>
        <p:txBody>
          <a:bodyPr vert="horz" lIns="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Event name</a:t>
            </a:r>
            <a:r>
              <a:rPr lang="en-US" baseline="0" dirty="0" smtClean="0"/>
              <a:t> / date</a:t>
            </a:r>
            <a:endParaRPr lang="en-GB" dirty="0"/>
          </a:p>
        </p:txBody>
      </p:sp>
    </p:spTree>
    <p:extLst>
      <p:ext uri="{BB962C8B-B14F-4D97-AF65-F5344CB8AC3E}">
        <p14:creationId xmlns:p14="http://schemas.microsoft.com/office/powerpoint/2010/main" val="37466308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Picture Placeholder 4"/>
          <p:cNvSpPr>
            <a:spLocks noGrp="1"/>
          </p:cNvSpPr>
          <p:nvPr>
            <p:ph type="pic" sz="quarter" idx="13"/>
          </p:nvPr>
        </p:nvSpPr>
        <p:spPr>
          <a:xfrm>
            <a:off x="1101090" y="2273300"/>
            <a:ext cx="2054860" cy="2054860"/>
          </a:xfrm>
          <a:prstGeom prst="ellipse">
            <a:avLst/>
          </a:prstGeom>
        </p:spPr>
        <p:txBody>
          <a:bodyPr/>
          <a:lstStyle/>
          <a:p>
            <a:r>
              <a:rPr lang="en-US" smtClean="0"/>
              <a:t>Click icon to add picture</a:t>
            </a:r>
            <a:endParaRPr lang="en-GB" dirty="0"/>
          </a:p>
        </p:txBody>
      </p:sp>
      <p:sp>
        <p:nvSpPr>
          <p:cNvPr id="4" name="Picture Placeholder 4"/>
          <p:cNvSpPr>
            <a:spLocks noGrp="1"/>
          </p:cNvSpPr>
          <p:nvPr>
            <p:ph type="pic" sz="quarter" idx="14"/>
          </p:nvPr>
        </p:nvSpPr>
        <p:spPr>
          <a:xfrm>
            <a:off x="3784167" y="2273300"/>
            <a:ext cx="2054860" cy="2054860"/>
          </a:xfrm>
          <a:prstGeom prst="ellipse">
            <a:avLst/>
          </a:prstGeom>
        </p:spPr>
        <p:txBody>
          <a:bodyPr/>
          <a:lstStyle/>
          <a:p>
            <a:r>
              <a:rPr lang="en-US" smtClean="0"/>
              <a:t>Click icon to add picture</a:t>
            </a:r>
            <a:endParaRPr lang="en-GB" dirty="0"/>
          </a:p>
        </p:txBody>
      </p:sp>
      <p:sp>
        <p:nvSpPr>
          <p:cNvPr id="5" name="Picture Placeholder 4"/>
          <p:cNvSpPr>
            <a:spLocks noGrp="1"/>
          </p:cNvSpPr>
          <p:nvPr>
            <p:ph type="pic" sz="quarter" idx="15"/>
          </p:nvPr>
        </p:nvSpPr>
        <p:spPr>
          <a:xfrm>
            <a:off x="6467244" y="2273300"/>
            <a:ext cx="2054860" cy="2054860"/>
          </a:xfrm>
          <a:prstGeom prst="ellipse">
            <a:avLst/>
          </a:prstGeom>
        </p:spPr>
        <p:txBody>
          <a:bodyPr/>
          <a:lstStyle/>
          <a:p>
            <a:r>
              <a:rPr lang="en-US" smtClean="0"/>
              <a:t>Click icon to add picture</a:t>
            </a:r>
            <a:endParaRPr lang="en-GB" dirty="0"/>
          </a:p>
        </p:txBody>
      </p:sp>
      <p:sp>
        <p:nvSpPr>
          <p:cNvPr id="6" name="Picture Placeholder 4"/>
          <p:cNvSpPr>
            <a:spLocks noGrp="1"/>
          </p:cNvSpPr>
          <p:nvPr>
            <p:ph type="pic" sz="quarter" idx="16"/>
          </p:nvPr>
        </p:nvSpPr>
        <p:spPr>
          <a:xfrm>
            <a:off x="9150320" y="2273300"/>
            <a:ext cx="2054860" cy="2054860"/>
          </a:xfrm>
          <a:prstGeom prst="ellipse">
            <a:avLst/>
          </a:prstGeom>
        </p:spPr>
        <p:txBody>
          <a:bodyPr/>
          <a:lstStyle/>
          <a:p>
            <a:r>
              <a:rPr lang="en-US" smtClean="0"/>
              <a:t>Click icon to add picture</a:t>
            </a:r>
            <a:endParaRPr lang="en-GB" dirty="0"/>
          </a:p>
        </p:txBody>
      </p:sp>
      <p:sp>
        <p:nvSpPr>
          <p:cNvPr id="7" name="Text Placeholder 6"/>
          <p:cNvSpPr>
            <a:spLocks noGrp="1"/>
          </p:cNvSpPr>
          <p:nvPr>
            <p:ph type="body" sz="quarter" idx="17" hasCustomPrompt="1"/>
          </p:nvPr>
        </p:nvSpPr>
        <p:spPr>
          <a:xfrm>
            <a:off x="866247" y="4665557"/>
            <a:ext cx="2524546" cy="608372"/>
          </a:xfrm>
        </p:spPr>
        <p:txBody>
          <a:bodyPr wrap="square" rIns="0">
            <a:spAutoFit/>
          </a:bodyPr>
          <a:lstStyle>
            <a:lvl1pPr marL="0" indent="0" algn="ctr">
              <a:spcAft>
                <a:spcPts val="0"/>
              </a:spcAft>
              <a:buNone/>
              <a:defRPr sz="1400" b="0" i="0" baseline="0"/>
            </a:lvl1pPr>
          </a:lstStyle>
          <a:p>
            <a:pPr lvl="0"/>
            <a:r>
              <a:rPr lang="en-US" dirty="0" smtClean="0"/>
              <a:t>Point</a:t>
            </a:r>
          </a:p>
          <a:p>
            <a:pPr lvl="0"/>
            <a:r>
              <a:rPr lang="en-US" dirty="0" smtClean="0"/>
              <a:t>Click to edit Master text styles</a:t>
            </a:r>
          </a:p>
        </p:txBody>
      </p:sp>
      <p:sp>
        <p:nvSpPr>
          <p:cNvPr id="8" name="Text Placeholder 6"/>
          <p:cNvSpPr>
            <a:spLocks noGrp="1"/>
          </p:cNvSpPr>
          <p:nvPr>
            <p:ph type="body" sz="quarter" idx="18" hasCustomPrompt="1"/>
          </p:nvPr>
        </p:nvSpPr>
        <p:spPr>
          <a:xfrm>
            <a:off x="3549324" y="4665557"/>
            <a:ext cx="2524546" cy="608372"/>
          </a:xfrm>
        </p:spPr>
        <p:txBody>
          <a:bodyPr wrap="square" rIns="0">
            <a:spAutoFit/>
          </a:bodyPr>
          <a:lstStyle>
            <a:lvl1pPr marL="0" indent="0" algn="ctr">
              <a:spcAft>
                <a:spcPts val="0"/>
              </a:spcAft>
              <a:buNone/>
              <a:defRPr sz="1400" b="0" i="0" baseline="0"/>
            </a:lvl1pPr>
          </a:lstStyle>
          <a:p>
            <a:pPr lvl="0"/>
            <a:r>
              <a:rPr lang="en-US" dirty="0" smtClean="0"/>
              <a:t>Point</a:t>
            </a:r>
          </a:p>
          <a:p>
            <a:pPr lvl="0"/>
            <a:r>
              <a:rPr lang="en-US" dirty="0" smtClean="0"/>
              <a:t>Click to edit Master text styles</a:t>
            </a:r>
          </a:p>
        </p:txBody>
      </p:sp>
      <p:sp>
        <p:nvSpPr>
          <p:cNvPr id="9" name="Text Placeholder 6"/>
          <p:cNvSpPr>
            <a:spLocks noGrp="1"/>
          </p:cNvSpPr>
          <p:nvPr>
            <p:ph type="body" sz="quarter" idx="19" hasCustomPrompt="1"/>
          </p:nvPr>
        </p:nvSpPr>
        <p:spPr>
          <a:xfrm>
            <a:off x="6232401" y="4665557"/>
            <a:ext cx="2524546" cy="608372"/>
          </a:xfrm>
        </p:spPr>
        <p:txBody>
          <a:bodyPr wrap="square" rIns="0">
            <a:spAutoFit/>
          </a:bodyPr>
          <a:lstStyle>
            <a:lvl1pPr marL="0" indent="0" algn="ctr">
              <a:spcAft>
                <a:spcPts val="0"/>
              </a:spcAft>
              <a:buNone/>
              <a:defRPr sz="1400" b="0" i="0" baseline="0"/>
            </a:lvl1pPr>
          </a:lstStyle>
          <a:p>
            <a:pPr lvl="0"/>
            <a:r>
              <a:rPr lang="en-US" dirty="0" smtClean="0"/>
              <a:t>Point</a:t>
            </a:r>
          </a:p>
          <a:p>
            <a:pPr lvl="0"/>
            <a:r>
              <a:rPr lang="en-US" dirty="0" smtClean="0"/>
              <a:t>Click to edit Master text styles</a:t>
            </a:r>
          </a:p>
        </p:txBody>
      </p:sp>
      <p:sp>
        <p:nvSpPr>
          <p:cNvPr id="10" name="Text Placeholder 6"/>
          <p:cNvSpPr>
            <a:spLocks noGrp="1"/>
          </p:cNvSpPr>
          <p:nvPr>
            <p:ph type="body" sz="quarter" idx="20" hasCustomPrompt="1"/>
          </p:nvPr>
        </p:nvSpPr>
        <p:spPr>
          <a:xfrm>
            <a:off x="8915477" y="4665557"/>
            <a:ext cx="2524546" cy="608372"/>
          </a:xfrm>
        </p:spPr>
        <p:txBody>
          <a:bodyPr wrap="square" rIns="0">
            <a:spAutoFit/>
          </a:bodyPr>
          <a:lstStyle>
            <a:lvl1pPr marL="0" indent="0" algn="ctr">
              <a:spcAft>
                <a:spcPts val="0"/>
              </a:spcAft>
              <a:buNone/>
              <a:defRPr sz="1400" b="0" i="0" baseline="0"/>
            </a:lvl1pPr>
          </a:lstStyle>
          <a:p>
            <a:pPr lvl="0"/>
            <a:r>
              <a:rPr lang="en-US" dirty="0" smtClean="0"/>
              <a:t>Point</a:t>
            </a:r>
          </a:p>
          <a:p>
            <a:pPr lvl="0"/>
            <a:r>
              <a:rPr lang="en-US" dirty="0" smtClean="0"/>
              <a:t>Click to edit Master text styles</a:t>
            </a:r>
          </a:p>
        </p:txBody>
      </p:sp>
    </p:spTree>
    <p:extLst>
      <p:ext uri="{BB962C8B-B14F-4D97-AF65-F5344CB8AC3E}">
        <p14:creationId xmlns:p14="http://schemas.microsoft.com/office/powerpoint/2010/main" val="34844715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r figure slide 0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Content Placeholder 2"/>
          <p:cNvSpPr>
            <a:spLocks noGrp="1"/>
          </p:cNvSpPr>
          <p:nvPr>
            <p:ph idx="1"/>
          </p:nvPr>
        </p:nvSpPr>
        <p:spPr>
          <a:xfrm>
            <a:off x="4125686" y="1800000"/>
            <a:ext cx="7079494" cy="4649289"/>
          </a:xfrm>
        </p:spPr>
        <p:txBody>
          <a:bodyPr/>
          <a:lstStyle>
            <a:lvl1pPr>
              <a:defRPr sz="2000"/>
            </a:lvl1pPr>
            <a:lvl2pPr>
              <a:defRPr sz="1800"/>
            </a:lvl2pPr>
            <a:lvl3pPr>
              <a:defRPr sz="16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Content Placeholder 2"/>
          <p:cNvSpPr>
            <a:spLocks noGrp="1"/>
          </p:cNvSpPr>
          <p:nvPr>
            <p:ph idx="10"/>
          </p:nvPr>
        </p:nvSpPr>
        <p:spPr>
          <a:xfrm>
            <a:off x="1116000" y="1800000"/>
            <a:ext cx="2879057" cy="4649289"/>
          </a:xfrm>
        </p:spPr>
        <p:txBody>
          <a:bodyPr/>
          <a:lstStyle>
            <a:lvl1pPr>
              <a:defRPr sz="2000"/>
            </a:lvl1pPr>
            <a:lvl2pPr>
              <a:defRPr sz="1800"/>
            </a:lvl2pPr>
            <a:lvl3pPr>
              <a:defRPr sz="16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649127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0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smtClean="0"/>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smtClean="0"/>
              <a:t>Click icon to add picture</a:t>
            </a:r>
            <a:endParaRPr lang="en-GB"/>
          </a:p>
        </p:txBody>
      </p:sp>
    </p:spTree>
    <p:extLst>
      <p:ext uri="{BB962C8B-B14F-4D97-AF65-F5344CB8AC3E}">
        <p14:creationId xmlns:p14="http://schemas.microsoft.com/office/powerpoint/2010/main" val="40461966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Gre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smtClean="0"/>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smtClean="0"/>
              <a:t>Click icon to add picture</a:t>
            </a:r>
            <a:endParaRPr lang="en-GB"/>
          </a:p>
        </p:txBody>
      </p:sp>
    </p:spTree>
    <p:extLst>
      <p:ext uri="{BB962C8B-B14F-4D97-AF65-F5344CB8AC3E}">
        <p14:creationId xmlns:p14="http://schemas.microsoft.com/office/powerpoint/2010/main" val="2162667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ection Divider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smtClean="0"/>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smtClean="0"/>
              <a:t>Click icon to add picture</a:t>
            </a:r>
            <a:endParaRPr lang="en-GB"/>
          </a:p>
        </p:txBody>
      </p:sp>
    </p:spTree>
    <p:extLst>
      <p:ext uri="{BB962C8B-B14F-4D97-AF65-F5344CB8AC3E}">
        <p14:creationId xmlns:p14="http://schemas.microsoft.com/office/powerpoint/2010/main" val="257005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 Dar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4114" y="5744999"/>
            <a:ext cx="10089180" cy="535531"/>
          </a:xfrm>
        </p:spPr>
        <p:txBody>
          <a:bodyPr/>
          <a:lstStyle>
            <a:lvl1pPr>
              <a:defRPr>
                <a:solidFill>
                  <a:schemeClr val="bg2"/>
                </a:solidFill>
              </a:defRPr>
            </a:lvl1pPr>
          </a:lstStyle>
          <a:p>
            <a:r>
              <a:rPr lang="en-US" smtClean="0"/>
              <a:t>Click to edit Master title style</a:t>
            </a:r>
            <a:endParaRPr lang="en-GB"/>
          </a:p>
        </p:txBody>
      </p:sp>
      <p:sp>
        <p:nvSpPr>
          <p:cNvPr id="4" name="Picture Placeholder 3"/>
          <p:cNvSpPr>
            <a:spLocks noGrp="1"/>
          </p:cNvSpPr>
          <p:nvPr>
            <p:ph type="pic" sz="quarter" idx="10"/>
          </p:nvPr>
        </p:nvSpPr>
        <p:spPr>
          <a:xfrm>
            <a:off x="0" y="-1"/>
            <a:ext cx="12192000" cy="5225143"/>
          </a:xfrm>
        </p:spPr>
        <p:txBody>
          <a:bodyPr/>
          <a:lstStyle/>
          <a:p>
            <a:r>
              <a:rPr lang="en-US" smtClean="0"/>
              <a:t>Click icon to add picture</a:t>
            </a:r>
            <a:endParaRPr lang="en-GB"/>
          </a:p>
        </p:txBody>
      </p:sp>
    </p:spTree>
    <p:extLst>
      <p:ext uri="{BB962C8B-B14F-4D97-AF65-F5344CB8AC3E}">
        <p14:creationId xmlns:p14="http://schemas.microsoft.com/office/powerpoint/2010/main" val="2548175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1"/>
        </a:solidFill>
        <a:effectLst/>
      </p:bgPr>
    </p:bg>
    <p:spTree>
      <p:nvGrpSpPr>
        <p:cNvPr id="1" name=""/>
        <p:cNvGrpSpPr/>
        <p:nvPr/>
      </p:nvGrpSpPr>
      <p:grpSpPr>
        <a:xfrm>
          <a:off x="0" y="0"/>
          <a:ext cx="0" cy="0"/>
          <a:chOff x="0" y="0"/>
          <a:chExt cx="0" cy="0"/>
        </a:xfrm>
      </p:grpSpPr>
      <p:sp>
        <p:nvSpPr>
          <p:cNvPr id="3" name="TextBox 2"/>
          <p:cNvSpPr txBox="1"/>
          <p:nvPr userDrawn="1"/>
        </p:nvSpPr>
        <p:spPr>
          <a:xfrm>
            <a:off x="3935186" y="4288971"/>
            <a:ext cx="4321629" cy="1538883"/>
          </a:xfrm>
          <a:prstGeom prst="rect">
            <a:avLst/>
          </a:prstGeom>
          <a:noFill/>
        </p:spPr>
        <p:txBody>
          <a:bodyPr wrap="square" rtlCol="0">
            <a:spAutoFit/>
          </a:bodyPr>
          <a:lstStyle/>
          <a:p>
            <a:pPr algn="ctr"/>
            <a:r>
              <a:rPr lang="en-GB" sz="6600" b="1" dirty="0" smtClean="0">
                <a:solidFill>
                  <a:schemeClr val="bg1"/>
                </a:solidFill>
              </a:rPr>
              <a:t>Thank you</a:t>
            </a:r>
          </a:p>
          <a:p>
            <a:pPr algn="ctr"/>
            <a:r>
              <a:rPr lang="en-GB" sz="2800" dirty="0" smtClean="0">
                <a:solidFill>
                  <a:schemeClr val="bg1"/>
                </a:solidFill>
              </a:rPr>
              <a:t>www.malariaconsortium.org</a:t>
            </a:r>
            <a:endParaRPr lang="en-GB" sz="2800" dirty="0">
              <a:solidFill>
                <a:schemeClr val="bg1"/>
              </a:solidFill>
            </a:endParaRPr>
          </a:p>
        </p:txBody>
      </p:sp>
    </p:spTree>
    <p:extLst>
      <p:ext uri="{BB962C8B-B14F-4D97-AF65-F5344CB8AC3E}">
        <p14:creationId xmlns:p14="http://schemas.microsoft.com/office/powerpoint/2010/main" val="252882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ver [3-Image]">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0" y="1"/>
            <a:ext cx="4065600" cy="4430713"/>
          </a:xfrm>
        </p:spPr>
        <p:txBody>
          <a:bodyPr rtlCol="0">
            <a:normAutofit/>
          </a:bodyPr>
          <a:lstStyle>
            <a:lvl1pPr>
              <a:defRPr>
                <a:solidFill>
                  <a:schemeClr val="bg1"/>
                </a:solidFill>
              </a:defRPr>
            </a:lvl1pPr>
          </a:lstStyle>
          <a:p>
            <a:pPr lvl="0"/>
            <a:endParaRPr lang="en-GB" noProof="0"/>
          </a:p>
        </p:txBody>
      </p:sp>
      <p:sp>
        <p:nvSpPr>
          <p:cNvPr id="9" name="Picture Placeholder 10"/>
          <p:cNvSpPr>
            <a:spLocks noGrp="1"/>
          </p:cNvSpPr>
          <p:nvPr>
            <p:ph type="pic" sz="quarter" idx="14"/>
          </p:nvPr>
        </p:nvSpPr>
        <p:spPr>
          <a:xfrm>
            <a:off x="8126400" y="1"/>
            <a:ext cx="4065600" cy="4430713"/>
          </a:xfrm>
        </p:spPr>
        <p:txBody>
          <a:bodyPr rtlCol="0">
            <a:normAutofit/>
          </a:bodyPr>
          <a:lstStyle>
            <a:lvl1pPr>
              <a:defRPr>
                <a:solidFill>
                  <a:schemeClr val="bg1"/>
                </a:solidFill>
              </a:defRPr>
            </a:lvl1pPr>
          </a:lstStyle>
          <a:p>
            <a:pPr lvl="0"/>
            <a:endParaRPr lang="en-GB" noProof="0"/>
          </a:p>
        </p:txBody>
      </p:sp>
      <p:sp>
        <p:nvSpPr>
          <p:cNvPr id="11" name="Picture Placeholder 10"/>
          <p:cNvSpPr>
            <a:spLocks noGrp="1"/>
          </p:cNvSpPr>
          <p:nvPr>
            <p:ph type="pic" sz="quarter" idx="15"/>
          </p:nvPr>
        </p:nvSpPr>
        <p:spPr>
          <a:xfrm>
            <a:off x="4063200" y="1"/>
            <a:ext cx="4065600" cy="4430713"/>
          </a:xfrm>
        </p:spPr>
        <p:txBody>
          <a:bodyPr rtlCol="0">
            <a:normAutofit/>
          </a:bodyPr>
          <a:lstStyle>
            <a:lvl1pPr>
              <a:defRPr>
                <a:solidFill>
                  <a:schemeClr val="bg1"/>
                </a:solidFill>
              </a:defRPr>
            </a:lvl1pPr>
          </a:lstStyle>
          <a:p>
            <a:pPr lvl="0"/>
            <a:endParaRPr lang="en-GB" noProof="0"/>
          </a:p>
        </p:txBody>
      </p:sp>
      <p:sp>
        <p:nvSpPr>
          <p:cNvPr id="8" name="Picture Placeholder 7"/>
          <p:cNvSpPr>
            <a:spLocks noGrp="1"/>
          </p:cNvSpPr>
          <p:nvPr>
            <p:ph type="pic" sz="quarter" idx="12"/>
          </p:nvPr>
        </p:nvSpPr>
        <p:spPr>
          <a:xfrm>
            <a:off x="9292168" y="925513"/>
            <a:ext cx="2899833" cy="1027112"/>
          </a:xfrm>
        </p:spPr>
        <p:txBody>
          <a:bodyPr rtlCol="0">
            <a:normAutofit/>
          </a:bodyPr>
          <a:lstStyle>
            <a:lvl1pPr>
              <a:defRPr>
                <a:solidFill>
                  <a:schemeClr val="bg1"/>
                </a:solidFill>
              </a:defRPr>
            </a:lvl1pPr>
          </a:lstStyle>
          <a:p>
            <a:pPr lvl="0"/>
            <a:endParaRPr lang="en-GB" noProof="0"/>
          </a:p>
        </p:txBody>
      </p:sp>
      <p:sp>
        <p:nvSpPr>
          <p:cNvPr id="14" name="Title 1"/>
          <p:cNvSpPr>
            <a:spLocks noGrp="1"/>
          </p:cNvSpPr>
          <p:nvPr>
            <p:ph type="title"/>
          </p:nvPr>
        </p:nvSpPr>
        <p:spPr>
          <a:xfrm>
            <a:off x="0" y="4430334"/>
            <a:ext cx="12192000" cy="2084399"/>
          </a:xfrm>
          <a:solidFill>
            <a:srgbClr val="007C71">
              <a:alpha val="50196"/>
            </a:srgbClr>
          </a:solidFill>
        </p:spPr>
        <p:txBody>
          <a:bodyPr lIns="378000" tIns="342000" bIns="1173600" anchor="t" anchorCtr="0"/>
          <a:lstStyle>
            <a:lvl1pPr>
              <a:defRPr>
                <a:solidFill>
                  <a:schemeClr val="bg1"/>
                </a:solidFill>
              </a:defRPr>
            </a:lvl1pPr>
          </a:lstStyle>
          <a:p>
            <a:r>
              <a:rPr lang="en-US" dirty="0"/>
              <a:t>Click to edit Master title style</a:t>
            </a:r>
            <a:endParaRPr lang="en-GB" dirty="0"/>
          </a:p>
        </p:txBody>
      </p:sp>
      <p:sp>
        <p:nvSpPr>
          <p:cNvPr id="15" name="Text Placeholder 5"/>
          <p:cNvSpPr>
            <a:spLocks noGrp="1"/>
          </p:cNvSpPr>
          <p:nvPr>
            <p:ph type="body" sz="quarter" idx="10"/>
          </p:nvPr>
        </p:nvSpPr>
        <p:spPr>
          <a:xfrm>
            <a:off x="501560" y="5627688"/>
            <a:ext cx="9339840" cy="331290"/>
          </a:xfrm>
        </p:spPr>
        <p:txBody>
          <a:bodyPr/>
          <a:lstStyle>
            <a:lvl1pPr>
              <a:defRPr>
                <a:solidFill>
                  <a:schemeClr val="bg1"/>
                </a:solidFill>
              </a:defRPr>
            </a:lvl1pPr>
          </a:lstStyle>
          <a:p>
            <a:pPr lvl="0"/>
            <a:r>
              <a:rPr lang="en-US" dirty="0"/>
              <a:t>Click to edit Master text styles</a:t>
            </a:r>
          </a:p>
        </p:txBody>
      </p:sp>
      <p:sp>
        <p:nvSpPr>
          <p:cNvPr id="16" name="Text Placeholder 5"/>
          <p:cNvSpPr>
            <a:spLocks noGrp="1"/>
          </p:cNvSpPr>
          <p:nvPr>
            <p:ph type="body" sz="quarter" idx="16"/>
          </p:nvPr>
        </p:nvSpPr>
        <p:spPr>
          <a:xfrm>
            <a:off x="501560" y="5303838"/>
            <a:ext cx="9339840" cy="324000"/>
          </a:xfrm>
        </p:spPr>
        <p:txBody>
          <a:bodyPr/>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291035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Slide + Image Portrai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263" y="356619"/>
            <a:ext cx="10515600" cy="646331"/>
          </a:xfrm>
        </p:spPr>
        <p:txBody>
          <a:bodyPr/>
          <a:lstStyle>
            <a:lvl1pPr>
              <a:defRPr baseline="0">
                <a:solidFill>
                  <a:schemeClr val="tx1"/>
                </a:solidFill>
              </a:defRPr>
            </a:lvl1pPr>
          </a:lstStyle>
          <a:p>
            <a:r>
              <a:rPr lang="en-US" dirty="0"/>
              <a:t>Text slide + Image</a:t>
            </a:r>
            <a:endParaRPr lang="en-GB" dirty="0"/>
          </a:p>
        </p:txBody>
      </p:sp>
      <p:sp>
        <p:nvSpPr>
          <p:cNvPr id="7" name="Text Placeholder 8"/>
          <p:cNvSpPr>
            <a:spLocks noGrp="1"/>
          </p:cNvSpPr>
          <p:nvPr>
            <p:ph type="body" sz="quarter" idx="19" hasCustomPrompt="1"/>
          </p:nvPr>
        </p:nvSpPr>
        <p:spPr>
          <a:xfrm>
            <a:off x="7221417" y="6280465"/>
            <a:ext cx="4970583" cy="187570"/>
          </a:xfrm>
          <a:prstGeom prst="rect">
            <a:avLst/>
          </a:prstGeom>
        </p:spPr>
        <p:txBody>
          <a:bodyPr>
            <a:noAutofit/>
          </a:bodyPr>
          <a:lstStyle>
            <a:lvl1pPr>
              <a:defRPr sz="1000" i="1"/>
            </a:lvl1pPr>
          </a:lstStyle>
          <a:p>
            <a:pPr lvl="0"/>
            <a:r>
              <a:rPr lang="en-US" dirty="0"/>
              <a:t>Photo caption</a:t>
            </a:r>
          </a:p>
        </p:txBody>
      </p:sp>
      <p:sp>
        <p:nvSpPr>
          <p:cNvPr id="5" name="Picture Placeholder 4"/>
          <p:cNvSpPr>
            <a:spLocks noGrp="1"/>
          </p:cNvSpPr>
          <p:nvPr>
            <p:ph type="pic" sz="quarter" idx="20"/>
          </p:nvPr>
        </p:nvSpPr>
        <p:spPr>
          <a:xfrm>
            <a:off x="7205133" y="1761565"/>
            <a:ext cx="4986867" cy="4491318"/>
          </a:xfrm>
          <a:prstGeom prst="rect">
            <a:avLst/>
          </a:prstGeom>
        </p:spPr>
        <p:txBody>
          <a:bodyPr rtlCol="0">
            <a:normAutofit/>
          </a:bodyPr>
          <a:lstStyle/>
          <a:p>
            <a:pPr lvl="0"/>
            <a:endParaRPr lang="en-GB" noProof="0"/>
          </a:p>
        </p:txBody>
      </p:sp>
      <p:sp>
        <p:nvSpPr>
          <p:cNvPr id="6" name="Text Placeholder 7"/>
          <p:cNvSpPr>
            <a:spLocks noGrp="1"/>
          </p:cNvSpPr>
          <p:nvPr>
            <p:ph type="body" sz="quarter" idx="11"/>
          </p:nvPr>
        </p:nvSpPr>
        <p:spPr>
          <a:xfrm>
            <a:off x="501277" y="1774546"/>
            <a:ext cx="6706348" cy="4881748"/>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444934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264" y="481781"/>
            <a:ext cx="11322905" cy="646331"/>
          </a:xfrm>
        </p:spPr>
        <p:txBody>
          <a:bodyPr/>
          <a:lstStyle>
            <a:lvl1pPr>
              <a:defRPr/>
            </a:lvl1pPr>
          </a:lstStyle>
          <a:p>
            <a:r>
              <a:rPr lang="en-US" dirty="0"/>
              <a:t>Contents</a:t>
            </a:r>
            <a:endParaRPr lang="en-GB" dirty="0"/>
          </a:p>
        </p:txBody>
      </p:sp>
      <p:sp>
        <p:nvSpPr>
          <p:cNvPr id="15" name="Text Placeholder 14"/>
          <p:cNvSpPr>
            <a:spLocks noGrp="1"/>
          </p:cNvSpPr>
          <p:nvPr>
            <p:ph type="body" sz="quarter" idx="11"/>
          </p:nvPr>
        </p:nvSpPr>
        <p:spPr>
          <a:xfrm>
            <a:off x="502023" y="1327356"/>
            <a:ext cx="11322907" cy="5048865"/>
          </a:xfrm>
          <a:ln>
            <a:solidFill>
              <a:schemeClr val="accent1"/>
            </a:solidFill>
          </a:ln>
        </p:spPr>
        <p:txBody>
          <a:bodyPr/>
          <a:lstStyle>
            <a:lvl1pPr marL="457200" indent="-457200">
              <a:lnSpc>
                <a:spcPct val="100000"/>
              </a:lnSpc>
              <a:spcBef>
                <a:spcPts val="0"/>
              </a:spcBef>
              <a:spcAft>
                <a:spcPts val="600"/>
              </a:spcAft>
              <a:buClr>
                <a:srgbClr val="009790"/>
              </a:buClr>
              <a:buFont typeface="Wingdings" panose="05000000000000000000" pitchFamily="2" charset="2"/>
              <a:buChar char="§"/>
              <a:defRPr sz="2600"/>
            </a:lvl1pPr>
            <a:lvl2pPr marL="796925" indent="-285750">
              <a:lnSpc>
                <a:spcPct val="100000"/>
              </a:lnSpc>
              <a:spcBef>
                <a:spcPts val="0"/>
              </a:spcBef>
              <a:spcAft>
                <a:spcPts val="600"/>
              </a:spcAft>
              <a:defRPr/>
            </a:lvl2pPr>
            <a:lvl3pPr marL="1089025" indent="-296863">
              <a:lnSpc>
                <a:spcPct val="100000"/>
              </a:lnSpc>
              <a:spcBef>
                <a:spcPts val="0"/>
              </a:spcBef>
              <a:spcAft>
                <a:spcPts val="600"/>
              </a:spcAft>
              <a:buFont typeface="Courier New" panose="02070309020205020404" pitchFamily="49" charset="0"/>
              <a:buChar char="o"/>
              <a:defRPr sz="20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77971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02">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0" y="4053840"/>
            <a:ext cx="12192000" cy="2804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5"/>
              </a:solidFill>
            </a:endParaRPr>
          </a:p>
        </p:txBody>
      </p:sp>
      <p:sp>
        <p:nvSpPr>
          <p:cNvPr id="3" name="Subtitle 2"/>
          <p:cNvSpPr>
            <a:spLocks noGrp="1"/>
          </p:cNvSpPr>
          <p:nvPr>
            <p:ph type="subTitle" idx="1" hasCustomPrompt="1"/>
          </p:nvPr>
        </p:nvSpPr>
        <p:spPr>
          <a:xfrm>
            <a:off x="678180" y="5501640"/>
            <a:ext cx="9144000" cy="403860"/>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name</a:t>
            </a:r>
            <a:endParaRPr lang="en-GB" dirty="0"/>
          </a:p>
        </p:txBody>
      </p:sp>
      <p:sp>
        <p:nvSpPr>
          <p:cNvPr id="7" name="Title 6"/>
          <p:cNvSpPr>
            <a:spLocks noGrp="1"/>
          </p:cNvSpPr>
          <p:nvPr>
            <p:ph type="title"/>
          </p:nvPr>
        </p:nvSpPr>
        <p:spPr>
          <a:xfrm>
            <a:off x="678180" y="4453033"/>
            <a:ext cx="10515600" cy="590931"/>
          </a:xfrm>
        </p:spPr>
        <p:txBody>
          <a:bodyPr lIns="0"/>
          <a:lstStyle>
            <a:lvl1pPr>
              <a:defRPr sz="3600">
                <a:solidFill>
                  <a:schemeClr val="bg1"/>
                </a:solidFill>
              </a:defRPr>
            </a:lvl1pPr>
          </a:lstStyle>
          <a:p>
            <a:r>
              <a:rPr lang="en-US" smtClean="0"/>
              <a:t>Click to edit Master title style</a:t>
            </a:r>
            <a:endParaRPr lang="en-GB" dirty="0"/>
          </a:p>
        </p:txBody>
      </p:sp>
      <p:sp>
        <p:nvSpPr>
          <p:cNvPr id="4" name="Picture Placeholder 3"/>
          <p:cNvSpPr>
            <a:spLocks noGrp="1"/>
          </p:cNvSpPr>
          <p:nvPr>
            <p:ph type="pic" sz="quarter" idx="10"/>
          </p:nvPr>
        </p:nvSpPr>
        <p:spPr>
          <a:xfrm>
            <a:off x="0" y="0"/>
            <a:ext cx="12192000" cy="4054475"/>
          </a:xfrm>
        </p:spPr>
        <p:txBody>
          <a:bodyPr/>
          <a:lstStyle/>
          <a:p>
            <a:r>
              <a:rPr lang="en-US" smtClean="0"/>
              <a:t>Click icon to add picture</a:t>
            </a:r>
            <a:endParaRPr lang="en-GB"/>
          </a:p>
        </p:txBody>
      </p:sp>
    </p:spTree>
    <p:extLst>
      <p:ext uri="{BB962C8B-B14F-4D97-AF65-F5344CB8AC3E}">
        <p14:creationId xmlns:p14="http://schemas.microsoft.com/office/powerpoint/2010/main" val="261561745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xt Slide 2-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1261" y="356619"/>
            <a:ext cx="10488000" cy="646331"/>
          </a:xfrm>
        </p:spPr>
        <p:txBody>
          <a:bodyPr/>
          <a:lstStyle>
            <a:lvl1pPr>
              <a:defRPr>
                <a:solidFill>
                  <a:schemeClr val="tx1"/>
                </a:solidFill>
              </a:defRPr>
            </a:lvl1pPr>
          </a:lstStyle>
          <a:p>
            <a:r>
              <a:rPr lang="en-US" dirty="0"/>
              <a:t>Text slide [2-column]</a:t>
            </a:r>
            <a:endParaRPr lang="en-GB" dirty="0"/>
          </a:p>
        </p:txBody>
      </p:sp>
      <p:cxnSp>
        <p:nvCxnSpPr>
          <p:cNvPr id="4" name="Straight Connector 3"/>
          <p:cNvCxnSpPr/>
          <p:nvPr userDrawn="1"/>
        </p:nvCxnSpPr>
        <p:spPr>
          <a:xfrm>
            <a:off x="6078069" y="1775013"/>
            <a:ext cx="0" cy="471991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4"/>
          </p:nvPr>
        </p:nvSpPr>
        <p:spPr>
          <a:xfrm>
            <a:off x="466912" y="1761565"/>
            <a:ext cx="5354171" cy="4746811"/>
          </a:xfrm>
        </p:spPr>
        <p:txBody>
          <a:bodyPr/>
          <a:lstStyle/>
          <a:p>
            <a:pPr lvl="0"/>
            <a:r>
              <a:rPr lang="en-US" dirty="0"/>
              <a:t>Click to edit Master text styles</a:t>
            </a:r>
          </a:p>
          <a:p>
            <a:pPr lvl="1"/>
            <a:r>
              <a:rPr lang="en-US" dirty="0"/>
              <a:t>Second level</a:t>
            </a:r>
          </a:p>
          <a:p>
            <a:pPr lvl="2"/>
            <a:r>
              <a:rPr lang="en-US" dirty="0"/>
              <a:t>Third level</a:t>
            </a:r>
          </a:p>
        </p:txBody>
      </p:sp>
      <p:sp>
        <p:nvSpPr>
          <p:cNvPr id="10" name="Text Placeholder 6"/>
          <p:cNvSpPr>
            <a:spLocks noGrp="1"/>
          </p:cNvSpPr>
          <p:nvPr>
            <p:ph type="body" sz="quarter" idx="15"/>
          </p:nvPr>
        </p:nvSpPr>
        <p:spPr>
          <a:xfrm>
            <a:off x="6299948" y="1748117"/>
            <a:ext cx="5354171" cy="4746811"/>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630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03">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78180" y="5501640"/>
            <a:ext cx="5935980" cy="403860"/>
          </a:xfrm>
        </p:spPr>
        <p:txBody>
          <a:bodyPr l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 name</a:t>
            </a:r>
            <a:endParaRPr lang="en-GB" dirty="0"/>
          </a:p>
        </p:txBody>
      </p:sp>
      <p:sp>
        <p:nvSpPr>
          <p:cNvPr id="7" name="Title 6"/>
          <p:cNvSpPr>
            <a:spLocks noGrp="1"/>
          </p:cNvSpPr>
          <p:nvPr>
            <p:ph type="title"/>
          </p:nvPr>
        </p:nvSpPr>
        <p:spPr>
          <a:xfrm>
            <a:off x="678180" y="3063241"/>
            <a:ext cx="5935980" cy="1013459"/>
          </a:xfrm>
        </p:spPr>
        <p:txBody>
          <a:bodyPr lIns="0"/>
          <a:lstStyle>
            <a:lvl1pPr>
              <a:defRPr sz="3600">
                <a:solidFill>
                  <a:schemeClr val="bg1"/>
                </a:solidFill>
              </a:defRPr>
            </a:lvl1pPr>
          </a:lstStyle>
          <a:p>
            <a:r>
              <a:rPr lang="en-US" smtClean="0"/>
              <a:t>Click to edit Master title style</a:t>
            </a:r>
            <a:endParaRPr lang="en-GB" dirty="0"/>
          </a:p>
        </p:txBody>
      </p:sp>
      <p:sp>
        <p:nvSpPr>
          <p:cNvPr id="10" name="Subtitle 2"/>
          <p:cNvSpPr txBox="1">
            <a:spLocks/>
          </p:cNvSpPr>
          <p:nvPr userDrawn="1"/>
        </p:nvSpPr>
        <p:spPr>
          <a:xfrm>
            <a:off x="678180" y="5977890"/>
            <a:ext cx="5935980" cy="403860"/>
          </a:xfrm>
          <a:prstGeom prst="rect">
            <a:avLst/>
          </a:prstGeom>
        </p:spPr>
        <p:txBody>
          <a:bodyPr vert="horz" lIns="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Event name</a:t>
            </a:r>
            <a:r>
              <a:rPr lang="en-US" baseline="0" dirty="0" smtClean="0"/>
              <a:t> / date</a:t>
            </a:r>
            <a:endParaRPr lang="en-GB" dirty="0"/>
          </a:p>
        </p:txBody>
      </p:sp>
      <p:sp>
        <p:nvSpPr>
          <p:cNvPr id="4" name="Picture Placeholder 3"/>
          <p:cNvSpPr>
            <a:spLocks noGrp="1"/>
          </p:cNvSpPr>
          <p:nvPr>
            <p:ph type="pic" sz="quarter" idx="10"/>
          </p:nvPr>
        </p:nvSpPr>
        <p:spPr>
          <a:xfrm>
            <a:off x="7246620" y="0"/>
            <a:ext cx="4945380" cy="6858000"/>
          </a:xfrm>
        </p:spPr>
        <p:txBody>
          <a:bodyPr/>
          <a:lstStyle/>
          <a:p>
            <a:r>
              <a:rPr lang="en-US" smtClean="0"/>
              <a:t>Click icon to add picture</a:t>
            </a:r>
            <a:endParaRPr lang="en-GB"/>
          </a:p>
        </p:txBody>
      </p:sp>
    </p:spTree>
    <p:extLst>
      <p:ext uri="{BB962C8B-B14F-4D97-AF65-F5344CB8AC3E}">
        <p14:creationId xmlns:p14="http://schemas.microsoft.com/office/powerpoint/2010/main" val="10376960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16000" y="1800000"/>
            <a:ext cx="49038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6172200" y="1800000"/>
            <a:ext cx="503298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le 8"/>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85569909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lang="en-GB"/>
          </a:p>
        </p:txBody>
      </p:sp>
      <p:sp>
        <p:nvSpPr>
          <p:cNvPr id="13" name="Text Placeholder 2"/>
          <p:cNvSpPr>
            <a:spLocks noGrp="1"/>
          </p:cNvSpPr>
          <p:nvPr>
            <p:ph idx="1"/>
          </p:nvPr>
        </p:nvSpPr>
        <p:spPr>
          <a:xfrm>
            <a:off x="1116000" y="1800000"/>
            <a:ext cx="10089180" cy="4351338"/>
          </a:xfrm>
          <a:prstGeom prst="rect">
            <a:avLst/>
          </a:prstGeom>
        </p:spPr>
        <p:txBody>
          <a:bodyPr vert="horz" lIns="91440" tIns="45720" rIns="91440" bIns="45720" rtlCol="0">
            <a:normAutofit/>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0767733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1027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01">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1800000"/>
            <a:ext cx="5307660" cy="4527539"/>
          </a:xfrm>
        </p:spPr>
        <p:txBody>
          <a:bodyPr/>
          <a:lstStyle>
            <a:lvl1pPr>
              <a:defRPr sz="2000"/>
            </a:lvl1pPr>
            <a:lvl2pPr>
              <a:defRPr sz="1800"/>
            </a:lvl2pPr>
            <a:lvl3pPr>
              <a:defRPr sz="16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7"/>
          <p:cNvSpPr>
            <a:spLocks noGrp="1"/>
          </p:cNvSpPr>
          <p:nvPr>
            <p:ph type="title"/>
          </p:nvPr>
        </p:nvSpPr>
        <p:spPr>
          <a:xfrm>
            <a:off x="1116000" y="792000"/>
            <a:ext cx="5488986" cy="646331"/>
          </a:xfrm>
        </p:spPr>
        <p:txBody>
          <a:bodyPr/>
          <a:lstStyle/>
          <a:p>
            <a:r>
              <a:rPr lang="en-US" dirty="0" smtClean="0"/>
              <a:t>Click to edit</a:t>
            </a:r>
            <a:endParaRPr lang="en-GB" dirty="0"/>
          </a:p>
        </p:txBody>
      </p:sp>
      <p:sp>
        <p:nvSpPr>
          <p:cNvPr id="10" name="Picture Placeholder 9"/>
          <p:cNvSpPr>
            <a:spLocks noGrp="1"/>
          </p:cNvSpPr>
          <p:nvPr>
            <p:ph type="pic" sz="quarter" idx="10"/>
          </p:nvPr>
        </p:nvSpPr>
        <p:spPr>
          <a:xfrm>
            <a:off x="7223760" y="0"/>
            <a:ext cx="4968240" cy="6858000"/>
          </a:xfrm>
        </p:spPr>
        <p:txBody>
          <a:bodyPr/>
          <a:lstStyle/>
          <a:p>
            <a:r>
              <a:rPr lang="en-US" smtClean="0"/>
              <a:t>Click icon to add picture</a:t>
            </a:r>
            <a:endParaRPr lang="en-GB"/>
          </a:p>
        </p:txBody>
      </p:sp>
    </p:spTree>
    <p:extLst>
      <p:ext uri="{BB962C8B-B14F-4D97-AF65-F5344CB8AC3E}">
        <p14:creationId xmlns:p14="http://schemas.microsoft.com/office/powerpoint/2010/main" val="9935129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02">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1800000"/>
            <a:ext cx="5307660" cy="4156075"/>
          </a:xfrm>
        </p:spPr>
        <p:txBody>
          <a:bodyPr/>
          <a:lstStyle>
            <a:lvl1pPr>
              <a:defRPr sz="2000"/>
            </a:lvl1pPr>
            <a:lvl2pPr>
              <a:defRPr sz="1800"/>
            </a:lvl2pPr>
            <a:lvl3pPr>
              <a:defRPr sz="16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8" name="Title 7"/>
          <p:cNvSpPr>
            <a:spLocks noGrp="1"/>
          </p:cNvSpPr>
          <p:nvPr>
            <p:ph type="title" hasCustomPrompt="1"/>
          </p:nvPr>
        </p:nvSpPr>
        <p:spPr>
          <a:xfrm>
            <a:off x="1116000" y="792000"/>
            <a:ext cx="5307660" cy="646331"/>
          </a:xfrm>
        </p:spPr>
        <p:txBody>
          <a:bodyPr/>
          <a:lstStyle/>
          <a:p>
            <a:r>
              <a:rPr lang="en-US" dirty="0" smtClean="0"/>
              <a:t>Click to edit style</a:t>
            </a:r>
            <a:endParaRPr lang="en-GB" dirty="0"/>
          </a:p>
        </p:txBody>
      </p:sp>
      <p:sp>
        <p:nvSpPr>
          <p:cNvPr id="10" name="Picture Placeholder 9"/>
          <p:cNvSpPr>
            <a:spLocks noGrp="1"/>
          </p:cNvSpPr>
          <p:nvPr>
            <p:ph type="pic" sz="quarter" idx="10"/>
          </p:nvPr>
        </p:nvSpPr>
        <p:spPr>
          <a:xfrm>
            <a:off x="9685020" y="83820"/>
            <a:ext cx="2415540" cy="6690360"/>
          </a:xfrm>
        </p:spPr>
        <p:txBody>
          <a:bodyPr/>
          <a:lstStyle/>
          <a:p>
            <a:r>
              <a:rPr lang="en-US" smtClean="0"/>
              <a:t>Click icon to add picture</a:t>
            </a:r>
            <a:endParaRPr lang="en-GB"/>
          </a:p>
        </p:txBody>
      </p:sp>
      <p:sp>
        <p:nvSpPr>
          <p:cNvPr id="5" name="Picture Placeholder 9"/>
          <p:cNvSpPr>
            <a:spLocks noGrp="1"/>
          </p:cNvSpPr>
          <p:nvPr>
            <p:ph type="pic" sz="quarter" idx="11"/>
          </p:nvPr>
        </p:nvSpPr>
        <p:spPr>
          <a:xfrm>
            <a:off x="7185660" y="83820"/>
            <a:ext cx="2415540" cy="3314700"/>
          </a:xfrm>
        </p:spPr>
        <p:txBody>
          <a:bodyPr/>
          <a:lstStyle/>
          <a:p>
            <a:r>
              <a:rPr lang="en-US" smtClean="0"/>
              <a:t>Click icon to add picture</a:t>
            </a:r>
            <a:endParaRPr lang="en-GB"/>
          </a:p>
        </p:txBody>
      </p:sp>
      <p:sp>
        <p:nvSpPr>
          <p:cNvPr id="6" name="Picture Placeholder 9"/>
          <p:cNvSpPr>
            <a:spLocks noGrp="1"/>
          </p:cNvSpPr>
          <p:nvPr>
            <p:ph type="pic" sz="quarter" idx="12"/>
          </p:nvPr>
        </p:nvSpPr>
        <p:spPr>
          <a:xfrm>
            <a:off x="7185660" y="3474720"/>
            <a:ext cx="2415540" cy="3299460"/>
          </a:xfrm>
        </p:spPr>
        <p:txBody>
          <a:bodyPr/>
          <a:lstStyle/>
          <a:p>
            <a:r>
              <a:rPr lang="en-US" smtClean="0"/>
              <a:t>Click icon to add picture</a:t>
            </a:r>
            <a:endParaRPr lang="en-GB"/>
          </a:p>
        </p:txBody>
      </p:sp>
    </p:spTree>
    <p:extLst>
      <p:ext uri="{BB962C8B-B14F-4D97-AF65-F5344CB8AC3E}">
        <p14:creationId xmlns:p14="http://schemas.microsoft.com/office/powerpoint/2010/main" val="40438539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Picture Placeholder 4"/>
          <p:cNvSpPr>
            <a:spLocks noGrp="1"/>
          </p:cNvSpPr>
          <p:nvPr>
            <p:ph type="pic" sz="quarter" idx="13"/>
          </p:nvPr>
        </p:nvSpPr>
        <p:spPr>
          <a:xfrm>
            <a:off x="1955799" y="1917854"/>
            <a:ext cx="3414720" cy="3414720"/>
          </a:xfrm>
          <a:prstGeom prst="ellipse">
            <a:avLst/>
          </a:prstGeom>
        </p:spPr>
        <p:txBody>
          <a:bodyPr/>
          <a:lstStyle/>
          <a:p>
            <a:r>
              <a:rPr lang="en-US" smtClean="0"/>
              <a:t>Click icon to add picture</a:t>
            </a:r>
            <a:endParaRPr lang="en-GB"/>
          </a:p>
        </p:txBody>
      </p:sp>
      <p:sp>
        <p:nvSpPr>
          <p:cNvPr id="4" name="Picture Placeholder 4"/>
          <p:cNvSpPr>
            <a:spLocks noGrp="1"/>
          </p:cNvSpPr>
          <p:nvPr>
            <p:ph type="pic" sz="quarter" idx="14"/>
          </p:nvPr>
        </p:nvSpPr>
        <p:spPr>
          <a:xfrm>
            <a:off x="6818940" y="1917854"/>
            <a:ext cx="3414720" cy="3414720"/>
          </a:xfrm>
          <a:prstGeom prst="ellipse">
            <a:avLst/>
          </a:prstGeom>
        </p:spPr>
        <p:txBody>
          <a:bodyPr/>
          <a:lstStyle/>
          <a:p>
            <a:r>
              <a:rPr lang="en-US" smtClean="0"/>
              <a:t>Click icon to add picture</a:t>
            </a:r>
            <a:endParaRPr lang="en-GB"/>
          </a:p>
        </p:txBody>
      </p:sp>
      <p:sp>
        <p:nvSpPr>
          <p:cNvPr id="5" name="Text Placeholder 6"/>
          <p:cNvSpPr>
            <a:spLocks noGrp="1"/>
          </p:cNvSpPr>
          <p:nvPr>
            <p:ph type="body" sz="quarter" idx="17" hasCustomPrompt="1"/>
          </p:nvPr>
        </p:nvSpPr>
        <p:spPr>
          <a:xfrm>
            <a:off x="1955799" y="5568950"/>
            <a:ext cx="3414720" cy="608372"/>
          </a:xfrm>
        </p:spPr>
        <p:txBody>
          <a:bodyPr wrap="square" rIns="0">
            <a:spAutoFit/>
          </a:bodyPr>
          <a:lstStyle>
            <a:lvl1pPr marL="0" indent="0" algn="ctr">
              <a:spcAft>
                <a:spcPts val="0"/>
              </a:spcAft>
              <a:buNone/>
              <a:defRPr sz="1400" b="0" i="0" baseline="0"/>
            </a:lvl1pPr>
          </a:lstStyle>
          <a:p>
            <a:pPr lvl="0"/>
            <a:r>
              <a:rPr lang="en-US" dirty="0" smtClean="0"/>
              <a:t>Point</a:t>
            </a:r>
          </a:p>
          <a:p>
            <a:pPr lvl="0"/>
            <a:r>
              <a:rPr lang="en-US" dirty="0" smtClean="0"/>
              <a:t>Click to edit Master text styles</a:t>
            </a:r>
          </a:p>
        </p:txBody>
      </p:sp>
      <p:sp>
        <p:nvSpPr>
          <p:cNvPr id="6" name="Text Placeholder 6"/>
          <p:cNvSpPr>
            <a:spLocks noGrp="1"/>
          </p:cNvSpPr>
          <p:nvPr>
            <p:ph type="body" sz="quarter" idx="18" hasCustomPrompt="1"/>
          </p:nvPr>
        </p:nvSpPr>
        <p:spPr>
          <a:xfrm>
            <a:off x="6818940" y="5565550"/>
            <a:ext cx="3414720" cy="608372"/>
          </a:xfrm>
        </p:spPr>
        <p:txBody>
          <a:bodyPr wrap="square" rIns="0">
            <a:spAutoFit/>
          </a:bodyPr>
          <a:lstStyle>
            <a:lvl1pPr marL="0" indent="0" algn="ctr">
              <a:spcAft>
                <a:spcPts val="0"/>
              </a:spcAft>
              <a:buNone/>
              <a:defRPr sz="1400" b="0" i="0" baseline="0"/>
            </a:lvl1pPr>
          </a:lstStyle>
          <a:p>
            <a:pPr lvl="0"/>
            <a:r>
              <a:rPr lang="en-US" dirty="0" smtClean="0"/>
              <a:t>Point</a:t>
            </a:r>
          </a:p>
          <a:p>
            <a:pPr lvl="0"/>
            <a:r>
              <a:rPr lang="en-US" dirty="0" smtClean="0"/>
              <a:t>Click to edit Master text styles</a:t>
            </a:r>
          </a:p>
        </p:txBody>
      </p:sp>
    </p:spTree>
    <p:extLst>
      <p:ext uri="{BB962C8B-B14F-4D97-AF65-F5344CB8AC3E}">
        <p14:creationId xmlns:p14="http://schemas.microsoft.com/office/powerpoint/2010/main" val="28118292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6000" y="792000"/>
            <a:ext cx="10089180" cy="646331"/>
          </a:xfrm>
          <a:prstGeom prst="rect">
            <a:avLst/>
          </a:prstGeom>
        </p:spPr>
        <p:txBody>
          <a:bodyPr vert="horz" wrap="square" lIns="91440" tIns="45720" rIns="91440" bIns="45720" rtlCol="0" anchor="t" anchorCtr="0">
            <a:spAutoFit/>
          </a:bodyPr>
          <a:lstStyle/>
          <a:p>
            <a:r>
              <a:rPr lang="en-US" smtClean="0"/>
              <a:t>Click to edit Master title style</a:t>
            </a:r>
            <a:endParaRPr lang="en-GB" dirty="0"/>
          </a:p>
        </p:txBody>
      </p:sp>
      <p:sp>
        <p:nvSpPr>
          <p:cNvPr id="3" name="Text Placeholder 2"/>
          <p:cNvSpPr>
            <a:spLocks noGrp="1"/>
          </p:cNvSpPr>
          <p:nvPr>
            <p:ph type="body" idx="1"/>
          </p:nvPr>
        </p:nvSpPr>
        <p:spPr>
          <a:xfrm>
            <a:off x="1116000" y="1800000"/>
            <a:ext cx="1008918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7030093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2" r:id="rId4"/>
    <p:sldLayoutId id="2147483650" r:id="rId5"/>
    <p:sldLayoutId id="2147483651" r:id="rId6"/>
    <p:sldLayoutId id="2147483656" r:id="rId7"/>
    <p:sldLayoutId id="2147483662" r:id="rId8"/>
    <p:sldLayoutId id="2147483663" r:id="rId9"/>
    <p:sldLayoutId id="2147483664" r:id="rId10"/>
    <p:sldLayoutId id="2147483665"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accent5"/>
          </a:solidFill>
          <a:latin typeface="+mn-lt"/>
          <a:ea typeface="+mj-ea"/>
          <a:cs typeface="+mj-cs"/>
        </a:defRPr>
      </a:lvl1pPr>
    </p:titleStyle>
    <p:bodyStyle>
      <a:lvl1pPr marL="342000" indent="-342000" algn="l" defTabSz="914400" rtl="0" eaLnBrk="1" latinLnBrk="0" hangingPunct="1">
        <a:lnSpc>
          <a:spcPct val="100000"/>
        </a:lnSpc>
        <a:spcBef>
          <a:spcPts val="600"/>
        </a:spcBef>
        <a:spcAft>
          <a:spcPts val="1200"/>
        </a:spcAft>
        <a:buFont typeface="Arial" panose="020B0604020202020204" pitchFamily="34" charset="0"/>
        <a:buChar char="•"/>
        <a:defRPr sz="2000" kern="1200">
          <a:solidFill>
            <a:schemeClr val="tx1"/>
          </a:solidFill>
          <a:latin typeface="+mn-lt"/>
          <a:ea typeface="+mn-ea"/>
          <a:cs typeface="+mn-cs"/>
        </a:defRPr>
      </a:lvl1pPr>
      <a:lvl2pPr marL="900000" indent="-342000"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440000" indent="-3420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342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6.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2891" r="33011" b="44193"/>
          <a:stretch/>
        </p:blipFill>
        <p:spPr>
          <a:prstGeom prst="rect">
            <a:avLst/>
          </a:prstGeom>
        </p:spPr>
      </p:pic>
      <p:sp>
        <p:nvSpPr>
          <p:cNvPr id="2" name="Text Placeholder 1"/>
          <p:cNvSpPr>
            <a:spLocks noGrp="1"/>
          </p:cNvSpPr>
          <p:nvPr>
            <p:ph type="subTitle" idx="1"/>
          </p:nvPr>
        </p:nvSpPr>
        <p:spPr>
          <a:xfrm>
            <a:off x="678180" y="5576953"/>
            <a:ext cx="9800844" cy="986246"/>
          </a:xfrm>
        </p:spPr>
        <p:txBody>
          <a:bodyPr>
            <a:noAutofit/>
          </a:bodyPr>
          <a:lstStyle/>
          <a:p>
            <a:pPr>
              <a:spcAft>
                <a:spcPts val="0"/>
              </a:spcAft>
            </a:pPr>
            <a:r>
              <a:rPr lang="en-US" dirty="0"/>
              <a:t>Olatunde </a:t>
            </a:r>
            <a:r>
              <a:rPr lang="en-US" dirty="0" smtClean="0"/>
              <a:t>Adesoro</a:t>
            </a:r>
          </a:p>
          <a:p>
            <a:pPr>
              <a:spcBef>
                <a:spcPts val="1000"/>
              </a:spcBef>
              <a:spcAft>
                <a:spcPts val="0"/>
              </a:spcAft>
            </a:pPr>
            <a:r>
              <a:rPr lang="en-GB" dirty="0"/>
              <a:t>2020 Annual Meeting of the American Society of Tropical Medicine &amp; Hygiene</a:t>
            </a:r>
          </a:p>
        </p:txBody>
      </p:sp>
      <p:sp>
        <p:nvSpPr>
          <p:cNvPr id="37894" name="Title 1"/>
          <p:cNvSpPr>
            <a:spLocks noGrp="1"/>
          </p:cNvSpPr>
          <p:nvPr>
            <p:ph type="title"/>
          </p:nvPr>
        </p:nvSpPr>
        <p:spPr>
          <a:xfrm>
            <a:off x="678180" y="4453033"/>
            <a:ext cx="10515600" cy="1089529"/>
          </a:xfrm>
          <a:noFill/>
        </p:spPr>
        <p:txBody>
          <a:bodyPr/>
          <a:lstStyle/>
          <a:p>
            <a:pPr>
              <a:spcAft>
                <a:spcPts val="1200"/>
              </a:spcAft>
            </a:pPr>
            <a:r>
              <a:rPr lang="en-AU" dirty="0"/>
              <a:t>Piloting Reveal for use in seasonal malaria chemoprevention in Nigeria </a:t>
            </a:r>
            <a:endParaRPr lang="en-GB" altLang="en-US" dirty="0"/>
          </a:p>
        </p:txBody>
      </p:sp>
      <p:sp>
        <p:nvSpPr>
          <p:cNvPr id="9" name="AutoShape 6" descr="Related image"/>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8" descr="Related image"/>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2" name="Picture 6" descr="Picture 6"/>
          <p:cNvPicPr>
            <a:picLocks noChangeAspect="1"/>
          </p:cNvPicPr>
          <p:nvPr/>
        </p:nvPicPr>
        <p:blipFill>
          <a:blip r:embed="rId4"/>
          <a:stretch>
            <a:fillRect/>
          </a:stretch>
        </p:blipFill>
        <p:spPr>
          <a:xfrm>
            <a:off x="678180" y="601344"/>
            <a:ext cx="2803850" cy="1325564"/>
          </a:xfrm>
          <a:prstGeom prst="rect">
            <a:avLst/>
          </a:prstGeom>
          <a:ln w="12700">
            <a:miter lim="400000"/>
          </a:ln>
        </p:spPr>
      </p:pic>
    </p:spTree>
    <p:extLst>
      <p:ext uri="{BB962C8B-B14F-4D97-AF65-F5344CB8AC3E}">
        <p14:creationId xmlns:p14="http://schemas.microsoft.com/office/powerpoint/2010/main" val="70496415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r>
              <a:rPr lang="en-US" dirty="0" smtClean="0"/>
              <a:t># total structures </a:t>
            </a:r>
          </a:p>
          <a:p>
            <a:r>
              <a:rPr lang="en-US" dirty="0" smtClean="0"/>
              <a:t># structures visited </a:t>
            </a:r>
          </a:p>
          <a:p>
            <a:r>
              <a:rPr lang="en-US" dirty="0" smtClean="0"/>
              <a:t># structures not visited </a:t>
            </a:r>
          </a:p>
          <a:p>
            <a:r>
              <a:rPr lang="en-US" dirty="0" smtClean="0"/>
              <a:t># structures confirmed eligible </a:t>
            </a:r>
          </a:p>
          <a:p>
            <a:r>
              <a:rPr lang="en-US" dirty="0" smtClean="0"/>
              <a:t># structures complete drug distribution</a:t>
            </a:r>
          </a:p>
          <a:p>
            <a:r>
              <a:rPr lang="en-US" dirty="0" smtClean="0"/>
              <a:t># structures partial drug distribution</a:t>
            </a:r>
          </a:p>
          <a:p>
            <a:r>
              <a:rPr lang="en-US" dirty="0" smtClean="0"/>
              <a:t># children eligible (3–59 months) </a:t>
            </a:r>
          </a:p>
          <a:p>
            <a:r>
              <a:rPr lang="en-US" dirty="0" smtClean="0"/>
              <a:t># children treated </a:t>
            </a:r>
          </a:p>
          <a:p>
            <a:endParaRPr lang="en-US" dirty="0" smtClean="0"/>
          </a:p>
          <a:p>
            <a:pPr lvl="1"/>
            <a:endParaRPr lang="en-US" sz="2000" dirty="0" smtClean="0"/>
          </a:p>
          <a:p>
            <a:endParaRPr lang="en-US" dirty="0" smtClean="0"/>
          </a:p>
          <a:p>
            <a:pPr lvl="1"/>
            <a:endParaRPr lang="en-GB" sz="2000" dirty="0"/>
          </a:p>
        </p:txBody>
      </p:sp>
      <p:sp>
        <p:nvSpPr>
          <p:cNvPr id="4" name="Text Placeholder 3"/>
          <p:cNvSpPr>
            <a:spLocks noGrp="1"/>
          </p:cNvSpPr>
          <p:nvPr>
            <p:ph sz="half" idx="2"/>
          </p:nvPr>
        </p:nvSpPr>
        <p:spPr>
          <a:xfrm>
            <a:off x="6557554" y="1825625"/>
            <a:ext cx="4647626" cy="4351338"/>
          </a:xfrm>
        </p:spPr>
        <p:txBody>
          <a:bodyPr/>
          <a:lstStyle/>
          <a:p>
            <a:r>
              <a:rPr lang="en-US" dirty="0" smtClean="0"/>
              <a:t>Visitation coverage percentage: # structures </a:t>
            </a:r>
            <a:r>
              <a:rPr lang="en-US" dirty="0" smtClean="0"/>
              <a:t>found/# </a:t>
            </a:r>
            <a:r>
              <a:rPr lang="en-US" dirty="0" smtClean="0"/>
              <a:t>total </a:t>
            </a:r>
          </a:p>
          <a:p>
            <a:r>
              <a:rPr lang="en-US" dirty="0" smtClean="0"/>
              <a:t>Distribution coverage percentage: # structures </a:t>
            </a:r>
            <a:r>
              <a:rPr lang="en-US" dirty="0" smtClean="0"/>
              <a:t>distributed/# </a:t>
            </a:r>
            <a:r>
              <a:rPr lang="en-US" dirty="0" smtClean="0"/>
              <a:t>total </a:t>
            </a:r>
          </a:p>
          <a:p>
            <a:r>
              <a:rPr lang="en-US" dirty="0" smtClean="0"/>
              <a:t>Structure distribution effectiveness percentage: # structures </a:t>
            </a:r>
            <a:r>
              <a:rPr lang="en-US" dirty="0" smtClean="0"/>
              <a:t>distributed/# </a:t>
            </a:r>
            <a:r>
              <a:rPr lang="en-US" dirty="0" smtClean="0"/>
              <a:t>found</a:t>
            </a:r>
          </a:p>
          <a:p>
            <a:r>
              <a:rPr lang="en-US" dirty="0" smtClean="0"/>
              <a:t>Children coverage: # children treated/# eligible</a:t>
            </a:r>
          </a:p>
          <a:p>
            <a:endParaRPr lang="en-US" dirty="0"/>
          </a:p>
        </p:txBody>
      </p:sp>
      <p:sp>
        <p:nvSpPr>
          <p:cNvPr id="2" name="Title 1"/>
          <p:cNvSpPr>
            <a:spLocks noGrp="1"/>
          </p:cNvSpPr>
          <p:nvPr>
            <p:ph type="title"/>
          </p:nvPr>
        </p:nvSpPr>
        <p:spPr>
          <a:xfrm>
            <a:off x="1116000" y="792000"/>
            <a:ext cx="10588320" cy="1200329"/>
          </a:xfrm>
        </p:spPr>
        <p:txBody>
          <a:bodyPr/>
          <a:lstStyle/>
          <a:p>
            <a:pPr lvl="0"/>
            <a:r>
              <a:rPr lang="en-US" dirty="0" smtClean="0">
                <a:sym typeface="Calibri"/>
              </a:rPr>
              <a:t>Monitoring indicators: </a:t>
            </a:r>
            <a:r>
              <a:rPr lang="en-US" dirty="0" smtClean="0">
                <a:sym typeface="Calibri"/>
              </a:rPr>
              <a:t>Mobile/web </a:t>
            </a:r>
            <a:r>
              <a:rPr lang="en-US" dirty="0" smtClean="0">
                <a:sym typeface="Calibri"/>
              </a:rPr>
              <a:t>dashboards</a:t>
            </a:r>
            <a:br>
              <a:rPr lang="en-US" dirty="0" smtClean="0">
                <a:sym typeface="Calibri"/>
              </a:rPr>
            </a:br>
            <a:endParaRPr lang="en-GB" dirty="0"/>
          </a:p>
        </p:txBody>
      </p:sp>
    </p:spTree>
    <p:extLst>
      <p:ext uri="{BB962C8B-B14F-4D97-AF65-F5344CB8AC3E}">
        <p14:creationId xmlns:p14="http://schemas.microsoft.com/office/powerpoint/2010/main" val="1762633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Preliminary findings</a:t>
            </a:r>
            <a:endParaRPr lang="en-GB"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607754175"/>
              </p:ext>
            </p:extLst>
          </p:nvPr>
        </p:nvGraphicFramePr>
        <p:xfrm>
          <a:off x="893944" y="1825624"/>
          <a:ext cx="10088562" cy="5032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8433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7023" y="1798193"/>
            <a:ext cx="5676687" cy="4726432"/>
          </a:xfrm>
        </p:spPr>
        <p:txBody>
          <a:bodyPr>
            <a:normAutofit fontScale="92500" lnSpcReduction="10000"/>
          </a:bodyPr>
          <a:lstStyle/>
          <a:p>
            <a:pPr>
              <a:lnSpc>
                <a:spcPct val="120000"/>
              </a:lnSpc>
            </a:pPr>
            <a:r>
              <a:rPr lang="en-US" sz="2400" dirty="0" smtClean="0">
                <a:sym typeface="Calibri"/>
              </a:rPr>
              <a:t>COVID-19 pandemic prevented implementation and technical teams from working together </a:t>
            </a:r>
            <a:r>
              <a:rPr lang="en-US" sz="2400" dirty="0" smtClean="0">
                <a:sym typeface="Calibri"/>
              </a:rPr>
              <a:t>in person</a:t>
            </a:r>
            <a:r>
              <a:rPr lang="en-US" sz="2400" dirty="0" smtClean="0">
                <a:sym typeface="Calibri"/>
              </a:rPr>
              <a:t>.</a:t>
            </a:r>
          </a:p>
          <a:p>
            <a:pPr lvl="1">
              <a:lnSpc>
                <a:spcPct val="120000"/>
              </a:lnSpc>
              <a:buFont typeface="Courier New" panose="02070309020205020404" pitchFamily="49" charset="0"/>
              <a:buChar char="o"/>
            </a:pPr>
            <a:r>
              <a:rPr lang="en-US" sz="2100" dirty="0" smtClean="0">
                <a:sym typeface="Calibri"/>
              </a:rPr>
              <a:t>All training, app development and set-up were undertaken remotely, at times beyond stipulated periods.</a:t>
            </a:r>
          </a:p>
          <a:p>
            <a:pPr>
              <a:lnSpc>
                <a:spcPct val="120000"/>
              </a:lnSpc>
            </a:pPr>
            <a:r>
              <a:rPr lang="en-US" sz="2200" dirty="0" smtClean="0">
                <a:sym typeface="Calibri"/>
              </a:rPr>
              <a:t>Technical hiccups characteristic of new system development and set-ups (</a:t>
            </a:r>
            <a:r>
              <a:rPr lang="en-US" sz="2200" dirty="0" smtClean="0">
                <a:sym typeface="Calibri"/>
              </a:rPr>
              <a:t>e.g. </a:t>
            </a:r>
            <a:r>
              <a:rPr lang="en-US" sz="2200" dirty="0" smtClean="0">
                <a:sym typeface="Calibri"/>
              </a:rPr>
              <a:t>data </a:t>
            </a:r>
            <a:r>
              <a:rPr lang="en-US" sz="2200" dirty="0" err="1" smtClean="0">
                <a:sym typeface="Calibri"/>
              </a:rPr>
              <a:t>synchronisation</a:t>
            </a:r>
            <a:r>
              <a:rPr lang="en-US" sz="2200" dirty="0" smtClean="0">
                <a:sym typeface="Calibri"/>
              </a:rPr>
              <a:t>, up/downloads etc.).</a:t>
            </a:r>
          </a:p>
          <a:p>
            <a:pPr>
              <a:lnSpc>
                <a:spcPct val="120000"/>
              </a:lnSpc>
            </a:pPr>
            <a:r>
              <a:rPr lang="en-US" sz="2200" dirty="0" smtClean="0">
                <a:sym typeface="Calibri"/>
              </a:rPr>
              <a:t>Internet</a:t>
            </a:r>
            <a:r>
              <a:rPr lang="en-US" sz="2200" dirty="0" smtClean="0"/>
              <a:t> connectivity issues in the field.</a:t>
            </a:r>
          </a:p>
          <a:p>
            <a:pPr>
              <a:lnSpc>
                <a:spcPct val="120000"/>
              </a:lnSpc>
            </a:pPr>
            <a:r>
              <a:rPr lang="en-US" sz="2200" dirty="0" smtClean="0"/>
              <a:t>Security, flooding and bad terrain.</a:t>
            </a:r>
          </a:p>
        </p:txBody>
      </p:sp>
      <p:sp>
        <p:nvSpPr>
          <p:cNvPr id="2" name="Title 1"/>
          <p:cNvSpPr>
            <a:spLocks noGrp="1"/>
          </p:cNvSpPr>
          <p:nvPr>
            <p:ph type="title"/>
          </p:nvPr>
        </p:nvSpPr>
        <p:spPr>
          <a:xfrm>
            <a:off x="1116000" y="792000"/>
            <a:ext cx="5307660" cy="646331"/>
          </a:xfrm>
        </p:spPr>
        <p:txBody>
          <a:bodyPr/>
          <a:lstStyle/>
          <a:p>
            <a:r>
              <a:rPr lang="en-GB" dirty="0" smtClean="0"/>
              <a:t>Challenges</a:t>
            </a:r>
            <a:endParaRPr lang="en-GB" dirty="0"/>
          </a:p>
        </p:txBody>
      </p:sp>
      <p:pic>
        <p:nvPicPr>
          <p:cNvPr id="10" name="Picture Placeholder 9" descr="C:\Users\User\Documents\DESKTOP\ASTMH REVEAL\crossing river.jpg"/>
          <p:cNvPicPr>
            <a:picLocks noGrp="1"/>
          </p:cNvPicPr>
          <p:nvPr>
            <p:ph type="pic" sz="quarter" idx="10"/>
          </p:nvPr>
        </p:nvPicPr>
        <p:blipFill rotWithShape="1">
          <a:blip r:embed="rId2">
            <a:extLst>
              <a:ext uri="{28A0092B-C50C-407E-A947-70E740481C1C}">
                <a14:useLocalDpi xmlns:a14="http://schemas.microsoft.com/office/drawing/2010/main" val="0"/>
              </a:ext>
            </a:extLst>
          </a:blip>
          <a:srcRect l="12139" r="47317"/>
          <a:stretch/>
        </p:blipFill>
        <p:spPr bwMode="auto">
          <a:prstGeom prst="rect">
            <a:avLst/>
          </a:prstGeom>
          <a:noFill/>
          <a:ln>
            <a:noFill/>
          </a:ln>
        </p:spPr>
      </p:pic>
    </p:spTree>
    <p:extLst>
      <p:ext uri="{BB962C8B-B14F-4D97-AF65-F5344CB8AC3E}">
        <p14:creationId xmlns:p14="http://schemas.microsoft.com/office/powerpoint/2010/main" val="53887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idx="1"/>
          </p:nvPr>
        </p:nvSpPr>
        <p:spPr/>
        <p:txBody>
          <a:bodyPr/>
          <a:lstStyle/>
          <a:p>
            <a:r>
              <a:rPr lang="en-US" dirty="0" smtClean="0">
                <a:sym typeface="Calibri"/>
              </a:rPr>
              <a:t>Continue usability testing in cycle 4 (October) and assessment (November). </a:t>
            </a:r>
          </a:p>
          <a:p>
            <a:r>
              <a:rPr lang="en-US" dirty="0" smtClean="0">
                <a:sym typeface="Calibri"/>
              </a:rPr>
              <a:t>Scale up use of Reveal to all operational areas in Goronyo LGA in 2021 SMC implementation.</a:t>
            </a:r>
          </a:p>
          <a:p>
            <a:r>
              <a:rPr lang="en-US" dirty="0" smtClean="0">
                <a:sym typeface="Calibri"/>
              </a:rPr>
              <a:t>Conduct implementation research in 2021 to explore the effect of Reveal on the quality of SMC implementation and accuracy of coverage data.</a:t>
            </a:r>
          </a:p>
          <a:p>
            <a:r>
              <a:rPr lang="en-US" dirty="0" smtClean="0">
                <a:sym typeface="Calibri"/>
              </a:rPr>
              <a:t>Expected outcomes of the usability testing, introduction, and implementation research:</a:t>
            </a:r>
          </a:p>
          <a:p>
            <a:pPr lvl="1">
              <a:buFont typeface="Courier New" panose="02070309020205020404" pitchFamily="49" charset="0"/>
              <a:buChar char="o"/>
            </a:pPr>
            <a:r>
              <a:rPr lang="en-US" dirty="0" smtClean="0">
                <a:sym typeface="Calibri"/>
              </a:rPr>
              <a:t>G</a:t>
            </a:r>
            <a:r>
              <a:rPr lang="it-IT" dirty="0" smtClean="0"/>
              <a:t>uide decision-making around the future use of Reveal in the SMC programme in Nigeria.</a:t>
            </a:r>
          </a:p>
          <a:p>
            <a:pPr lvl="1">
              <a:buFont typeface="Courier New" panose="02070309020205020404" pitchFamily="49" charset="0"/>
              <a:buChar char="o"/>
            </a:pPr>
            <a:r>
              <a:rPr lang="it-IT" dirty="0" smtClean="0"/>
              <a:t>Inform the global malaria control community on the utility of Reveal for SMC.</a:t>
            </a:r>
          </a:p>
          <a:p>
            <a:pPr lvl="1"/>
            <a:endParaRPr lang="en-GB" dirty="0" smtClean="0"/>
          </a:p>
          <a:p>
            <a:pPr lvl="1"/>
            <a:endParaRPr lang="it-IT" dirty="0" smtClean="0"/>
          </a:p>
          <a:p>
            <a:pPr lvl="1"/>
            <a:endParaRPr lang="en-GB" dirty="0"/>
          </a:p>
        </p:txBody>
      </p:sp>
    </p:spTree>
    <p:extLst>
      <p:ext uri="{BB962C8B-B14F-4D97-AF65-F5344CB8AC3E}">
        <p14:creationId xmlns:p14="http://schemas.microsoft.com/office/powerpoint/2010/main" val="2447484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66949" y="3030320"/>
            <a:ext cx="9858102" cy="1162858"/>
          </a:xfrm>
          <a:prstGeom prst="rect">
            <a:avLst/>
          </a:prstGeom>
        </p:spPr>
        <p:txBody>
          <a:bodyPr>
            <a:normAutofit fontScale="92500"/>
          </a:bodyPr>
          <a:lstStyle>
            <a:lvl1pPr algn="ctr" rtl="0" eaLnBrk="1" fontAlgn="base" hangingPunct="1">
              <a:spcBef>
                <a:spcPct val="0"/>
              </a:spcBef>
              <a:spcAft>
                <a:spcPct val="0"/>
              </a:spcAft>
              <a:defRPr sz="3500" kern="1200">
                <a:solidFill>
                  <a:srgbClr val="002A6C"/>
                </a:solidFill>
                <a:latin typeface="Gill Sans MT" panose="020B0502020104020203" pitchFamily="34" charset="0"/>
                <a:ea typeface="+mj-ea"/>
                <a:cs typeface="Arial" panose="020B0604020202020204" pitchFamily="34" charset="0"/>
              </a:defRPr>
            </a:lvl1pPr>
            <a:lvl2pPr algn="ctr" rtl="0" eaLnBrk="1" fontAlgn="base" hangingPunct="1">
              <a:spcBef>
                <a:spcPct val="0"/>
              </a:spcBef>
              <a:spcAft>
                <a:spcPct val="0"/>
              </a:spcAft>
              <a:defRPr sz="3500">
                <a:solidFill>
                  <a:srgbClr val="002A6C"/>
                </a:solidFill>
                <a:latin typeface="Gill Sans MT" pitchFamily="34" charset="0"/>
                <a:cs typeface="Arial" charset="0"/>
              </a:defRPr>
            </a:lvl2pPr>
            <a:lvl3pPr algn="ctr" rtl="0" eaLnBrk="1" fontAlgn="base" hangingPunct="1">
              <a:spcBef>
                <a:spcPct val="0"/>
              </a:spcBef>
              <a:spcAft>
                <a:spcPct val="0"/>
              </a:spcAft>
              <a:defRPr sz="3500">
                <a:solidFill>
                  <a:srgbClr val="002A6C"/>
                </a:solidFill>
                <a:latin typeface="Gill Sans MT" pitchFamily="34" charset="0"/>
                <a:cs typeface="Arial" charset="0"/>
              </a:defRPr>
            </a:lvl3pPr>
            <a:lvl4pPr algn="ctr" rtl="0" eaLnBrk="1" fontAlgn="base" hangingPunct="1">
              <a:spcBef>
                <a:spcPct val="0"/>
              </a:spcBef>
              <a:spcAft>
                <a:spcPct val="0"/>
              </a:spcAft>
              <a:defRPr sz="3500">
                <a:solidFill>
                  <a:srgbClr val="002A6C"/>
                </a:solidFill>
                <a:latin typeface="Gill Sans MT" pitchFamily="34" charset="0"/>
                <a:cs typeface="Arial" charset="0"/>
              </a:defRPr>
            </a:lvl4pPr>
            <a:lvl5pPr algn="ctr" rtl="0" eaLnBrk="1" fontAlgn="base" hangingPunct="1">
              <a:spcBef>
                <a:spcPct val="0"/>
              </a:spcBef>
              <a:spcAft>
                <a:spcPct val="0"/>
              </a:spcAft>
              <a:defRPr sz="3500">
                <a:solidFill>
                  <a:srgbClr val="002A6C"/>
                </a:solidFill>
                <a:latin typeface="Gill Sans MT" pitchFamily="34" charset="0"/>
                <a:cs typeface="Arial" charset="0"/>
              </a:defRPr>
            </a:lvl5pPr>
            <a:lvl6pPr marL="457200" algn="ctr" rtl="0" eaLnBrk="1" fontAlgn="base" hangingPunct="1">
              <a:spcBef>
                <a:spcPct val="0"/>
              </a:spcBef>
              <a:spcAft>
                <a:spcPct val="0"/>
              </a:spcAft>
              <a:defRPr sz="3500">
                <a:solidFill>
                  <a:srgbClr val="002A6C"/>
                </a:solidFill>
                <a:latin typeface="Gill Sans MT" pitchFamily="34" charset="0"/>
                <a:cs typeface="Arial" charset="0"/>
              </a:defRPr>
            </a:lvl6pPr>
            <a:lvl7pPr marL="914400" algn="ctr" rtl="0" eaLnBrk="1" fontAlgn="base" hangingPunct="1">
              <a:spcBef>
                <a:spcPct val="0"/>
              </a:spcBef>
              <a:spcAft>
                <a:spcPct val="0"/>
              </a:spcAft>
              <a:defRPr sz="3500">
                <a:solidFill>
                  <a:srgbClr val="002A6C"/>
                </a:solidFill>
                <a:latin typeface="Gill Sans MT" pitchFamily="34" charset="0"/>
                <a:cs typeface="Arial" charset="0"/>
              </a:defRPr>
            </a:lvl7pPr>
            <a:lvl8pPr marL="1371600" algn="ctr" rtl="0" eaLnBrk="1" fontAlgn="base" hangingPunct="1">
              <a:spcBef>
                <a:spcPct val="0"/>
              </a:spcBef>
              <a:spcAft>
                <a:spcPct val="0"/>
              </a:spcAft>
              <a:defRPr sz="3500">
                <a:solidFill>
                  <a:srgbClr val="002A6C"/>
                </a:solidFill>
                <a:latin typeface="Gill Sans MT" pitchFamily="34" charset="0"/>
                <a:cs typeface="Arial" charset="0"/>
              </a:defRPr>
            </a:lvl8pPr>
            <a:lvl9pPr marL="1828800" algn="ctr" rtl="0" eaLnBrk="1" fontAlgn="base" hangingPunct="1">
              <a:spcBef>
                <a:spcPct val="0"/>
              </a:spcBef>
              <a:spcAft>
                <a:spcPct val="0"/>
              </a:spcAft>
              <a:defRPr sz="3500">
                <a:solidFill>
                  <a:srgbClr val="002A6C"/>
                </a:solidFill>
                <a:latin typeface="Gill Sans MT" pitchFamily="34" charset="0"/>
                <a:cs typeface="Arial" charset="0"/>
              </a:defRPr>
            </a:lvl9pPr>
          </a:lstStyle>
          <a:p>
            <a:r>
              <a:rPr lang="en-GB" sz="2000" dirty="0">
                <a:solidFill>
                  <a:schemeClr val="bg1"/>
                </a:solidFill>
                <a:latin typeface="+mn-lt"/>
              </a:rPr>
              <a:t>This </a:t>
            </a:r>
            <a:r>
              <a:rPr lang="en-GB" sz="2000" dirty="0" smtClean="0">
                <a:solidFill>
                  <a:schemeClr val="bg1"/>
                </a:solidFill>
                <a:latin typeface="+mn-lt"/>
              </a:rPr>
              <a:t>usability testing </a:t>
            </a:r>
            <a:r>
              <a:rPr lang="en-GB" sz="2000" dirty="0">
                <a:solidFill>
                  <a:schemeClr val="bg1"/>
                </a:solidFill>
                <a:latin typeface="+mn-lt"/>
              </a:rPr>
              <a:t>was implemented by Malaria Consortium with technical support from Akros and in collaboration with the National and Sokoto State Malaria Elimination Programmes. Funding was provided from Malaria Consortium’s philanthropic funding for SMC.</a:t>
            </a:r>
          </a:p>
        </p:txBody>
      </p:sp>
      <p:pic>
        <p:nvPicPr>
          <p:cNvPr id="3" name="Google Shape;83;p17"/>
          <p:cNvPicPr preferRelativeResize="0"/>
          <p:nvPr/>
        </p:nvPicPr>
        <p:blipFill>
          <a:blip r:embed="rId2">
            <a:alphaModFix/>
          </a:blip>
          <a:stretch>
            <a:fillRect/>
          </a:stretch>
        </p:blipFill>
        <p:spPr>
          <a:xfrm>
            <a:off x="4809744" y="657082"/>
            <a:ext cx="3784091" cy="1176806"/>
          </a:xfrm>
          <a:prstGeom prst="rect">
            <a:avLst/>
          </a:prstGeom>
          <a:noFill/>
          <a:ln>
            <a:noFill/>
          </a:ln>
        </p:spPr>
      </p:pic>
      <p:pic>
        <p:nvPicPr>
          <p:cNvPr id="4" name="Picture 2" descr="Related imag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88948" y="656273"/>
            <a:ext cx="1475803" cy="1177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2001" y="657082"/>
            <a:ext cx="2489200" cy="1176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3207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r>
              <a:rPr lang="en-US" dirty="0" smtClean="0"/>
              <a:t>Seasonal malaria chemoprevention (SMC)</a:t>
            </a:r>
          </a:p>
          <a:p>
            <a:r>
              <a:rPr lang="en-US" dirty="0" smtClean="0"/>
              <a:t>Implementing the pilot (usability testing)</a:t>
            </a:r>
          </a:p>
          <a:p>
            <a:r>
              <a:rPr lang="en-US" dirty="0" smtClean="0"/>
              <a:t>The Reveal workflow in SMC </a:t>
            </a:r>
          </a:p>
          <a:p>
            <a:r>
              <a:rPr lang="en-US" dirty="0" smtClean="0"/>
              <a:t>Preliminary coverage results and key findings</a:t>
            </a:r>
            <a:endParaRPr lang="en-US" dirty="0"/>
          </a:p>
        </p:txBody>
      </p:sp>
      <p:sp>
        <p:nvSpPr>
          <p:cNvPr id="2" name="Title 1"/>
          <p:cNvSpPr>
            <a:spLocks noGrp="1"/>
          </p:cNvSpPr>
          <p:nvPr>
            <p:ph type="title"/>
          </p:nvPr>
        </p:nvSpPr>
        <p:spPr/>
        <p:txBody>
          <a:bodyPr/>
          <a:lstStyle/>
          <a:p>
            <a:r>
              <a:rPr lang="en-US" dirty="0" smtClean="0"/>
              <a:t>Overview</a:t>
            </a:r>
            <a:endParaRPr lang="en-US" dirty="0"/>
          </a:p>
        </p:txBody>
      </p:sp>
      <p:pic>
        <p:nvPicPr>
          <p:cNvPr id="19" name="Picture Placeholder 18"/>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6006" r="26006"/>
          <a:stretch/>
        </p:blipFill>
        <p:spPr/>
      </p:pic>
    </p:spTree>
    <p:extLst>
      <p:ext uri="{BB962C8B-B14F-4D97-AF65-F5344CB8AC3E}">
        <p14:creationId xmlns:p14="http://schemas.microsoft.com/office/powerpoint/2010/main" val="3443650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1665319"/>
            <a:ext cx="5326768" cy="4786281"/>
          </a:xfrm>
        </p:spPr>
        <p:txBody>
          <a:bodyPr>
            <a:noAutofit/>
          </a:bodyPr>
          <a:lstStyle/>
          <a:p>
            <a:pPr>
              <a:lnSpc>
                <a:spcPct val="120000"/>
              </a:lnSpc>
            </a:pPr>
            <a:r>
              <a:rPr lang="en-US" dirty="0" smtClean="0"/>
              <a:t>Seasonal malaria chemoprevention (SMC) is the administration of full courses of anti-malaria medication in areas of highly seasonal malaria transmission.</a:t>
            </a:r>
          </a:p>
          <a:p>
            <a:pPr>
              <a:lnSpc>
                <a:spcPct val="120000"/>
              </a:lnSpc>
            </a:pPr>
            <a:r>
              <a:rPr lang="en-US" dirty="0" smtClean="0"/>
              <a:t>It prevents malaria episodes by maintaining therapeutic antimalarial drug concentrations in the blood throughout the period of greatest malarial risk.</a:t>
            </a:r>
          </a:p>
          <a:p>
            <a:pPr>
              <a:lnSpc>
                <a:spcPct val="120000"/>
              </a:lnSpc>
            </a:pPr>
            <a:r>
              <a:rPr lang="en-US" dirty="0" smtClean="0"/>
              <a:t>Typically, SMC is delivered </a:t>
            </a:r>
            <a:r>
              <a:rPr lang="en-US" dirty="0" smtClean="0"/>
              <a:t>door-to-door </a:t>
            </a:r>
            <a:r>
              <a:rPr lang="en-US" dirty="0" smtClean="0"/>
              <a:t>by community distributors (CDs) in four monthly cycles to children </a:t>
            </a:r>
            <a:r>
              <a:rPr lang="en-US" dirty="0"/>
              <a:t>3–59 </a:t>
            </a:r>
            <a:r>
              <a:rPr lang="en-US" dirty="0" smtClean="0"/>
              <a:t>months.</a:t>
            </a:r>
            <a:endParaRPr lang="en-GB" dirty="0"/>
          </a:p>
        </p:txBody>
      </p:sp>
      <p:sp>
        <p:nvSpPr>
          <p:cNvPr id="2" name="Title 1"/>
          <p:cNvSpPr>
            <a:spLocks noGrp="1"/>
          </p:cNvSpPr>
          <p:nvPr>
            <p:ph type="title"/>
          </p:nvPr>
        </p:nvSpPr>
        <p:spPr>
          <a:xfrm>
            <a:off x="1116000" y="792000"/>
            <a:ext cx="8256600" cy="646331"/>
          </a:xfrm>
        </p:spPr>
        <p:txBody>
          <a:bodyPr/>
          <a:lstStyle/>
          <a:p>
            <a:r>
              <a:rPr lang="en-GB" smtClean="0"/>
              <a:t>Seasonal malaria chemoprevention</a:t>
            </a:r>
            <a:endParaRPr lang="en-GB" dirty="0"/>
          </a:p>
        </p:txBody>
      </p:sp>
      <p:sp>
        <p:nvSpPr>
          <p:cNvPr id="7" name="TextBox 6"/>
          <p:cNvSpPr txBox="1"/>
          <p:nvPr/>
        </p:nvSpPr>
        <p:spPr>
          <a:xfrm>
            <a:off x="7223758" y="5513617"/>
            <a:ext cx="4791259" cy="307777"/>
          </a:xfrm>
          <a:prstGeom prst="rect">
            <a:avLst/>
          </a:prstGeom>
          <a:noFill/>
        </p:spPr>
        <p:txBody>
          <a:bodyPr wrap="square" rtlCol="0">
            <a:spAutoFit/>
          </a:bodyPr>
          <a:lstStyle/>
          <a:p>
            <a:r>
              <a:rPr lang="en-GB" sz="1400" b="1" dirty="0">
                <a:solidFill>
                  <a:schemeClr val="accent5"/>
                </a:solidFill>
              </a:rPr>
              <a:t>Typical </a:t>
            </a:r>
            <a:r>
              <a:rPr lang="en-GB" sz="1400" b="1" dirty="0" smtClean="0">
                <a:solidFill>
                  <a:schemeClr val="accent5"/>
                </a:solidFill>
              </a:rPr>
              <a:t>four-cycle </a:t>
            </a:r>
            <a:r>
              <a:rPr lang="en-GB" sz="1400" b="1" dirty="0">
                <a:solidFill>
                  <a:schemeClr val="accent5"/>
                </a:solidFill>
              </a:rPr>
              <a:t>SMC treatment round</a:t>
            </a:r>
          </a:p>
        </p:txBody>
      </p:sp>
      <p:pic>
        <p:nvPicPr>
          <p:cNvPr id="9" name="Content Placeholder 4">
            <a:extLst>
              <a:ext uri="{FF2B5EF4-FFF2-40B4-BE49-F238E27FC236}">
                <a16:creationId xmlns:a16="http://schemas.microsoft.com/office/drawing/2014/main" id="{40367A1A-0156-4C3B-97E9-B31F78FA7A99}"/>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862618" y="1757027"/>
            <a:ext cx="4867563" cy="3437893"/>
          </a:xfrm>
          <a:prstGeom prst="rect">
            <a:avLst/>
          </a:prstGeom>
          <a:noFill/>
        </p:spPr>
      </p:pic>
    </p:spTree>
    <p:extLst>
      <p:ext uri="{BB962C8B-B14F-4D97-AF65-F5344CB8AC3E}">
        <p14:creationId xmlns:p14="http://schemas.microsoft.com/office/powerpoint/2010/main" val="2837271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1837945"/>
            <a:ext cx="5399100" cy="4509516"/>
          </a:xfrm>
        </p:spPr>
        <p:txBody>
          <a:bodyPr>
            <a:normAutofit lnSpcReduction="10000"/>
          </a:bodyPr>
          <a:lstStyle/>
          <a:p>
            <a:pPr>
              <a:lnSpc>
                <a:spcPct val="120000"/>
              </a:lnSpc>
            </a:pPr>
            <a:r>
              <a:rPr lang="en-US" dirty="0" smtClean="0"/>
              <a:t>Malaria Consortium has been implementing SMC in Nigeria since 2013.</a:t>
            </a:r>
          </a:p>
          <a:p>
            <a:pPr>
              <a:lnSpc>
                <a:spcPct val="120000"/>
              </a:lnSpc>
            </a:pPr>
            <a:r>
              <a:rPr lang="en-US" dirty="0" smtClean="0"/>
              <a:t>In 2020, we reached about 10 million children across 176 local government areas (LGAs) in seven states.</a:t>
            </a:r>
          </a:p>
          <a:p>
            <a:pPr>
              <a:lnSpc>
                <a:spcPct val="120000"/>
              </a:lnSpc>
            </a:pPr>
            <a:r>
              <a:rPr lang="en-US" dirty="0" smtClean="0"/>
              <a:t>2020 implementation timelines:</a:t>
            </a:r>
          </a:p>
          <a:p>
            <a:pPr lvl="1">
              <a:lnSpc>
                <a:spcPct val="110000"/>
              </a:lnSpc>
              <a:spcAft>
                <a:spcPts val="500"/>
              </a:spcAft>
              <a:buFont typeface="Courier New" panose="02070309020205020404" pitchFamily="49" charset="0"/>
              <a:buChar char="o"/>
            </a:pPr>
            <a:r>
              <a:rPr lang="en-US" dirty="0" smtClean="0"/>
              <a:t>Cycle 1: July </a:t>
            </a:r>
          </a:p>
          <a:p>
            <a:pPr lvl="1">
              <a:lnSpc>
                <a:spcPct val="110000"/>
              </a:lnSpc>
              <a:spcAft>
                <a:spcPts val="500"/>
              </a:spcAft>
              <a:buFont typeface="Courier New" panose="02070309020205020404" pitchFamily="49" charset="0"/>
              <a:buChar char="o"/>
            </a:pPr>
            <a:r>
              <a:rPr lang="en-US" dirty="0" smtClean="0"/>
              <a:t>Cycle 2: August</a:t>
            </a:r>
          </a:p>
          <a:p>
            <a:pPr lvl="1">
              <a:lnSpc>
                <a:spcPct val="110000"/>
              </a:lnSpc>
              <a:spcAft>
                <a:spcPts val="500"/>
              </a:spcAft>
              <a:buFont typeface="Courier New" panose="02070309020205020404" pitchFamily="49" charset="0"/>
              <a:buChar char="o"/>
            </a:pPr>
            <a:r>
              <a:rPr lang="en-US" dirty="0" smtClean="0"/>
              <a:t>Cycle 3: September</a:t>
            </a:r>
          </a:p>
          <a:p>
            <a:pPr lvl="1">
              <a:lnSpc>
                <a:spcPct val="110000"/>
              </a:lnSpc>
              <a:spcAft>
                <a:spcPts val="500"/>
              </a:spcAft>
              <a:buFont typeface="Courier New" panose="02070309020205020404" pitchFamily="49" charset="0"/>
              <a:buChar char="o"/>
            </a:pPr>
            <a:r>
              <a:rPr lang="en-US" dirty="0" smtClean="0"/>
              <a:t>Cycle 4: October.</a:t>
            </a:r>
            <a:endParaRPr lang="en-GB" dirty="0"/>
          </a:p>
        </p:txBody>
      </p:sp>
      <p:sp>
        <p:nvSpPr>
          <p:cNvPr id="2" name="Title 1"/>
          <p:cNvSpPr>
            <a:spLocks noGrp="1"/>
          </p:cNvSpPr>
          <p:nvPr>
            <p:ph type="title"/>
          </p:nvPr>
        </p:nvSpPr>
        <p:spPr>
          <a:xfrm>
            <a:off x="1116000" y="792001"/>
            <a:ext cx="7881696" cy="646331"/>
          </a:xfrm>
        </p:spPr>
        <p:txBody>
          <a:bodyPr/>
          <a:lstStyle/>
          <a:p>
            <a:r>
              <a:rPr lang="en-US" smtClean="0"/>
              <a:t>Implementing SMC in Nigeria</a:t>
            </a:r>
            <a:endParaRPr lang="en-GB" dirty="0"/>
          </a:p>
        </p:txBody>
      </p:sp>
      <p:pic>
        <p:nvPicPr>
          <p:cNvPr id="9" name="Picture Placeholder 8"/>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06" t="-36937" r="-288" b="-6065"/>
          <a:stretch/>
        </p:blipFill>
        <p:spPr>
          <a:xfrm>
            <a:off x="6858000" y="0"/>
            <a:ext cx="5334000" cy="6858000"/>
          </a:xfrm>
        </p:spPr>
      </p:pic>
    </p:spTree>
    <p:extLst>
      <p:ext uri="{BB962C8B-B14F-4D97-AF65-F5344CB8AC3E}">
        <p14:creationId xmlns:p14="http://schemas.microsoft.com/office/powerpoint/2010/main" val="16412014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Accurate coverage data and tracking</a:t>
            </a:r>
            <a:endParaRPr lang="en-GB" dirty="0"/>
          </a:p>
        </p:txBody>
      </p:sp>
      <p:sp>
        <p:nvSpPr>
          <p:cNvPr id="3" name="Content Placeholder 2"/>
          <p:cNvSpPr>
            <a:spLocks noGrp="1"/>
          </p:cNvSpPr>
          <p:nvPr>
            <p:ph idx="1"/>
          </p:nvPr>
        </p:nvSpPr>
        <p:spPr>
          <a:xfrm>
            <a:off x="1116000" y="1825624"/>
            <a:ext cx="10682300" cy="5032376"/>
          </a:xfrm>
        </p:spPr>
        <p:txBody>
          <a:bodyPr>
            <a:normAutofit lnSpcReduction="10000"/>
          </a:bodyPr>
          <a:lstStyle/>
          <a:p>
            <a:pPr>
              <a:lnSpc>
                <a:spcPct val="110000"/>
              </a:lnSpc>
            </a:pPr>
            <a:r>
              <a:rPr lang="en-GB" dirty="0" smtClean="0"/>
              <a:t>Some of the challenges of SMC implementation include:</a:t>
            </a:r>
          </a:p>
          <a:p>
            <a:pPr lvl="1">
              <a:lnSpc>
                <a:spcPct val="110000"/>
              </a:lnSpc>
              <a:spcAft>
                <a:spcPts val="300"/>
              </a:spcAft>
              <a:buFont typeface="Courier New" panose="02070309020205020404" pitchFamily="49" charset="0"/>
              <a:buChar char="o"/>
            </a:pPr>
            <a:r>
              <a:rPr lang="en-GB" dirty="0" smtClean="0"/>
              <a:t>Inaccurate target population estimates for planning</a:t>
            </a:r>
          </a:p>
          <a:p>
            <a:pPr lvl="1">
              <a:lnSpc>
                <a:spcPct val="110000"/>
              </a:lnSpc>
              <a:spcAft>
                <a:spcPts val="300"/>
              </a:spcAft>
              <a:buFont typeface="Courier New" panose="02070309020205020404" pitchFamily="49" charset="0"/>
              <a:buChar char="o"/>
            </a:pPr>
            <a:r>
              <a:rPr lang="en-GB" dirty="0" smtClean="0"/>
              <a:t>Difficulties in coordinating CDs’ field movements</a:t>
            </a:r>
          </a:p>
          <a:p>
            <a:pPr lvl="1">
              <a:lnSpc>
                <a:spcPct val="110000"/>
              </a:lnSpc>
              <a:spcAft>
                <a:spcPts val="300"/>
              </a:spcAft>
              <a:buFont typeface="Courier New" panose="02070309020205020404" pitchFamily="49" charset="0"/>
              <a:buChar char="o"/>
            </a:pPr>
            <a:r>
              <a:rPr lang="en-GB" dirty="0" smtClean="0"/>
              <a:t>Inaccurate and untimely coverage data as </a:t>
            </a:r>
            <a:r>
              <a:rPr lang="en-GB" dirty="0" smtClean="0"/>
              <a:t>a </a:t>
            </a:r>
            <a:r>
              <a:rPr lang="en-GB" dirty="0" smtClean="0"/>
              <a:t>result </a:t>
            </a:r>
            <a:r>
              <a:rPr lang="en-GB" dirty="0" smtClean="0"/>
              <a:t>of error arising from paper-based data management.</a:t>
            </a:r>
          </a:p>
          <a:p>
            <a:pPr>
              <a:lnSpc>
                <a:spcPct val="110000"/>
              </a:lnSpc>
            </a:pPr>
            <a:r>
              <a:rPr lang="en-GB" dirty="0" smtClean="0"/>
              <a:t>This leads to inaccurate information on programme coverage, which is essential for maximising effectiveness and ensuring accountability.</a:t>
            </a:r>
          </a:p>
          <a:p>
            <a:pPr>
              <a:lnSpc>
                <a:spcPct val="110000"/>
              </a:lnSpc>
            </a:pPr>
            <a:r>
              <a:rPr lang="en-GB" dirty="0" smtClean="0"/>
              <a:t>Digitisation</a:t>
            </a:r>
            <a:r>
              <a:rPr lang="en-US" dirty="0" smtClean="0"/>
              <a:t> of SMC data management via the Reveal </a:t>
            </a:r>
            <a:r>
              <a:rPr lang="en-US" dirty="0"/>
              <a:t>platform </a:t>
            </a:r>
            <a:r>
              <a:rPr lang="en-US" dirty="0" smtClean="0"/>
              <a:t>(a geospatial web-based application) is expected to improve data accuracy and </a:t>
            </a:r>
            <a:r>
              <a:rPr lang="en-GB" dirty="0" smtClean="0"/>
              <a:t>optimise</a:t>
            </a:r>
            <a:r>
              <a:rPr lang="en-US" dirty="0" smtClean="0"/>
              <a:t> </a:t>
            </a:r>
            <a:r>
              <a:rPr lang="en-US" dirty="0"/>
              <a:t>intervention </a:t>
            </a:r>
            <a:r>
              <a:rPr lang="en-US" dirty="0" smtClean="0"/>
              <a:t>coverage</a:t>
            </a:r>
            <a:r>
              <a:rPr lang="en-GB" dirty="0" smtClean="0"/>
              <a:t>. </a:t>
            </a:r>
          </a:p>
          <a:p>
            <a:pPr lvl="1">
              <a:lnSpc>
                <a:spcPct val="110000"/>
              </a:lnSpc>
              <a:spcAft>
                <a:spcPts val="300"/>
              </a:spcAft>
              <a:buFont typeface="Courier New" panose="02070309020205020404" pitchFamily="49" charset="0"/>
              <a:buChar char="o"/>
            </a:pPr>
            <a:r>
              <a:rPr lang="en-GB" dirty="0" smtClean="0"/>
              <a:t>Spatial mapping to determine the location and number of the target population</a:t>
            </a:r>
          </a:p>
          <a:p>
            <a:pPr lvl="1">
              <a:lnSpc>
                <a:spcPct val="110000"/>
              </a:lnSpc>
              <a:spcAft>
                <a:spcPts val="300"/>
              </a:spcAft>
              <a:buFont typeface="Courier New" panose="02070309020205020404" pitchFamily="49" charset="0"/>
              <a:buChar char="o"/>
            </a:pPr>
            <a:r>
              <a:rPr lang="en-GB" dirty="0" smtClean="0"/>
              <a:t>Efficient, real-time monitoring of CDs and tracking of coverage</a:t>
            </a:r>
          </a:p>
          <a:p>
            <a:pPr lvl="1">
              <a:lnSpc>
                <a:spcPct val="110000"/>
              </a:lnSpc>
              <a:spcAft>
                <a:spcPts val="300"/>
              </a:spcAft>
              <a:buFont typeface="Courier New" panose="02070309020205020404" pitchFamily="49" charset="0"/>
              <a:buChar char="o"/>
            </a:pPr>
            <a:r>
              <a:rPr lang="en-GB" dirty="0" smtClean="0"/>
              <a:t>Easy retrieval of electronic data and visuals that will provide accurate intervention coverage information. </a:t>
            </a:r>
          </a:p>
        </p:txBody>
      </p:sp>
    </p:spTree>
    <p:extLst>
      <p:ext uri="{BB962C8B-B14F-4D97-AF65-F5344CB8AC3E}">
        <p14:creationId xmlns:p14="http://schemas.microsoft.com/office/powerpoint/2010/main" val="31909143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p:cNvSpPr>
            <a:spLocks noGrp="1"/>
          </p:cNvSpPr>
          <p:nvPr>
            <p:ph sz="half" idx="2"/>
          </p:nvPr>
        </p:nvSpPr>
        <p:spPr>
          <a:xfrm>
            <a:off x="5842000" y="1800000"/>
            <a:ext cx="5854700" cy="4351338"/>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noFill/>
            </a:endParaRPr>
          </a:p>
        </p:txBody>
      </p:sp>
      <p:sp>
        <p:nvSpPr>
          <p:cNvPr id="12" name="Content Placeholder 11"/>
          <p:cNvSpPr>
            <a:spLocks noGrp="1"/>
          </p:cNvSpPr>
          <p:nvPr>
            <p:ph sz="half" idx="1"/>
          </p:nvPr>
        </p:nvSpPr>
        <p:spPr>
          <a:xfrm>
            <a:off x="785799" y="1800000"/>
            <a:ext cx="5704429" cy="4351338"/>
          </a:xfrm>
          <a:prstGeom prst="parallelogram">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noFill/>
            </a:endParaRPr>
          </a:p>
        </p:txBody>
      </p:sp>
      <p:sp>
        <p:nvSpPr>
          <p:cNvPr id="2" name="Title 1"/>
          <p:cNvSpPr>
            <a:spLocks noGrp="1"/>
          </p:cNvSpPr>
          <p:nvPr>
            <p:ph type="title"/>
          </p:nvPr>
        </p:nvSpPr>
        <p:spPr>
          <a:xfrm>
            <a:off x="1116000" y="792000"/>
            <a:ext cx="10089180" cy="646331"/>
          </a:xfrm>
        </p:spPr>
        <p:txBody>
          <a:bodyPr/>
          <a:lstStyle/>
          <a:p>
            <a:r>
              <a:rPr lang="en-GB" dirty="0" smtClean="0"/>
              <a:t>Introducing Reveal into SMC implementation</a:t>
            </a:r>
            <a:endParaRPr lang="en-GB" dirty="0"/>
          </a:p>
        </p:txBody>
      </p:sp>
      <p:sp>
        <p:nvSpPr>
          <p:cNvPr id="5" name="TextBox 4"/>
          <p:cNvSpPr txBox="1"/>
          <p:nvPr/>
        </p:nvSpPr>
        <p:spPr>
          <a:xfrm>
            <a:off x="7288969" y="1911747"/>
            <a:ext cx="3901028" cy="4601260"/>
          </a:xfrm>
          <a:prstGeom prst="rect">
            <a:avLst/>
          </a:prstGeom>
          <a:noFill/>
        </p:spPr>
        <p:txBody>
          <a:bodyPr wrap="square" rtlCol="0">
            <a:spAutoFit/>
          </a:bodyPr>
          <a:lstStyle/>
          <a:p>
            <a:pPr>
              <a:spcAft>
                <a:spcPts val="600"/>
              </a:spcAft>
            </a:pPr>
            <a:r>
              <a:rPr lang="en-US" sz="2400" b="1" dirty="0"/>
              <a:t>Usability testing</a:t>
            </a:r>
          </a:p>
          <a:p>
            <a:pPr marL="0" lvl="1" indent="-285750">
              <a:spcAft>
                <a:spcPts val="600"/>
              </a:spcAft>
              <a:buFont typeface="Arial" panose="020B0604020202020204" pitchFamily="34" charset="0"/>
              <a:buChar char="•"/>
            </a:pPr>
            <a:r>
              <a:rPr lang="en-GB" dirty="0"/>
              <a:t>Remote training of trainers</a:t>
            </a:r>
          </a:p>
          <a:p>
            <a:pPr marL="0" lvl="1" indent="-285750">
              <a:spcAft>
                <a:spcPts val="600"/>
              </a:spcAft>
              <a:buFont typeface="Arial" panose="020B0604020202020204" pitchFamily="34" charset="0"/>
              <a:buChar char="•"/>
            </a:pPr>
            <a:r>
              <a:rPr lang="en-GB" dirty="0"/>
              <a:t>Face-to-face health facility and </a:t>
            </a:r>
            <a:r>
              <a:rPr lang="en-GB" dirty="0" smtClean="0"/>
              <a:t>CD</a:t>
            </a:r>
            <a:br>
              <a:rPr lang="en-GB" dirty="0" smtClean="0"/>
            </a:br>
            <a:r>
              <a:rPr lang="en-GB" dirty="0" smtClean="0"/>
              <a:t>     </a:t>
            </a:r>
            <a:r>
              <a:rPr lang="en-GB" dirty="0" smtClean="0"/>
              <a:t>training</a:t>
            </a:r>
          </a:p>
          <a:p>
            <a:pPr marL="0" lvl="1" indent="-285750">
              <a:spcAft>
                <a:spcPts val="600"/>
              </a:spcAft>
              <a:buFont typeface="Arial" panose="020B0604020202020204" pitchFamily="34" charset="0"/>
              <a:buChar char="•"/>
            </a:pPr>
            <a:r>
              <a:rPr lang="en-GB" dirty="0" smtClean="0"/>
              <a:t>Implementation </a:t>
            </a:r>
            <a:r>
              <a:rPr lang="en-GB" dirty="0"/>
              <a:t>in two health facilities</a:t>
            </a:r>
          </a:p>
          <a:p>
            <a:pPr marL="900000" lvl="2" indent="-285750">
              <a:spcAft>
                <a:spcPts val="600"/>
              </a:spcAft>
              <a:buFont typeface="Courier New" panose="02070309020205020404" pitchFamily="49" charset="0"/>
              <a:buChar char="o"/>
            </a:pPr>
            <a:r>
              <a:rPr lang="en-GB" sz="1600" dirty="0"/>
              <a:t>Easy-to-reach</a:t>
            </a:r>
          </a:p>
          <a:p>
            <a:pPr marL="900000" lvl="2" indent="-285750">
              <a:spcAft>
                <a:spcPts val="600"/>
              </a:spcAft>
              <a:buFont typeface="Courier New" panose="02070309020205020404" pitchFamily="49" charset="0"/>
              <a:buChar char="o"/>
            </a:pPr>
            <a:r>
              <a:rPr lang="en-GB" sz="1600" dirty="0"/>
              <a:t>Hard-to-reach</a:t>
            </a:r>
          </a:p>
          <a:p>
            <a:pPr marL="0" lvl="1" indent="-285750">
              <a:spcAft>
                <a:spcPts val="600"/>
              </a:spcAft>
              <a:buFont typeface="Arial" panose="020B0604020202020204" pitchFamily="34" charset="0"/>
              <a:buChar char="•"/>
            </a:pPr>
            <a:r>
              <a:rPr lang="en-GB" dirty="0"/>
              <a:t>Trialled on two types of devices </a:t>
            </a:r>
            <a:r>
              <a:rPr lang="en-GB" dirty="0" smtClean="0"/>
              <a:t/>
            </a:r>
            <a:br>
              <a:rPr lang="en-GB" dirty="0" smtClean="0"/>
            </a:br>
            <a:r>
              <a:rPr lang="en-GB" dirty="0" smtClean="0"/>
              <a:t>     (</a:t>
            </a:r>
            <a:r>
              <a:rPr lang="en-GB" dirty="0"/>
              <a:t>Samsung, </a:t>
            </a:r>
            <a:r>
              <a:rPr lang="en-GB" dirty="0" err="1"/>
              <a:t>Tecno</a:t>
            </a:r>
            <a:r>
              <a:rPr lang="en-GB" dirty="0" smtClean="0"/>
              <a:t>)</a:t>
            </a:r>
          </a:p>
          <a:p>
            <a:pPr marL="0" lvl="1">
              <a:spcAft>
                <a:spcPts val="600"/>
              </a:spcAft>
            </a:pPr>
            <a:r>
              <a:rPr lang="en-GB" sz="2400" b="1" dirty="0" smtClean="0"/>
              <a:t>Pilot study</a:t>
            </a:r>
          </a:p>
          <a:p>
            <a:pPr marL="0" lvl="1">
              <a:spcAft>
                <a:spcPts val="600"/>
              </a:spcAft>
            </a:pPr>
            <a:r>
              <a:rPr lang="en-GB" sz="2400" b="1" dirty="0" smtClean="0"/>
              <a:t>Operational research</a:t>
            </a:r>
            <a:endParaRPr lang="en-GB" sz="2400" b="1" dirty="0"/>
          </a:p>
          <a:p>
            <a:pPr>
              <a:spcAft>
                <a:spcPts val="600"/>
              </a:spcAft>
            </a:pPr>
            <a:endParaRPr lang="en-GB" dirty="0"/>
          </a:p>
        </p:txBody>
      </p:sp>
      <p:sp>
        <p:nvSpPr>
          <p:cNvPr id="7" name="Rectangle 6"/>
          <p:cNvSpPr/>
          <p:nvPr/>
        </p:nvSpPr>
        <p:spPr>
          <a:xfrm>
            <a:off x="2212375" y="2023938"/>
            <a:ext cx="3387271" cy="2846933"/>
          </a:xfrm>
          <a:prstGeom prst="rect">
            <a:avLst/>
          </a:prstGeom>
        </p:spPr>
        <p:txBody>
          <a:bodyPr wrap="square">
            <a:spAutoFit/>
          </a:bodyPr>
          <a:lstStyle/>
          <a:p>
            <a:pPr>
              <a:spcAft>
                <a:spcPts val="600"/>
              </a:spcAft>
            </a:pPr>
            <a:r>
              <a:rPr lang="en-US" sz="2400" b="1" dirty="0" smtClean="0"/>
              <a:t>Assessment and development</a:t>
            </a:r>
          </a:p>
          <a:p>
            <a:pPr marL="285750" indent="-285750">
              <a:buFont typeface="Arial" panose="020B0604020202020204" pitchFamily="34" charset="0"/>
              <a:buChar char="•"/>
            </a:pPr>
            <a:r>
              <a:rPr lang="en-US" dirty="0" smtClean="0"/>
              <a:t>Stakeholder engagement</a:t>
            </a:r>
          </a:p>
          <a:p>
            <a:pPr marL="285750" indent="-285750">
              <a:buFont typeface="Arial" panose="020B0604020202020204" pitchFamily="34" charset="0"/>
              <a:buChar char="•"/>
            </a:pPr>
            <a:r>
              <a:rPr lang="en-US" dirty="0" smtClean="0"/>
              <a:t>Scoping exercise </a:t>
            </a:r>
            <a:endParaRPr lang="it-IT" dirty="0" smtClean="0"/>
          </a:p>
          <a:p>
            <a:pPr marL="285750" indent="-285750">
              <a:buFont typeface="Arial" panose="020B0604020202020204" pitchFamily="34" charset="0"/>
              <a:buChar char="•"/>
            </a:pPr>
            <a:r>
              <a:rPr lang="en-US" dirty="0" smtClean="0"/>
              <a:t>Validation workshop</a:t>
            </a:r>
            <a:endParaRPr lang="it-IT" dirty="0" smtClean="0"/>
          </a:p>
          <a:p>
            <a:pPr marL="285750" indent="-285750">
              <a:buFont typeface="Arial" panose="020B0604020202020204" pitchFamily="34" charset="0"/>
              <a:buChar char="•"/>
            </a:pPr>
            <a:r>
              <a:rPr lang="it-IT" dirty="0" smtClean="0"/>
              <a:t>E</a:t>
            </a:r>
            <a:r>
              <a:rPr lang="en-US" dirty="0" smtClean="0"/>
              <a:t>numeration exercise</a:t>
            </a:r>
          </a:p>
          <a:p>
            <a:pPr marL="285750" indent="-285750">
              <a:buFont typeface="Arial" panose="020B0604020202020204" pitchFamily="34" charset="0"/>
              <a:buChar char="•"/>
            </a:pPr>
            <a:r>
              <a:rPr lang="en-US" dirty="0" smtClean="0"/>
              <a:t>In-field </a:t>
            </a:r>
            <a:r>
              <a:rPr lang="en-US" dirty="0" smtClean="0"/>
              <a:t>testing.</a:t>
            </a:r>
            <a:endParaRPr lang="en-US" dirty="0" smtClean="0"/>
          </a:p>
          <a:p>
            <a:endParaRPr lang="en-US" dirty="0" smtClean="0"/>
          </a:p>
          <a:p>
            <a:endParaRPr lang="en-US" dirty="0"/>
          </a:p>
        </p:txBody>
      </p:sp>
      <p:sp>
        <p:nvSpPr>
          <p:cNvPr id="3" name="TextBox 2"/>
          <p:cNvSpPr txBox="1"/>
          <p:nvPr/>
        </p:nvSpPr>
        <p:spPr>
          <a:xfrm>
            <a:off x="972878" y="4483100"/>
            <a:ext cx="890277" cy="2215991"/>
          </a:xfrm>
          <a:prstGeom prst="rect">
            <a:avLst/>
          </a:prstGeom>
          <a:noFill/>
        </p:spPr>
        <p:txBody>
          <a:bodyPr wrap="square" rtlCol="0">
            <a:spAutoFit/>
          </a:bodyPr>
          <a:lstStyle/>
          <a:p>
            <a:r>
              <a:rPr lang="en-GB" sz="13800" b="1" dirty="0">
                <a:solidFill>
                  <a:schemeClr val="bg2"/>
                </a:solidFill>
                <a:latin typeface="Arial Black" panose="020B0A04020102020204" pitchFamily="34" charset="0"/>
              </a:rPr>
              <a:t>1</a:t>
            </a:r>
          </a:p>
        </p:txBody>
      </p:sp>
      <p:sp>
        <p:nvSpPr>
          <p:cNvPr id="8" name="TextBox 7"/>
          <p:cNvSpPr txBox="1"/>
          <p:nvPr/>
        </p:nvSpPr>
        <p:spPr>
          <a:xfrm>
            <a:off x="6120346" y="4483089"/>
            <a:ext cx="890277" cy="2215991"/>
          </a:xfrm>
          <a:prstGeom prst="rect">
            <a:avLst/>
          </a:prstGeom>
          <a:noFill/>
        </p:spPr>
        <p:txBody>
          <a:bodyPr wrap="square" rtlCol="0">
            <a:spAutoFit/>
          </a:bodyPr>
          <a:lstStyle/>
          <a:p>
            <a:r>
              <a:rPr lang="en-GB" sz="13800" b="1" dirty="0" smtClean="0">
                <a:solidFill>
                  <a:schemeClr val="bg2"/>
                </a:solidFill>
                <a:latin typeface="Arial Black" panose="020B0A04020102020204" pitchFamily="34" charset="0"/>
              </a:rPr>
              <a:t>2</a:t>
            </a:r>
            <a:endParaRPr lang="en-GB" sz="13800" b="1" dirty="0">
              <a:solidFill>
                <a:schemeClr val="bg2"/>
              </a:solidFill>
              <a:latin typeface="Arial Black" panose="020B0A04020102020204" pitchFamily="34" charset="0"/>
            </a:endParaRPr>
          </a:p>
        </p:txBody>
      </p:sp>
    </p:spTree>
    <p:extLst>
      <p:ext uri="{BB962C8B-B14F-4D97-AF65-F5344CB8AC3E}">
        <p14:creationId xmlns:p14="http://schemas.microsoft.com/office/powerpoint/2010/main" val="47288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Usability study</a:t>
            </a:r>
            <a:endParaRPr lang="en-GB" dirty="0"/>
          </a:p>
        </p:txBody>
      </p:sp>
      <p:sp>
        <p:nvSpPr>
          <p:cNvPr id="3" name="Content Placeholder 2"/>
          <p:cNvSpPr>
            <a:spLocks noGrp="1"/>
          </p:cNvSpPr>
          <p:nvPr>
            <p:ph idx="1"/>
          </p:nvPr>
        </p:nvSpPr>
        <p:spPr>
          <a:xfrm>
            <a:off x="1116000" y="1825624"/>
            <a:ext cx="10575258" cy="4934405"/>
          </a:xfrm>
        </p:spPr>
        <p:txBody>
          <a:bodyPr>
            <a:normAutofit fontScale="85000" lnSpcReduction="10000"/>
          </a:bodyPr>
          <a:lstStyle/>
          <a:p>
            <a:pPr marL="0" indent="0">
              <a:lnSpc>
                <a:spcPct val="120000"/>
              </a:lnSpc>
              <a:spcAft>
                <a:spcPts val="0"/>
              </a:spcAft>
              <a:buNone/>
            </a:pPr>
            <a:r>
              <a:rPr lang="en-GB" sz="2400" b="1" dirty="0" smtClean="0"/>
              <a:t>Aim: </a:t>
            </a:r>
            <a:r>
              <a:rPr lang="en-GB" sz="2400" dirty="0" smtClean="0"/>
              <a:t>Gather evidence about the usefulness, efficiency and learnability of the Reveal platform to different types of users.</a:t>
            </a:r>
          </a:p>
          <a:p>
            <a:pPr marL="0" indent="0">
              <a:lnSpc>
                <a:spcPct val="120000"/>
              </a:lnSpc>
              <a:spcAft>
                <a:spcPts val="0"/>
              </a:spcAft>
              <a:buNone/>
            </a:pPr>
            <a:r>
              <a:rPr lang="en-GB" sz="2400" b="1" dirty="0" smtClean="0"/>
              <a:t>Location: </a:t>
            </a:r>
            <a:r>
              <a:rPr lang="en-GB" sz="2400" dirty="0"/>
              <a:t>O</a:t>
            </a:r>
            <a:r>
              <a:rPr lang="en-GB" sz="2400" dirty="0" smtClean="0"/>
              <a:t>ne easy-to-reach and one hard-to-reach health facility in </a:t>
            </a:r>
            <a:r>
              <a:rPr lang="en-GB" sz="2400" dirty="0" err="1" smtClean="0"/>
              <a:t>Goronyo</a:t>
            </a:r>
            <a:r>
              <a:rPr lang="en-GB" sz="2400" dirty="0" smtClean="0"/>
              <a:t> LGA, </a:t>
            </a:r>
            <a:r>
              <a:rPr lang="en-GB" sz="2400" dirty="0" err="1" smtClean="0"/>
              <a:t>Sokoto</a:t>
            </a:r>
            <a:r>
              <a:rPr lang="en-GB" sz="2400" dirty="0" smtClean="0"/>
              <a:t> state.</a:t>
            </a:r>
          </a:p>
          <a:p>
            <a:pPr marL="0" indent="0">
              <a:lnSpc>
                <a:spcPct val="120000"/>
              </a:lnSpc>
              <a:spcAft>
                <a:spcPts val="0"/>
              </a:spcAft>
              <a:buNone/>
            </a:pPr>
            <a:r>
              <a:rPr lang="en-GB" sz="2400" b="1" dirty="0" smtClean="0"/>
              <a:t>Design: </a:t>
            </a:r>
            <a:r>
              <a:rPr lang="en-GB" sz="2400" dirty="0" smtClean="0"/>
              <a:t>Mixed-methods.</a:t>
            </a:r>
          </a:p>
          <a:p>
            <a:pPr marL="0" indent="0">
              <a:lnSpc>
                <a:spcPct val="120000"/>
              </a:lnSpc>
              <a:spcAft>
                <a:spcPts val="0"/>
              </a:spcAft>
              <a:buNone/>
            </a:pPr>
            <a:r>
              <a:rPr lang="en-GB" sz="2400" b="1" dirty="0" smtClean="0"/>
              <a:t>Objectives: </a:t>
            </a:r>
          </a:p>
          <a:p>
            <a:pPr marL="1015200" lvl="1" indent="-457200">
              <a:lnSpc>
                <a:spcPct val="120000"/>
              </a:lnSpc>
              <a:spcBef>
                <a:spcPts val="600"/>
              </a:spcBef>
              <a:spcAft>
                <a:spcPts val="0"/>
              </a:spcAft>
              <a:buFont typeface="+mj-lt"/>
              <a:buAutoNum type="arabicPeriod"/>
            </a:pPr>
            <a:r>
              <a:rPr lang="en-US" sz="2100" dirty="0" smtClean="0"/>
              <a:t>To understand whether the Reveal platform supports users to complete their specified tasks. </a:t>
            </a:r>
            <a:endParaRPr lang="en-GB" sz="2100" dirty="0" smtClean="0"/>
          </a:p>
          <a:p>
            <a:pPr marL="1015200" lvl="1" indent="-457200">
              <a:lnSpc>
                <a:spcPct val="120000"/>
              </a:lnSpc>
              <a:spcBef>
                <a:spcPts val="600"/>
              </a:spcBef>
              <a:spcAft>
                <a:spcPts val="0"/>
              </a:spcAft>
              <a:buFont typeface="+mj-lt"/>
              <a:buAutoNum type="arabicPeriod"/>
            </a:pPr>
            <a:r>
              <a:rPr lang="en-US" sz="2100" dirty="0" smtClean="0"/>
              <a:t>To document the efficiency of task completion using the Reveal mobile client.</a:t>
            </a:r>
          </a:p>
          <a:p>
            <a:pPr marL="1015200" lvl="1" indent="-457200">
              <a:lnSpc>
                <a:spcPct val="120000"/>
              </a:lnSpc>
              <a:spcBef>
                <a:spcPts val="600"/>
              </a:spcBef>
              <a:spcAft>
                <a:spcPts val="0"/>
              </a:spcAft>
              <a:buFont typeface="+mj-lt"/>
              <a:buAutoNum type="arabicPeriod"/>
            </a:pPr>
            <a:r>
              <a:rPr lang="en-US" sz="2100" dirty="0" smtClean="0"/>
              <a:t>To document users’ competency with the Reveal platform immediately after training and after use.</a:t>
            </a:r>
            <a:endParaRPr lang="en-GB" sz="2100" dirty="0" smtClean="0"/>
          </a:p>
          <a:p>
            <a:pPr marL="0" indent="0">
              <a:lnSpc>
                <a:spcPct val="120000"/>
              </a:lnSpc>
              <a:spcAft>
                <a:spcPts val="0"/>
              </a:spcAft>
              <a:buNone/>
            </a:pPr>
            <a:r>
              <a:rPr lang="en-GB" sz="2400" b="1" dirty="0" smtClean="0"/>
              <a:t>Methods: </a:t>
            </a:r>
            <a:r>
              <a:rPr lang="en-GB" sz="2400" dirty="0"/>
              <a:t>F</a:t>
            </a:r>
            <a:r>
              <a:rPr lang="en-GB" sz="2400" dirty="0" smtClean="0"/>
              <a:t>ocus group discussions, system usability score, think-aloud methodology, extraction and analysis of back-end data. </a:t>
            </a:r>
          </a:p>
          <a:p>
            <a:pPr marL="0" indent="0">
              <a:lnSpc>
                <a:spcPct val="120000"/>
              </a:lnSpc>
              <a:spcAft>
                <a:spcPts val="0"/>
              </a:spcAft>
              <a:buNone/>
            </a:pPr>
            <a:r>
              <a:rPr lang="en-GB" sz="2400" b="1" dirty="0" smtClean="0"/>
              <a:t>Timescale: </a:t>
            </a:r>
            <a:r>
              <a:rPr lang="en-GB" sz="2400" dirty="0" smtClean="0"/>
              <a:t>September–November 2020.</a:t>
            </a:r>
          </a:p>
          <a:p>
            <a:pPr marL="0" indent="0">
              <a:lnSpc>
                <a:spcPct val="120000"/>
              </a:lnSpc>
              <a:spcAft>
                <a:spcPts val="0"/>
              </a:spcAft>
              <a:buNone/>
            </a:pPr>
            <a:r>
              <a:rPr lang="en-GB" sz="2400" b="1" dirty="0" smtClean="0"/>
              <a:t>Ethical approval</a:t>
            </a:r>
            <a:r>
              <a:rPr lang="en-GB" sz="2400" dirty="0" smtClean="0"/>
              <a:t>: </a:t>
            </a:r>
            <a:r>
              <a:rPr lang="en-GB" sz="2400" dirty="0" err="1" smtClean="0"/>
              <a:t>Sokoto</a:t>
            </a:r>
            <a:r>
              <a:rPr lang="en-GB" sz="2400" dirty="0" smtClean="0"/>
              <a:t> state.</a:t>
            </a:r>
          </a:p>
        </p:txBody>
      </p:sp>
    </p:spTree>
    <p:extLst>
      <p:ext uri="{BB962C8B-B14F-4D97-AF65-F5344CB8AC3E}">
        <p14:creationId xmlns:p14="http://schemas.microsoft.com/office/powerpoint/2010/main" val="33490520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5999" y="1789611"/>
            <a:ext cx="6767795" cy="4937760"/>
          </a:xfrm>
        </p:spPr>
        <p:txBody>
          <a:bodyPr>
            <a:normAutofit fontScale="55000" lnSpcReduction="20000"/>
          </a:bodyPr>
          <a:lstStyle/>
          <a:p>
            <a:pPr>
              <a:lnSpc>
                <a:spcPct val="120000"/>
              </a:lnSpc>
              <a:spcBef>
                <a:spcPts val="0"/>
              </a:spcBef>
              <a:spcAft>
                <a:spcPts val="600"/>
              </a:spcAft>
            </a:pPr>
            <a:r>
              <a:rPr lang="en-US" sz="3600" b="1" dirty="0" smtClean="0"/>
              <a:t>Enumeration and mapping: </a:t>
            </a:r>
            <a:r>
              <a:rPr lang="en-US" sz="3600" dirty="0" smtClean="0"/>
              <a:t>Building structures are identified on satellite maps in SMC distribution areas and loaded onto the Reveal app on the tablets. All structures appear in yellow.</a:t>
            </a:r>
          </a:p>
          <a:p>
            <a:pPr>
              <a:lnSpc>
                <a:spcPct val="120000"/>
              </a:lnSpc>
              <a:spcBef>
                <a:spcPts val="0"/>
              </a:spcBef>
              <a:spcAft>
                <a:spcPts val="600"/>
              </a:spcAft>
            </a:pPr>
            <a:r>
              <a:rPr lang="en-US" sz="3600" b="1" dirty="0" smtClean="0"/>
              <a:t>Registration: </a:t>
            </a:r>
            <a:r>
              <a:rPr lang="en-US" sz="3600" dirty="0" smtClean="0"/>
              <a:t>CDs visit and select a yellow structure, register the structure (as residential/other) and, if residential, register families and children.</a:t>
            </a:r>
          </a:p>
          <a:p>
            <a:pPr lvl="1">
              <a:lnSpc>
                <a:spcPct val="120000"/>
              </a:lnSpc>
              <a:spcBef>
                <a:spcPts val="0"/>
              </a:spcBef>
              <a:spcAft>
                <a:spcPts val="300"/>
              </a:spcAft>
              <a:buFont typeface="Courier New" panose="02070309020205020404" pitchFamily="49" charset="0"/>
              <a:buChar char="o"/>
            </a:pPr>
            <a:r>
              <a:rPr lang="en-US" sz="3300" dirty="0" smtClean="0"/>
              <a:t>CDs can only </a:t>
            </a:r>
            <a:r>
              <a:rPr lang="en-US" sz="3300" dirty="0" smtClean="0"/>
              <a:t>register </a:t>
            </a:r>
            <a:r>
              <a:rPr lang="en-US" sz="3300" dirty="0" smtClean="0"/>
              <a:t>structures if they’re nearby.</a:t>
            </a:r>
          </a:p>
          <a:p>
            <a:pPr lvl="1">
              <a:lnSpc>
                <a:spcPct val="120000"/>
              </a:lnSpc>
              <a:spcBef>
                <a:spcPts val="0"/>
              </a:spcBef>
              <a:spcAft>
                <a:spcPts val="300"/>
              </a:spcAft>
              <a:buFont typeface="Courier New" panose="02070309020205020404" pitchFamily="49" charset="0"/>
              <a:buChar char="o"/>
            </a:pPr>
            <a:r>
              <a:rPr lang="en-US" sz="3300" dirty="0" smtClean="0"/>
              <a:t>New structures can be added.</a:t>
            </a:r>
          </a:p>
          <a:p>
            <a:pPr>
              <a:lnSpc>
                <a:spcPct val="120000"/>
              </a:lnSpc>
              <a:spcBef>
                <a:spcPts val="0"/>
              </a:spcBef>
              <a:spcAft>
                <a:spcPts val="600"/>
              </a:spcAft>
            </a:pPr>
            <a:r>
              <a:rPr lang="en-US" sz="3600" b="1" dirty="0" smtClean="0"/>
              <a:t>Complete tasks:</a:t>
            </a:r>
            <a:r>
              <a:rPr lang="en-US" sz="3600" dirty="0" smtClean="0"/>
              <a:t> SMC delivery, re-dosing, referral as applicable for available eligible children</a:t>
            </a:r>
            <a:r>
              <a:rPr lang="en-US" sz="3600" dirty="0"/>
              <a:t>.</a:t>
            </a:r>
            <a:endParaRPr lang="en-US" sz="3600" dirty="0" smtClean="0"/>
          </a:p>
          <a:p>
            <a:pPr>
              <a:lnSpc>
                <a:spcPct val="120000"/>
              </a:lnSpc>
              <a:spcBef>
                <a:spcPts val="0"/>
              </a:spcBef>
              <a:spcAft>
                <a:spcPts val="600"/>
              </a:spcAft>
            </a:pPr>
            <a:r>
              <a:rPr lang="en-US" sz="3600" b="1" dirty="0" smtClean="0"/>
              <a:t>Complete documentation:</a:t>
            </a:r>
            <a:r>
              <a:rPr lang="en-US" sz="3600" dirty="0" smtClean="0"/>
              <a:t> </a:t>
            </a:r>
            <a:r>
              <a:rPr lang="en-US" sz="3600" dirty="0" err="1" smtClean="0"/>
              <a:t>Colour</a:t>
            </a:r>
            <a:r>
              <a:rPr lang="en-US" sz="3600" dirty="0" smtClean="0"/>
              <a:t> of structures </a:t>
            </a:r>
            <a:r>
              <a:rPr lang="en-US" sz="3600" dirty="0" smtClean="0"/>
              <a:t>changes </a:t>
            </a:r>
            <a:r>
              <a:rPr lang="en-US" sz="3600" dirty="0" smtClean="0"/>
              <a:t>as visits and distribution </a:t>
            </a:r>
            <a:r>
              <a:rPr lang="en-US" sz="3600" dirty="0" smtClean="0"/>
              <a:t>progress </a:t>
            </a:r>
            <a:r>
              <a:rPr lang="en-US" sz="3600" dirty="0" smtClean="0"/>
              <a:t>(see key on next slide).</a:t>
            </a:r>
          </a:p>
          <a:p>
            <a:pPr>
              <a:lnSpc>
                <a:spcPct val="120000"/>
              </a:lnSpc>
              <a:spcBef>
                <a:spcPts val="0"/>
              </a:spcBef>
              <a:spcAft>
                <a:spcPts val="600"/>
              </a:spcAft>
            </a:pPr>
            <a:endParaRPr lang="en-GB" dirty="0"/>
          </a:p>
        </p:txBody>
      </p:sp>
      <p:sp>
        <p:nvSpPr>
          <p:cNvPr id="2" name="Title 1"/>
          <p:cNvSpPr>
            <a:spLocks noGrp="1"/>
          </p:cNvSpPr>
          <p:nvPr>
            <p:ph type="title"/>
          </p:nvPr>
        </p:nvSpPr>
        <p:spPr>
          <a:xfrm>
            <a:off x="1116000" y="792000"/>
            <a:ext cx="5307660" cy="646331"/>
          </a:xfrm>
        </p:spPr>
        <p:txBody>
          <a:bodyPr/>
          <a:lstStyle/>
          <a:p>
            <a:r>
              <a:rPr lang="en-GB" dirty="0" smtClean="0"/>
              <a:t>Reveal workflow</a:t>
            </a:r>
            <a:endParaRPr lang="en-GB" dirty="0"/>
          </a:p>
        </p:txBody>
      </p:sp>
      <p:pic>
        <p:nvPicPr>
          <p:cNvPr id="11" name="Google Shape;295;p54"/>
          <p:cNvPicPr preferRelativeResize="0">
            <a:picLocks noGrp="1"/>
          </p:cNvPicPr>
          <p:nvPr>
            <p:ph type="pic" sz="quarter" idx="10"/>
          </p:nvPr>
        </p:nvPicPr>
        <p:blipFill rotWithShape="1">
          <a:blip r:embed="rId2">
            <a:alphaModFix/>
          </a:blip>
          <a:srcRect l="2920" t="-26086" r="2920" b="-127534"/>
          <a:stretch/>
        </p:blipFill>
        <p:spPr>
          <a:xfrm>
            <a:off x="7883794" y="255587"/>
            <a:ext cx="4036424" cy="5571751"/>
          </a:xfrm>
        </p:spPr>
      </p:pic>
      <p:grpSp>
        <p:nvGrpSpPr>
          <p:cNvPr id="6" name="Group 5"/>
          <p:cNvGrpSpPr/>
          <p:nvPr/>
        </p:nvGrpSpPr>
        <p:grpSpPr>
          <a:xfrm>
            <a:off x="8327931" y="2824902"/>
            <a:ext cx="3435381" cy="3268952"/>
            <a:chOff x="2500300" y="2185613"/>
            <a:chExt cx="4312190" cy="3268952"/>
          </a:xfrm>
        </p:grpSpPr>
        <p:pic>
          <p:nvPicPr>
            <p:cNvPr id="7" name="Google Shape;355;p56"/>
            <p:cNvPicPr preferRelativeResize="0"/>
            <p:nvPr/>
          </p:nvPicPr>
          <p:blipFill rotWithShape="1">
            <a:blip r:embed="rId3">
              <a:alphaModFix/>
            </a:blip>
            <a:srcRect/>
            <a:stretch/>
          </p:blipFill>
          <p:spPr>
            <a:xfrm>
              <a:off x="2500300" y="2197246"/>
              <a:ext cx="2131175" cy="3257319"/>
            </a:xfrm>
            <a:prstGeom prst="rect">
              <a:avLst/>
            </a:prstGeom>
            <a:noFill/>
            <a:ln>
              <a:noFill/>
            </a:ln>
          </p:spPr>
        </p:pic>
        <p:pic>
          <p:nvPicPr>
            <p:cNvPr id="8" name="Google Shape;355;p56"/>
            <p:cNvPicPr preferRelativeResize="0"/>
            <p:nvPr/>
          </p:nvPicPr>
          <p:blipFill rotWithShape="1">
            <a:blip r:embed="rId3">
              <a:alphaModFix/>
            </a:blip>
            <a:srcRect/>
            <a:stretch/>
          </p:blipFill>
          <p:spPr>
            <a:xfrm>
              <a:off x="4645175" y="2185613"/>
              <a:ext cx="2167315" cy="3257319"/>
            </a:xfrm>
            <a:prstGeom prst="rect">
              <a:avLst/>
            </a:prstGeom>
            <a:noFill/>
            <a:ln>
              <a:noFill/>
            </a:ln>
          </p:spPr>
        </p:pic>
        <p:pic>
          <p:nvPicPr>
            <p:cNvPr id="9" name="Google Shape;358;p56"/>
            <p:cNvPicPr preferRelativeResize="0"/>
            <p:nvPr/>
          </p:nvPicPr>
          <p:blipFill>
            <a:blip r:embed="rId4">
              <a:alphaModFix/>
            </a:blip>
            <a:stretch>
              <a:fillRect/>
            </a:stretch>
          </p:blipFill>
          <p:spPr>
            <a:xfrm>
              <a:off x="2610333" y="2532245"/>
              <a:ext cx="1916821" cy="2562990"/>
            </a:xfrm>
            <a:prstGeom prst="rect">
              <a:avLst/>
            </a:prstGeom>
            <a:noFill/>
            <a:ln>
              <a:noFill/>
            </a:ln>
          </p:spPr>
        </p:pic>
        <p:pic>
          <p:nvPicPr>
            <p:cNvPr id="10" name="Google Shape;359;p56"/>
            <p:cNvPicPr preferRelativeResize="0"/>
            <p:nvPr/>
          </p:nvPicPr>
          <p:blipFill>
            <a:blip r:embed="rId5">
              <a:alphaModFix/>
            </a:blip>
            <a:stretch>
              <a:fillRect/>
            </a:stretch>
          </p:blipFill>
          <p:spPr>
            <a:xfrm>
              <a:off x="4733516" y="2507898"/>
              <a:ext cx="1978500" cy="2579086"/>
            </a:xfrm>
            <a:prstGeom prst="rect">
              <a:avLst/>
            </a:prstGeom>
            <a:noFill/>
            <a:ln>
              <a:noFill/>
            </a:ln>
          </p:spPr>
        </p:pic>
      </p:grpSp>
    </p:spTree>
    <p:extLst>
      <p:ext uri="{BB962C8B-B14F-4D97-AF65-F5344CB8AC3E}">
        <p14:creationId xmlns:p14="http://schemas.microsoft.com/office/powerpoint/2010/main" val="351576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p:tgtEl>
                                          <p:spTgt spid="1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6000" y="774700"/>
            <a:ext cx="7354900" cy="5918200"/>
          </a:xfrm>
        </p:spPr>
        <p:txBody>
          <a:bodyPr>
            <a:normAutofit/>
          </a:bodyPr>
          <a:lstStyle/>
          <a:p>
            <a:pPr>
              <a:lnSpc>
                <a:spcPct val="110000"/>
              </a:lnSpc>
            </a:pPr>
            <a:r>
              <a:rPr lang="en-US" b="1" dirty="0" smtClean="0"/>
              <a:t>Monitor and respond: </a:t>
            </a:r>
            <a:r>
              <a:rPr lang="en-US" dirty="0" smtClean="0"/>
              <a:t>Supervisors monitor through spatial images and the mobile dashboard and respond accordingly.</a:t>
            </a:r>
          </a:p>
          <a:p>
            <a:pPr lvl="1">
              <a:lnSpc>
                <a:spcPct val="110000"/>
              </a:lnSpc>
              <a:buFont typeface="Courier New" panose="02070309020205020404" pitchFamily="49" charset="0"/>
              <a:buChar char="o"/>
            </a:pPr>
            <a:r>
              <a:rPr lang="en-US" dirty="0" smtClean="0"/>
              <a:t>Blue: operational area and user (i.e. CD) </a:t>
            </a:r>
          </a:p>
          <a:p>
            <a:pPr lvl="1">
              <a:lnSpc>
                <a:spcPct val="110000"/>
              </a:lnSpc>
              <a:buFont typeface="Courier New" panose="02070309020205020404" pitchFamily="49" charset="0"/>
              <a:buChar char="o"/>
            </a:pPr>
            <a:r>
              <a:rPr lang="en-US" dirty="0" smtClean="0"/>
              <a:t>Yellow: structure not visited</a:t>
            </a:r>
          </a:p>
          <a:p>
            <a:pPr lvl="1">
              <a:lnSpc>
                <a:spcPct val="110000"/>
              </a:lnSpc>
              <a:buFont typeface="Courier New" panose="02070309020205020404" pitchFamily="49" charset="0"/>
              <a:buChar char="o"/>
            </a:pPr>
            <a:r>
              <a:rPr lang="en-US" dirty="0" smtClean="0"/>
              <a:t>Red: structure visited, no SMC distributed</a:t>
            </a:r>
          </a:p>
          <a:p>
            <a:pPr lvl="1">
              <a:lnSpc>
                <a:spcPct val="110000"/>
              </a:lnSpc>
              <a:buFont typeface="Courier New" panose="02070309020205020404" pitchFamily="49" charset="0"/>
              <a:buChar char="o"/>
            </a:pPr>
            <a:r>
              <a:rPr lang="en-US" dirty="0" smtClean="0"/>
              <a:t>Purple: structure visited, SMC partially distributed</a:t>
            </a:r>
          </a:p>
          <a:p>
            <a:pPr lvl="1">
              <a:lnSpc>
                <a:spcPct val="110000"/>
              </a:lnSpc>
              <a:buFont typeface="Courier New" panose="02070309020205020404" pitchFamily="49" charset="0"/>
              <a:buChar char="o"/>
            </a:pPr>
            <a:r>
              <a:rPr lang="en-US" dirty="0" smtClean="0"/>
              <a:t>Green: structure visited, SMC fully distributed</a:t>
            </a:r>
          </a:p>
          <a:p>
            <a:pPr lvl="1">
              <a:lnSpc>
                <a:spcPct val="110000"/>
              </a:lnSpc>
              <a:buFont typeface="Courier New" panose="02070309020205020404" pitchFamily="49" charset="0"/>
              <a:buChar char="o"/>
            </a:pPr>
            <a:r>
              <a:rPr lang="en-US" dirty="0" smtClean="0"/>
              <a:t>Black: ineligible (not a residential structure).</a:t>
            </a:r>
          </a:p>
          <a:p>
            <a:pPr>
              <a:lnSpc>
                <a:spcPct val="110000"/>
              </a:lnSpc>
            </a:pPr>
            <a:r>
              <a:rPr lang="en-US" b="1" dirty="0" smtClean="0"/>
              <a:t>Response: </a:t>
            </a:r>
            <a:r>
              <a:rPr lang="en-US" dirty="0" smtClean="0"/>
              <a:t>Options include:</a:t>
            </a:r>
          </a:p>
          <a:p>
            <a:pPr lvl="1">
              <a:lnSpc>
                <a:spcPct val="110000"/>
              </a:lnSpc>
              <a:buFont typeface="Courier New" panose="02070309020205020404" pitchFamily="49" charset="0"/>
              <a:buChar char="o"/>
            </a:pPr>
            <a:r>
              <a:rPr lang="en-US" dirty="0" smtClean="0"/>
              <a:t>Planning for next visits</a:t>
            </a:r>
          </a:p>
          <a:p>
            <a:pPr lvl="1">
              <a:lnSpc>
                <a:spcPct val="110000"/>
              </a:lnSpc>
              <a:buFont typeface="Courier New" panose="02070309020205020404" pitchFamily="49" charset="0"/>
              <a:buChar char="o"/>
            </a:pPr>
            <a:r>
              <a:rPr lang="en-US" dirty="0" smtClean="0"/>
              <a:t>Planning to mop-up yellow structures</a:t>
            </a:r>
          </a:p>
          <a:p>
            <a:pPr lvl="1">
              <a:lnSpc>
                <a:spcPct val="110000"/>
              </a:lnSpc>
              <a:buFont typeface="Courier New" panose="02070309020205020404" pitchFamily="49" charset="0"/>
              <a:buChar char="o"/>
            </a:pPr>
            <a:r>
              <a:rPr lang="en-US" dirty="0" smtClean="0"/>
              <a:t>Planning to revisit purple structures.</a:t>
            </a:r>
          </a:p>
          <a:p>
            <a:pPr>
              <a:lnSpc>
                <a:spcPct val="110000"/>
              </a:lnSpc>
            </a:pPr>
            <a:r>
              <a:rPr lang="en-US" b="1" dirty="0" smtClean="0"/>
              <a:t>Drug reconciliation: </a:t>
            </a:r>
            <a:r>
              <a:rPr lang="en-US" dirty="0" smtClean="0"/>
              <a:t>Morning and evening.</a:t>
            </a:r>
          </a:p>
        </p:txBody>
      </p:sp>
      <p:pic>
        <p:nvPicPr>
          <p:cNvPr id="7" name="Google Shape;107;p19"/>
          <p:cNvPicPr preferRelativeResize="0">
            <a:picLocks noGrp="1"/>
          </p:cNvPicPr>
          <p:nvPr>
            <p:ph type="pic" sz="quarter" idx="10"/>
          </p:nvPr>
        </p:nvPicPr>
        <p:blipFill rotWithShape="1">
          <a:blip r:embed="rId2">
            <a:alphaModFix/>
          </a:blip>
          <a:srcRect l="-44427" t="-2545" r="-9105" b="-2545"/>
          <a:stretch/>
        </p:blipFill>
        <p:spPr/>
      </p:pic>
    </p:spTree>
    <p:extLst>
      <p:ext uri="{BB962C8B-B14F-4D97-AF65-F5344CB8AC3E}">
        <p14:creationId xmlns:p14="http://schemas.microsoft.com/office/powerpoint/2010/main" val="3851616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alaria Consortium">
      <a:dk1>
        <a:srgbClr val="004750"/>
      </a:dk1>
      <a:lt1>
        <a:srgbClr val="F7EDE3"/>
      </a:lt1>
      <a:dk2>
        <a:srgbClr val="005D63"/>
      </a:dk2>
      <a:lt2>
        <a:srgbClr val="FFFFFF"/>
      </a:lt2>
      <a:accent1>
        <a:srgbClr val="5EDBB5"/>
      </a:accent1>
      <a:accent2>
        <a:srgbClr val="1FA3B2"/>
      </a:accent2>
      <a:accent3>
        <a:srgbClr val="E3FFF5"/>
      </a:accent3>
      <a:accent4>
        <a:srgbClr val="007268"/>
      </a:accent4>
      <a:accent5>
        <a:srgbClr val="00837B"/>
      </a:accent5>
      <a:accent6>
        <a:srgbClr val="715BCE"/>
      </a:accent6>
      <a:hlink>
        <a:srgbClr val="0070C0"/>
      </a:hlink>
      <a:folHlink>
        <a:srgbClr val="7030A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51A1027-9CB0-410B-B0AB-5093CBD92D33}" vid="{C26F0DE6-0923-47D1-9235-19E6F234F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nowledge_x0020_Base_x0020_Status xmlns="446d9c23-33c1-4aaa-b610-0b49484beeba">Do not display in Knowledge Base</Knowledge_x0020_Base_x0020_Status>
    <TaxCatchAll xmlns="446d9c23-33c1-4aaa-b610-0b49484beeba"/>
    <Function_x0028_s_x0029_ xmlns="446d9c23-33c1-4aaa-b610-0b49484beeba" xsi:nil="true"/>
    <Location_x0028_s_x0029_ xmlns="446d9c23-33c1-4aaa-b610-0b49484beeba"/>
    <Language_x0028_s_x0029_ xmlns="446d9c23-33c1-4aaa-b610-0b49484beeba" xsi:nil="true"/>
    <h07063d4a6c74212ab877aa424a1f7d6 xmlns="446d9c23-33c1-4aaa-b610-0b49484beeba">
      <Terms xmlns="http://schemas.microsoft.com/office/infopath/2007/PartnerControls"/>
    </h07063d4a6c74212ab877aa424a1f7d6>
    <d51732ba3bba4342a416b429b6a40b0b xmlns="446d9c23-33c1-4aaa-b610-0b49484beeba">
      <Terms xmlns="http://schemas.microsoft.com/office/infopath/2007/PartnerControls"/>
    </d51732ba3bba4342a416b429b6a40b0b>
    <Classification_x0028_s_x0029_ xmlns="446d9c23-33c1-4aaa-b610-0b49484beeba" xsi:nil="true"/>
    <General_x0020_Document_x0020_Type xmlns="446d9c23-33c1-4aaa-b610-0b49484beeba" xsi:nil="true"/>
    <j49f4a525f6a4ed2b6a5dca880bae675 xmlns="446d9c23-33c1-4aaa-b610-0b49484beeba">
      <Terms xmlns="http://schemas.microsoft.com/office/infopath/2007/PartnerControls"/>
    </j49f4a525f6a4ed2b6a5dca880bae675>
    <SharedWithUsers xmlns="446d9c23-33c1-4aaa-b610-0b49484beeba">
      <UserInfo>
        <DisplayName>Michael Haydock</DisplayName>
        <AccountId>3948</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Malaria Consortium Document" ma:contentTypeID="0x0101001D5646EEDBA3214EB36B225F0D3F7646001C2780CD66AB1545972904D7DB7E7ED5" ma:contentTypeVersion="55" ma:contentTypeDescription="Content type for all other documents on the site. These are general documents that do not require control." ma:contentTypeScope="" ma:versionID="1db809cc440a29657ea85a4c77ed133a">
  <xsd:schema xmlns:xsd="http://www.w3.org/2001/XMLSchema" xmlns:xs="http://www.w3.org/2001/XMLSchema" xmlns:p="http://schemas.microsoft.com/office/2006/metadata/properties" xmlns:ns1="http://schemas.microsoft.com/sharepoint/v3" xmlns:ns2="446d9c23-33c1-4aaa-b610-0b49484beeba" xmlns:ns4="66fcb0dd-db0f-41fe-9b8f-09415b103091" targetNamespace="http://schemas.microsoft.com/office/2006/metadata/properties" ma:root="true" ma:fieldsID="4bf07b9d342d828ac669c1affcacbb10" ns1:_="" ns2:_="" ns4:_="">
    <xsd:import namespace="http://schemas.microsoft.com/sharepoint/v3"/>
    <xsd:import namespace="446d9c23-33c1-4aaa-b610-0b49484beeba"/>
    <xsd:import namespace="66fcb0dd-db0f-41fe-9b8f-09415b103091"/>
    <xsd:element name="properties">
      <xsd:complexType>
        <xsd:sequence>
          <xsd:element name="documentManagement">
            <xsd:complexType>
              <xsd:all>
                <xsd:element ref="ns2:Knowledge_x0020_Base_x0020_Status" minOccurs="0"/>
                <xsd:element ref="ns2:General_x0020_Document_x0020_Type" minOccurs="0"/>
                <xsd:element ref="ns2:Location_x0028_s_x0029_" minOccurs="0"/>
                <xsd:element ref="ns2:Function_x0028_s_x0029_" minOccurs="0"/>
                <xsd:element ref="ns2:Classification_x0028_s_x0029_" minOccurs="0"/>
                <xsd:element ref="ns2:Language_x0028_s_x0029_" minOccurs="0"/>
                <xsd:element ref="ns2:h07063d4a6c74212ab877aa424a1f7d6" minOccurs="0"/>
                <xsd:element ref="ns2:d51732ba3bba4342a416b429b6a40b0b" minOccurs="0"/>
                <xsd:element ref="ns2:SharedWithUsers" minOccurs="0"/>
                <xsd:element ref="ns2:SharedWithDetails" minOccurs="0"/>
                <xsd:element ref="ns2:TaxCatchAll" minOccurs="0"/>
                <xsd:element ref="ns2:TaxCatchAllLabel" minOccurs="0"/>
                <xsd:element ref="ns2:j49f4a525f6a4ed2b6a5dca880bae675" minOccurs="0"/>
                <xsd:element ref="ns2:LastSharedByUser" minOccurs="0"/>
                <xsd:element ref="ns2: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0" nillable="true" ma:displayName="Unified Compliance Policy Properties" ma:hidden="true" ma:internalName="_ip_UnifiedCompliancePolicyProperties">
      <xsd:simpleType>
        <xsd:restriction base="dms:Note"/>
      </xsd:simpleType>
    </xsd:element>
    <xsd:element name="_ip_UnifiedCompliancePolicyUIAction" ma:index="4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6d9c23-33c1-4aaa-b610-0b49484beeba" elementFormDefault="qualified">
    <xsd:import namespace="http://schemas.microsoft.com/office/2006/documentManagement/types"/>
    <xsd:import namespace="http://schemas.microsoft.com/office/infopath/2007/PartnerControls"/>
    <xsd:element name="Knowledge_x0020_Base_x0020_Status" ma:index="2" nillable="true" ma:displayName="Knowledge Base Status" ma:default="Do not display in Knowledge Base" ma:format="Dropdown" ma:internalName="Knowledge_x0020_Base_x0020_Status">
      <xsd:simpleType>
        <xsd:restriction base="dms:Choice">
          <xsd:enumeration value="Do not display in Knowledge Base"/>
          <xsd:enumeration value="Display in Knowledge Base only for permitted users"/>
          <xsd:enumeration value="Display in Knowledge Base for all users"/>
        </xsd:restriction>
      </xsd:simpleType>
    </xsd:element>
    <xsd:element name="General_x0020_Document_x0020_Type" ma:index="3" nillable="true" ma:displayName="General Document Type" ma:format="Dropdown" ma:internalName="General_x0020_Document_x0020_Type">
      <xsd:simpleType>
        <xsd:restriction base="dms:Choice">
          <xsd:enumeration value="Agenda"/>
          <xsd:enumeration value="Audio"/>
          <xsd:enumeration value="Budget"/>
          <xsd:enumeration value="Contract"/>
          <xsd:enumeration value="Data"/>
          <xsd:enumeration value="Form"/>
          <xsd:enumeration value="Manual"/>
          <xsd:enumeration value="Minutes"/>
          <xsd:enumeration value="Plan"/>
          <xsd:enumeration value="Policy"/>
          <xsd:enumeration value="Process"/>
          <xsd:enumeration value="Proposal"/>
          <xsd:enumeration value="Publication"/>
          <xsd:enumeration value="Report"/>
          <xsd:enumeration value="Requirements"/>
          <xsd:enumeration value="Template"/>
          <xsd:enumeration value="Training"/>
          <xsd:enumeration value="Video"/>
        </xsd:restriction>
      </xsd:simpleType>
    </xsd:element>
    <xsd:element name="Location_x0028_s_x0029_" ma:index="4" nillable="true" ma:displayName="Location(s)" ma:internalName="Location_x0028_s_x0029_">
      <xsd:complexType>
        <xsd:complexContent>
          <xsd:extension base="dms:MultiChoice">
            <xsd:sequence>
              <xsd:element name="Value" maxOccurs="unbounded" minOccurs="0" nillable="true">
                <xsd:simpleType>
                  <xsd:restriction base="dms:Choice">
                    <xsd:enumeration value="Africa"/>
                    <xsd:enumeration value="Africa Regional"/>
                    <xsd:enumeration value="Asia"/>
                    <xsd:enumeration value="Asia Regional"/>
                    <xsd:enumeration value="Burkina Faso"/>
                    <xsd:enumeration value="Cambodia"/>
                    <xsd:enumeration value="Chad"/>
                    <xsd:enumeration value="Ethiopia"/>
                    <xsd:enumeration value="Europe"/>
                    <xsd:enumeration value="Gambia"/>
                    <xsd:enumeration value="Ghana"/>
                    <xsd:enumeration value="Global"/>
                    <xsd:enumeration value="Guinea"/>
                    <xsd:enumeration value="Guinea-Bissau"/>
                    <xsd:enumeration value="Malawi"/>
                    <xsd:enumeration value="Mali"/>
                    <xsd:enumeration value="Mozambique"/>
                    <xsd:enumeration value="Myanmar"/>
                    <xsd:enumeration value="Nepal"/>
                    <xsd:enumeration value="Niger"/>
                    <xsd:enumeration value="Nigeria"/>
                    <xsd:enumeration value="North America"/>
                    <xsd:enumeration value="Senegal"/>
                    <xsd:enumeration value="South Sudan"/>
                    <xsd:enumeration value="Tanzania"/>
                    <xsd:enumeration value="Thailand"/>
                    <xsd:enumeration value="Uganda"/>
                    <xsd:enumeration value="UK"/>
                    <xsd:enumeration value="USA"/>
                    <xsd:enumeration value="Zambia"/>
                  </xsd:restriction>
                </xsd:simpleType>
              </xsd:element>
            </xsd:sequence>
          </xsd:extension>
        </xsd:complexContent>
      </xsd:complexType>
    </xsd:element>
    <xsd:element name="Function_x0028_s_x0029_" ma:index="5" nillable="true" ma:displayName="Function(s)" ma:format="Dropdown" ma:internalName="Function_x0028_s_x0029_">
      <xsd:simpleType>
        <xsd:restriction base="dms:Choice">
          <xsd:enumeration value="Business Development"/>
          <xsd:enumeration value="External Relations"/>
          <xsd:enumeration value="Finance"/>
          <xsd:enumeration value="General Management"/>
          <xsd:enumeration value="Global Management Group (GMG)"/>
          <xsd:enumeration value="Human Resources (HR)"/>
          <xsd:enumeration value="Information Technology (IT)"/>
          <xsd:enumeration value="Internal Audit"/>
          <xsd:enumeration value="Location Management"/>
          <xsd:enumeration value="Operations"/>
          <xsd:enumeration value="Organisation Wide"/>
          <xsd:enumeration value="Programme Management"/>
          <xsd:enumeration value="Technical"/>
          <xsd:enumeration value="Trustees"/>
        </xsd:restriction>
      </xsd:simpleType>
    </xsd:element>
    <xsd:element name="Classification_x0028_s_x0029_" ma:index="6" nillable="true" ma:displayName="Classification(s)" ma:format="Dropdown" ma:internalName="Classification_x0028_s_x0029_">
      <xsd:simpleType>
        <xsd:restriction base="dms:Choice">
          <xsd:enumeration value="Public"/>
          <xsd:enumeration value="Restricted Commercial"/>
          <xsd:enumeration value="Restricted Financial"/>
          <xsd:enumeration value="Restricted Personal Data (not staff)"/>
          <xsd:enumeration value="Restricted Sensitive Personal Information"/>
          <xsd:enumeration value="Restrictive Staff Records"/>
          <xsd:enumeration value="Restrictive Strategic"/>
        </xsd:restriction>
      </xsd:simpleType>
    </xsd:element>
    <xsd:element name="Language_x0028_s_x0029_" ma:index="7" nillable="true" ma:displayName="Language(s)" ma:format="Dropdown" ma:internalName="Language_x0028_s_x0029_">
      <xsd:simpleType>
        <xsd:restriction base="dms:Choice">
          <xsd:enumeration value="Arabic"/>
          <xsd:enumeration value="Burmese"/>
          <xsd:enumeration value="English"/>
          <xsd:enumeration value="French"/>
          <xsd:enumeration value="Khmer"/>
          <xsd:enumeration value="Portugese"/>
          <xsd:enumeration value="Spanish"/>
          <xsd:enumeration value="Thai"/>
        </xsd:restriction>
      </xsd:simpleType>
    </xsd:element>
    <xsd:element name="h07063d4a6c74212ab877aa424a1f7d6" ma:index="12" nillable="true" ma:taxonomy="true" ma:internalName="h07063d4a6c74212ab877aa424a1f7d6" ma:taxonomyFieldName="Diseases" ma:displayName="Diseases" ma:readOnly="false" ma:default="" ma:fieldId="{107063d4-a6c7-4212-ab87-7aa424a1f7d6}" ma:taxonomyMulti="true" ma:sspId="0c4f23ce-abd6-4fbe-ba55-9ba9bb7442d8" ma:termSetId="4ece0d02-a915-426b-8586-b8b7860cdff3" ma:anchorId="00000000-0000-0000-0000-000000000000" ma:open="false" ma:isKeyword="false">
      <xsd:complexType>
        <xsd:sequence>
          <xsd:element ref="pc:Terms" minOccurs="0" maxOccurs="1"/>
        </xsd:sequence>
      </xsd:complexType>
    </xsd:element>
    <xsd:element name="d51732ba3bba4342a416b429b6a40b0b" ma:index="14" nillable="true" ma:taxonomy="true" ma:internalName="d51732ba3bba4342a416b429b6a40b0b" ma:taxonomyFieldName="Tools_x0020_and_x0020_Techniques" ma:displayName="Tools and Techniques" ma:readOnly="false" ma:default="" ma:fieldId="{d51732ba-3bba-4342-a416-b429b6a40b0b}" ma:taxonomyMulti="true" ma:sspId="0c4f23ce-abd6-4fbe-ba55-9ba9bb7442d8" ma:termSetId="178e11fd-d4ce-402e-b760-9e71f48154fd" ma:anchorId="00000000-0000-0000-0000-000000000000" ma:open="false" ma:isKeyword="false">
      <xsd:complexType>
        <xsd:sequence>
          <xsd:element ref="pc:Terms" minOccurs="0" maxOccurs="1"/>
        </xsd:sequence>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element name="TaxCatchAll" ma:index="21" nillable="true" ma:displayName="Taxonomy Catch All Column" ma:hidden="true" ma:list="{2f3aa77b-467f-474c-b4cc-3733fce4533c}" ma:internalName="TaxCatchAll" ma:showField="CatchAllData" ma:web="446d9c23-33c1-4aaa-b610-0b49484beeba">
      <xsd:complexType>
        <xsd:complexContent>
          <xsd:extension base="dms:MultiChoiceLookup">
            <xsd:sequence>
              <xsd:element name="Value" type="dms:Lookup" maxOccurs="unbounded" minOccurs="0" nillable="true"/>
            </xsd:sequence>
          </xsd:extension>
        </xsd:complexContent>
      </xsd:complexType>
    </xsd:element>
    <xsd:element name="TaxCatchAllLabel" ma:index="24" nillable="true" ma:displayName="Taxonomy Catch All Column1" ma:hidden="true" ma:list="{2f3aa77b-467f-474c-b4cc-3733fce4533c}" ma:internalName="TaxCatchAllLabel" ma:readOnly="true" ma:showField="CatchAllDataLabel" ma:web="446d9c23-33c1-4aaa-b610-0b49484beeba">
      <xsd:complexType>
        <xsd:complexContent>
          <xsd:extension base="dms:MultiChoiceLookup">
            <xsd:sequence>
              <xsd:element name="Value" type="dms:Lookup" maxOccurs="unbounded" minOccurs="0" nillable="true"/>
            </xsd:sequence>
          </xsd:extension>
        </xsd:complexContent>
      </xsd:complexType>
    </xsd:element>
    <xsd:element name="j49f4a525f6a4ed2b6a5dca880bae675" ma:index="26" nillable="true" ma:taxonomy="true" ma:internalName="j49f4a525f6a4ed2b6a5dca880bae675" ma:taxonomyFieldName="Project" ma:displayName="Project" ma:default="" ma:fieldId="{349f4a52-5f6a-4ed2-b6a5-dca880bae675}" ma:sspId="0c4f23ce-abd6-4fbe-ba55-9ba9bb7442d8" ma:termSetId="2b6b6760-1471-429e-a151-4284c2311bfb" ma:anchorId="00000000-0000-0000-0000-000000000000" ma:open="false" ma:isKeyword="false">
      <xsd:complexType>
        <xsd:sequence>
          <xsd:element ref="pc:Terms" minOccurs="0" maxOccurs="1"/>
        </xsd:sequence>
      </xsd:complexType>
    </xsd:element>
    <xsd:element name="LastSharedByUser" ma:index="28" nillable="true" ma:displayName="Last Shared By User" ma:description="" ma:internalName="LastSharedByUser" ma:readOnly="true">
      <xsd:simpleType>
        <xsd:restriction base="dms:Note">
          <xsd:maxLength value="255"/>
        </xsd:restriction>
      </xsd:simpleType>
    </xsd:element>
    <xsd:element name="LastSharedByTime" ma:index="29"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6fcb0dd-db0f-41fe-9b8f-09415b103091" elementFormDefault="qualified">
    <xsd:import namespace="http://schemas.microsoft.com/office/2006/documentManagement/types"/>
    <xsd:import namespace="http://schemas.microsoft.com/office/infopath/2007/PartnerControls"/>
    <xsd:element name="MediaServiceMetadata" ma:index="30" nillable="true" ma:displayName="MediaServiceMetadata" ma:description="" ma:hidden="true" ma:internalName="MediaServiceMetadata" ma:readOnly="true">
      <xsd:simpleType>
        <xsd:restriction base="dms:Note"/>
      </xsd:simpleType>
    </xsd:element>
    <xsd:element name="MediaServiceFastMetadata" ma:index="31" nillable="true" ma:displayName="MediaServiceFastMetadata" ma:description="" ma:hidden="true" ma:internalName="MediaServiceFastMetadata" ma:readOnly="true">
      <xsd:simpleType>
        <xsd:restriction base="dms:Note"/>
      </xsd:simpleType>
    </xsd:element>
    <xsd:element name="MediaServiceDateTaken" ma:index="32" nillable="true" ma:displayName="MediaServiceDateTaken" ma:description="" ma:hidden="true" ma:internalName="MediaServiceDateTaken" ma:readOnly="true">
      <xsd:simpleType>
        <xsd:restriction base="dms:Text"/>
      </xsd:simpleType>
    </xsd:element>
    <xsd:element name="MediaServiceAutoTags" ma:index="33" nillable="true" ma:displayName="MediaServiceAutoTags" ma:description="" ma:internalName="MediaServiceAutoTags" ma:readOnly="true">
      <xsd:simpleType>
        <xsd:restriction base="dms:Text"/>
      </xsd:simpleType>
    </xsd:element>
    <xsd:element name="MediaServiceLocation" ma:index="34" nillable="true" ma:displayName="MediaServiceLocation" ma:description="" ma:internalName="MediaServiceLocation" ma:readOnly="true">
      <xsd:simpleType>
        <xsd:restriction base="dms:Text"/>
      </xsd:simpleType>
    </xsd:element>
    <xsd:element name="MediaServiceOCR" ma:index="35" nillable="true" ma:displayName="MediaServiceOCR"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AutoKeyPoints" ma:index="38" nillable="true" ma:displayName="MediaServiceAutoKeyPoints" ma:hidden="true" ma:internalName="MediaServiceAutoKeyPoints" ma:readOnly="true">
      <xsd:simpleType>
        <xsd:restriction base="dms:Note"/>
      </xsd:simpleType>
    </xsd:element>
    <xsd:element name="MediaServiceKeyPoints" ma:index="3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1"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58C336-7188-41EE-ADF4-DA6DDF73077B}">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6fcb0dd-db0f-41fe-9b8f-09415b103091"/>
    <ds:schemaRef ds:uri="446d9c23-33c1-4aaa-b610-0b49484beeba"/>
    <ds:schemaRef ds:uri="http://www.w3.org/XML/1998/namespace"/>
    <ds:schemaRef ds:uri="http://purl.org/dc/dcmitype/"/>
  </ds:schemaRefs>
</ds:datastoreItem>
</file>

<file path=customXml/itemProps2.xml><?xml version="1.0" encoding="utf-8"?>
<ds:datastoreItem xmlns:ds="http://schemas.openxmlformats.org/officeDocument/2006/customXml" ds:itemID="{F734FC8A-2620-4D8E-8201-8130B49CCCEE}">
  <ds:schemaRefs>
    <ds:schemaRef ds:uri="http://schemas.microsoft.com/sharepoint/v3/contenttype/forms"/>
  </ds:schemaRefs>
</ds:datastoreItem>
</file>

<file path=customXml/itemProps3.xml><?xml version="1.0" encoding="utf-8"?>
<ds:datastoreItem xmlns:ds="http://schemas.openxmlformats.org/officeDocument/2006/customXml" ds:itemID="{D4A8C0A6-A4C4-4A67-8DB4-62C5B2FA5B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46d9c23-33c1-4aaa-b610-0b49484beeba"/>
    <ds:schemaRef ds:uri="66fcb0dd-db0f-41fe-9b8f-09415b1030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 template</Template>
  <TotalTime>339</TotalTime>
  <Words>1017</Words>
  <Application>Microsoft Office PowerPoint</Application>
  <PresentationFormat>Widescreen</PresentationFormat>
  <Paragraphs>123</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Black</vt:lpstr>
      <vt:lpstr>Calibri</vt:lpstr>
      <vt:lpstr>Courier New</vt:lpstr>
      <vt:lpstr>Wingdings</vt:lpstr>
      <vt:lpstr>Office Theme</vt:lpstr>
      <vt:lpstr>Piloting Reveal for use in seasonal malaria chemoprevention in Nigeria </vt:lpstr>
      <vt:lpstr>Overview</vt:lpstr>
      <vt:lpstr>Seasonal malaria chemoprevention</vt:lpstr>
      <vt:lpstr>Implementing SMC in Nigeria</vt:lpstr>
      <vt:lpstr>Accurate coverage data and tracking</vt:lpstr>
      <vt:lpstr>Introducing Reveal into SMC implementation</vt:lpstr>
      <vt:lpstr>Usability study</vt:lpstr>
      <vt:lpstr>Reveal workflow</vt:lpstr>
      <vt:lpstr>PowerPoint Presentation</vt:lpstr>
      <vt:lpstr>Monitoring indicators: Mobile/web dashboards </vt:lpstr>
      <vt:lpstr>Preliminary findings</vt:lpstr>
      <vt:lpstr>Challenges</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Piloting Reveal for use in seasonal malaria chemoprevention in Nigeria</dc:title>
  <dc:creator>Simon Cordery</dc:creator>
  <cp:lastModifiedBy>Samantha Rothbart</cp:lastModifiedBy>
  <cp:revision>36</cp:revision>
  <dcterms:created xsi:type="dcterms:W3CDTF">2020-10-06T15:15:07Z</dcterms:created>
  <dcterms:modified xsi:type="dcterms:W3CDTF">2020-10-15T13:14:06Z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0x0101001D5646EEDBA3214EB36B225F0D3F7646001C2780CD66AB1545972904D7DB7E7ED5</vt:lpwstr>
  </property>
  <property fmtid="{D5CDD505-2E9C-101B-9397-08002B2CF9AE}" pid="3" name="Project">
    <vt:lpwstr/>
  </property>
  <property fmtid="{D5CDD505-2E9C-101B-9397-08002B2CF9AE}" pid="4" name="Tools and Techniques">
    <vt:lpwstr/>
  </property>
  <property fmtid="{D5CDD505-2E9C-101B-9397-08002B2CF9AE}" pid="5" name="Review Frequency">
    <vt:lpwstr>Two Years</vt:lpwstr>
  </property>
  <property fmtid="{D5CDD505-2E9C-101B-9397-08002B2CF9AE}" pid="6" name="Diseases">
    <vt:lpwstr/>
  </property>
</Properties>
</file>