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72" r:id="rId5"/>
    <p:sldId id="278" r:id="rId6"/>
    <p:sldId id="273" r:id="rId7"/>
    <p:sldId id="262" r:id="rId8"/>
    <p:sldId id="263" r:id="rId9"/>
    <p:sldId id="283" r:id="rId10"/>
    <p:sldId id="280" r:id="rId11"/>
    <p:sldId id="281" r:id="rId12"/>
    <p:sldId id="282" r:id="rId13"/>
    <p:sldId id="284" r:id="rId14"/>
    <p:sldId id="274"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ibenderana" initials="JT" lastIdx="8" clrIdx="0">
    <p:extLst>
      <p:ext uri="{19B8F6BF-5375-455C-9EA6-DF929625EA0E}">
        <p15:presenceInfo xmlns:p15="http://schemas.microsoft.com/office/powerpoint/2012/main" userId="a169f9a626d03edb" providerId="Windows Live"/>
      </p:ext>
    </p:extLst>
  </p:cmAuthor>
  <p:cmAuthor id="2" name="Arantxa Roca" initials="AR" lastIdx="27" clrIdx="1">
    <p:extLst>
      <p:ext uri="{19B8F6BF-5375-455C-9EA6-DF929625EA0E}">
        <p15:presenceInfo xmlns:p15="http://schemas.microsoft.com/office/powerpoint/2012/main" userId="Arantxa Roca" providerId="None"/>
      </p:ext>
    </p:extLst>
  </p:cmAuthor>
  <p:cmAuthor id="3" name="Christian Rassi" initials="CR" lastIdx="11" clrIdx="2">
    <p:extLst>
      <p:ext uri="{19B8F6BF-5375-455C-9EA6-DF929625EA0E}">
        <p15:presenceInfo xmlns:p15="http://schemas.microsoft.com/office/powerpoint/2012/main" userId="Christian Rassi" providerId="None"/>
      </p:ext>
    </p:extLst>
  </p:cmAuthor>
  <p:cmAuthor id="4" name="Alexandra Chitty" initials="AC" lastIdx="43" clrIdx="3">
    <p:extLst>
      <p:ext uri="{19B8F6BF-5375-455C-9EA6-DF929625EA0E}">
        <p15:presenceInfo xmlns:p15="http://schemas.microsoft.com/office/powerpoint/2012/main" userId="Alexandra Chitty" providerId="None"/>
      </p:ext>
    </p:extLst>
  </p:cmAuthor>
  <p:cmAuthor id="5" name="Monica Anna de Cola" initials="MAdC" lastIdx="8" clrIdx="4">
    <p:extLst>
      <p:ext uri="{19B8F6BF-5375-455C-9EA6-DF929625EA0E}">
        <p15:presenceInfo xmlns:p15="http://schemas.microsoft.com/office/powerpoint/2012/main" userId="Monica Anna de Co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02" autoAdjust="0"/>
    <p:restoredTop sz="82030" autoAdjust="0"/>
  </p:normalViewPr>
  <p:slideViewPr>
    <p:cSldViewPr snapToGrid="0">
      <p:cViewPr varScale="1">
        <p:scale>
          <a:sx n="59" d="100"/>
          <a:sy n="59"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decola\Dropbox%20(Malaria%20Consortium%20-14)\SMC%20PhD\06_Analysis\bf\multilevel\MIS%20Analysis%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decola\Dropbox%20(Malaria%20Consortium%20-14)\SMC%20PhD\06_Analysis\bf\multilevel\MIS%20Analysis%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decola\Dropbox%20(Malaria%20Consortium%20-14)\SMC%20PhD\06_Analysis\bf\multilevel\MIS%20Analysis%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decola\Dropbox%20(Malaria%20Consortium%20-14)\SMC%20PhD\06_Analysis\bf\multilevel\MIS%20Analysis%20Resul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Sheet4!$AC$24</c:f>
              <c:strCache>
                <c:ptCount val="1"/>
                <c:pt idx="0">
                  <c:v>2010</c:v>
                </c:pt>
              </c:strCache>
            </c:strRef>
          </c:tx>
          <c:spPr>
            <a:ln w="50800" cap="rnd">
              <a:solidFill>
                <a:schemeClr val="tx1"/>
              </a:solidFill>
              <a:round/>
            </a:ln>
            <a:effectLst/>
          </c:spPr>
          <c:marker>
            <c:symbol val="none"/>
          </c:marker>
          <c:cat>
            <c:strRef>
              <c:f>Sheet4!$AB$26:$AB$37</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Sheet4!$AC$26:$AC$37</c:f>
              <c:numCache>
                <c:formatCode>General</c:formatCode>
                <c:ptCount val="12"/>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0-7B6D-43A3-8C47-0F5F7BB43B31}"/>
            </c:ext>
          </c:extLst>
        </c:ser>
        <c:ser>
          <c:idx val="1"/>
          <c:order val="1"/>
          <c:tx>
            <c:strRef>
              <c:f>Sheet4!$AD$24</c:f>
              <c:strCache>
                <c:ptCount val="1"/>
                <c:pt idx="0">
                  <c:v>2014</c:v>
                </c:pt>
              </c:strCache>
            </c:strRef>
          </c:tx>
          <c:spPr>
            <a:ln w="50800" cap="rnd">
              <a:solidFill>
                <a:schemeClr val="tx1"/>
              </a:solidFill>
              <a:round/>
            </a:ln>
            <a:effectLst/>
          </c:spPr>
          <c:marker>
            <c:symbol val="none"/>
          </c:marker>
          <c:cat>
            <c:strRef>
              <c:f>Sheet4!$AB$26:$AB$37</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Sheet4!$AD$26:$AD$37</c:f>
              <c:numCache>
                <c:formatCode>General</c:formatCode>
                <c:ptCount val="12"/>
                <c:pt idx="8">
                  <c:v>2</c:v>
                </c:pt>
                <c:pt idx="9">
                  <c:v>2</c:v>
                </c:pt>
                <c:pt idx="10">
                  <c:v>2</c:v>
                </c:pt>
                <c:pt idx="11">
                  <c:v>2</c:v>
                </c:pt>
              </c:numCache>
            </c:numRef>
          </c:val>
          <c:smooth val="0"/>
          <c:extLst>
            <c:ext xmlns:c16="http://schemas.microsoft.com/office/drawing/2014/chart" uri="{C3380CC4-5D6E-409C-BE32-E72D297353CC}">
              <c16:uniqueId val="{00000001-7B6D-43A3-8C47-0F5F7BB43B31}"/>
            </c:ext>
          </c:extLst>
        </c:ser>
        <c:ser>
          <c:idx val="2"/>
          <c:order val="2"/>
          <c:tx>
            <c:strRef>
              <c:f>Sheet4!$AE$24</c:f>
              <c:strCache>
                <c:ptCount val="1"/>
                <c:pt idx="0">
                  <c:v>2017</c:v>
                </c:pt>
              </c:strCache>
            </c:strRef>
          </c:tx>
          <c:spPr>
            <a:ln w="50800" cap="rnd">
              <a:solidFill>
                <a:schemeClr val="tx1"/>
              </a:solidFill>
              <a:round/>
            </a:ln>
            <a:effectLst/>
          </c:spPr>
          <c:marker>
            <c:symbol val="none"/>
          </c:marker>
          <c:cat>
            <c:strRef>
              <c:f>Sheet4!$AB$26:$AB$37</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Sheet4!$AE$26:$AE$37</c:f>
              <c:numCache>
                <c:formatCode>General</c:formatCode>
                <c:ptCount val="12"/>
                <c:pt idx="0">
                  <c:v>3</c:v>
                </c:pt>
                <c:pt idx="1">
                  <c:v>3</c:v>
                </c:pt>
                <c:pt idx="2">
                  <c:v>3</c:v>
                </c:pt>
                <c:pt idx="10">
                  <c:v>3</c:v>
                </c:pt>
                <c:pt idx="11">
                  <c:v>3</c:v>
                </c:pt>
              </c:numCache>
            </c:numRef>
          </c:val>
          <c:smooth val="0"/>
          <c:extLst>
            <c:ext xmlns:c16="http://schemas.microsoft.com/office/drawing/2014/chart" uri="{C3380CC4-5D6E-409C-BE32-E72D297353CC}">
              <c16:uniqueId val="{00000002-7B6D-43A3-8C47-0F5F7BB43B31}"/>
            </c:ext>
          </c:extLst>
        </c:ser>
        <c:ser>
          <c:idx val="3"/>
          <c:order val="3"/>
          <c:tx>
            <c:strRef>
              <c:f>Sheet4!$AF$24</c:f>
              <c:strCache>
                <c:ptCount val="1"/>
              </c:strCache>
            </c:strRef>
          </c:tx>
          <c:spPr>
            <a:ln w="50800" cap="rnd">
              <a:solidFill>
                <a:schemeClr val="tx1"/>
              </a:solidFill>
              <a:round/>
            </a:ln>
            <a:effectLst/>
          </c:spPr>
          <c:marker>
            <c:symbol val="none"/>
          </c:marker>
          <c:cat>
            <c:strRef>
              <c:f>Sheet4!$AB$26:$AB$37</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Sheet4!$AF$26:$AF$37</c:f>
              <c:numCache>
                <c:formatCode>General</c:formatCode>
                <c:ptCount val="12"/>
              </c:numCache>
            </c:numRef>
          </c:val>
          <c:smooth val="0"/>
          <c:extLst>
            <c:ext xmlns:c16="http://schemas.microsoft.com/office/drawing/2014/chart" uri="{C3380CC4-5D6E-409C-BE32-E72D297353CC}">
              <c16:uniqueId val="{00000003-7B6D-43A3-8C47-0F5F7BB43B31}"/>
            </c:ext>
          </c:extLst>
        </c:ser>
        <c:dLbls>
          <c:showLegendKey val="0"/>
          <c:showVal val="0"/>
          <c:showCatName val="0"/>
          <c:showSerName val="0"/>
          <c:showPercent val="0"/>
          <c:showBubbleSize val="0"/>
        </c:dLbls>
        <c:smooth val="0"/>
        <c:axId val="806935504"/>
        <c:axId val="806925936"/>
      </c:lineChart>
      <c:catAx>
        <c:axId val="8069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06925936"/>
        <c:crosses val="autoZero"/>
        <c:auto val="1"/>
        <c:lblAlgn val="ctr"/>
        <c:lblOffset val="100"/>
        <c:noMultiLvlLbl val="0"/>
      </c:catAx>
      <c:valAx>
        <c:axId val="806925936"/>
        <c:scaling>
          <c:orientation val="minMax"/>
        </c:scaling>
        <c:delete val="1"/>
        <c:axPos val="l"/>
        <c:majorGridlines>
          <c:spPr>
            <a:ln w="9525" cap="flat" cmpd="sng" algn="ctr">
              <a:solidFill>
                <a:schemeClr val="bg2"/>
              </a:solidFill>
              <a:round/>
            </a:ln>
            <a:effectLst/>
          </c:spPr>
        </c:majorGridlines>
        <c:numFmt formatCode="General" sourceLinked="1"/>
        <c:majorTickMark val="out"/>
        <c:minorTickMark val="none"/>
        <c:tickLblPos val="nextTo"/>
        <c:crossAx val="80693550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Sheet4!$O$16</c:f>
              <c:strCache>
                <c:ptCount val="1"/>
                <c:pt idx="0">
                  <c:v>2017/18</c:v>
                </c:pt>
              </c:strCache>
            </c:strRef>
          </c:tx>
          <c:spPr>
            <a:solidFill>
              <a:schemeClr val="tx1"/>
            </a:solidFill>
            <a:ln>
              <a:noFill/>
            </a:ln>
            <a:effectLst/>
          </c:spPr>
          <c:invertIfNegative val="0"/>
          <c:cat>
            <c:strRef>
              <c:f>Sheet4!$L$24:$L$32</c:f>
              <c:strCache>
                <c:ptCount val="9"/>
                <c:pt idx="0">
                  <c:v>Jul</c:v>
                </c:pt>
                <c:pt idx="1">
                  <c:v>Aug</c:v>
                </c:pt>
                <c:pt idx="2">
                  <c:v>Sept</c:v>
                </c:pt>
                <c:pt idx="3">
                  <c:v>Oct</c:v>
                </c:pt>
                <c:pt idx="4">
                  <c:v>Nov</c:v>
                </c:pt>
                <c:pt idx="5">
                  <c:v>Dec</c:v>
                </c:pt>
                <c:pt idx="6">
                  <c:v>Jan</c:v>
                </c:pt>
                <c:pt idx="7">
                  <c:v>Feb</c:v>
                </c:pt>
                <c:pt idx="8">
                  <c:v>Mar</c:v>
                </c:pt>
              </c:strCache>
            </c:strRef>
          </c:cat>
          <c:val>
            <c:numRef>
              <c:f>Sheet4!$O$24:$O$32</c:f>
              <c:numCache>
                <c:formatCode>General</c:formatCode>
                <c:ptCount val="9"/>
                <c:pt idx="4">
                  <c:v>123</c:v>
                </c:pt>
                <c:pt idx="5">
                  <c:v>344</c:v>
                </c:pt>
                <c:pt idx="6">
                  <c:v>742</c:v>
                </c:pt>
                <c:pt idx="7" formatCode="#,##0">
                  <c:v>3425</c:v>
                </c:pt>
                <c:pt idx="8" formatCode="#,##0">
                  <c:v>419</c:v>
                </c:pt>
              </c:numCache>
            </c:numRef>
          </c:val>
          <c:extLst>
            <c:ext xmlns:c16="http://schemas.microsoft.com/office/drawing/2014/chart" uri="{C3380CC4-5D6E-409C-BE32-E72D297353CC}">
              <c16:uniqueId val="{00000000-D7FF-4724-B096-64479946BC5E}"/>
            </c:ext>
          </c:extLst>
        </c:ser>
        <c:dLbls>
          <c:showLegendKey val="0"/>
          <c:showVal val="0"/>
          <c:showCatName val="0"/>
          <c:showSerName val="0"/>
          <c:showPercent val="0"/>
          <c:showBubbleSize val="0"/>
        </c:dLbls>
        <c:gapWidth val="219"/>
        <c:overlap val="-27"/>
        <c:axId val="1744697792"/>
        <c:axId val="1744695712"/>
      </c:barChart>
      <c:catAx>
        <c:axId val="1744697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44695712"/>
        <c:crosses val="autoZero"/>
        <c:auto val="1"/>
        <c:lblAlgn val="ctr"/>
        <c:lblOffset val="100"/>
        <c:noMultiLvlLbl val="0"/>
      </c:catAx>
      <c:valAx>
        <c:axId val="1744695712"/>
        <c:scaling>
          <c:orientation val="minMax"/>
          <c:max val="3500"/>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smtClean="0"/>
                  <a:t>Number of children surveyed</a:t>
                </a:r>
                <a:endParaRPr lang="en-GB"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4469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Sheet4!$N$16</c:f>
              <c:strCache>
                <c:ptCount val="1"/>
                <c:pt idx="0">
                  <c:v>2014</c:v>
                </c:pt>
              </c:strCache>
            </c:strRef>
          </c:tx>
          <c:spPr>
            <a:solidFill>
              <a:schemeClr val="tx1"/>
            </a:solidFill>
            <a:ln>
              <a:noFill/>
            </a:ln>
            <a:effectLst/>
          </c:spPr>
          <c:invertIfNegative val="0"/>
          <c:cat>
            <c:strRef>
              <c:f>Sheet4!$L$24:$L$29</c:f>
              <c:strCache>
                <c:ptCount val="6"/>
                <c:pt idx="0">
                  <c:v>Jul</c:v>
                </c:pt>
                <c:pt idx="1">
                  <c:v>Aug</c:v>
                </c:pt>
                <c:pt idx="2">
                  <c:v>Sept</c:v>
                </c:pt>
                <c:pt idx="3">
                  <c:v>Oct</c:v>
                </c:pt>
                <c:pt idx="4">
                  <c:v>Nov</c:v>
                </c:pt>
                <c:pt idx="5">
                  <c:v>Dec</c:v>
                </c:pt>
              </c:strCache>
            </c:strRef>
          </c:cat>
          <c:val>
            <c:numRef>
              <c:f>Sheet4!$N$24:$N$29</c:f>
              <c:numCache>
                <c:formatCode>General</c:formatCode>
                <c:ptCount val="6"/>
                <c:pt idx="2">
                  <c:v>152</c:v>
                </c:pt>
                <c:pt idx="3" formatCode="#,##0">
                  <c:v>3092</c:v>
                </c:pt>
                <c:pt idx="4" formatCode="#,##0">
                  <c:v>2689</c:v>
                </c:pt>
                <c:pt idx="5">
                  <c:v>3</c:v>
                </c:pt>
              </c:numCache>
            </c:numRef>
          </c:val>
          <c:extLst>
            <c:ext xmlns:c16="http://schemas.microsoft.com/office/drawing/2014/chart" uri="{C3380CC4-5D6E-409C-BE32-E72D297353CC}">
              <c16:uniqueId val="{00000000-1A57-4D42-AE5E-C7E0BCB30CCA}"/>
            </c:ext>
          </c:extLst>
        </c:ser>
        <c:dLbls>
          <c:showLegendKey val="0"/>
          <c:showVal val="0"/>
          <c:showCatName val="0"/>
          <c:showSerName val="0"/>
          <c:showPercent val="0"/>
          <c:showBubbleSize val="0"/>
        </c:dLbls>
        <c:gapWidth val="219"/>
        <c:overlap val="-27"/>
        <c:axId val="1744697792"/>
        <c:axId val="1744695712"/>
      </c:barChart>
      <c:catAx>
        <c:axId val="1744697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1744695712"/>
        <c:crosses val="autoZero"/>
        <c:auto val="1"/>
        <c:lblAlgn val="ctr"/>
        <c:lblOffset val="100"/>
        <c:noMultiLvlLbl val="0"/>
      </c:catAx>
      <c:valAx>
        <c:axId val="1744695712"/>
        <c:scaling>
          <c:orientation val="minMax"/>
          <c:max val="3500"/>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smtClean="0"/>
                  <a:t>Number of children</a:t>
                </a:r>
                <a:r>
                  <a:rPr lang="en-GB" baseline="0" dirty="0" smtClean="0"/>
                  <a:t> surveyed</a:t>
                </a:r>
                <a:endParaRPr lang="en-GB"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4469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Sheet4!$M$16</c:f>
              <c:strCache>
                <c:ptCount val="1"/>
                <c:pt idx="0">
                  <c:v>2010</c:v>
                </c:pt>
              </c:strCache>
            </c:strRef>
          </c:tx>
          <c:spPr>
            <a:solidFill>
              <a:schemeClr val="tx1"/>
            </a:solidFill>
            <a:ln>
              <a:noFill/>
            </a:ln>
            <a:effectLst/>
          </c:spPr>
          <c:invertIfNegative val="0"/>
          <c:cat>
            <c:strRef>
              <c:f>Sheet4!$L$21:$L$30</c:f>
              <c:strCache>
                <c:ptCount val="10"/>
                <c:pt idx="0">
                  <c:v>Apr</c:v>
                </c:pt>
                <c:pt idx="1">
                  <c:v>May</c:v>
                </c:pt>
                <c:pt idx="2">
                  <c:v>Jun</c:v>
                </c:pt>
                <c:pt idx="3">
                  <c:v>Jul</c:v>
                </c:pt>
                <c:pt idx="4">
                  <c:v>Aug</c:v>
                </c:pt>
                <c:pt idx="5">
                  <c:v>Sept</c:v>
                </c:pt>
                <c:pt idx="6">
                  <c:v>Oct</c:v>
                </c:pt>
                <c:pt idx="7">
                  <c:v>Nov</c:v>
                </c:pt>
                <c:pt idx="8">
                  <c:v>Dec</c:v>
                </c:pt>
                <c:pt idx="9">
                  <c:v>Jan</c:v>
                </c:pt>
              </c:strCache>
            </c:strRef>
          </c:cat>
          <c:val>
            <c:numRef>
              <c:f>Sheet4!$M$21:$M$30</c:f>
              <c:numCache>
                <c:formatCode>General</c:formatCode>
                <c:ptCount val="10"/>
                <c:pt idx="0">
                  <c:v>1</c:v>
                </c:pt>
                <c:pt idx="1">
                  <c:v>102</c:v>
                </c:pt>
                <c:pt idx="2">
                  <c:v>151</c:v>
                </c:pt>
                <c:pt idx="3">
                  <c:v>480</c:v>
                </c:pt>
                <c:pt idx="4">
                  <c:v>974</c:v>
                </c:pt>
                <c:pt idx="5" formatCode="#,##0">
                  <c:v>1105</c:v>
                </c:pt>
                <c:pt idx="6" formatCode="#,##0">
                  <c:v>1051</c:v>
                </c:pt>
                <c:pt idx="7" formatCode="#,##0">
                  <c:v>1137</c:v>
                </c:pt>
                <c:pt idx="8">
                  <c:v>726</c:v>
                </c:pt>
                <c:pt idx="9">
                  <c:v>7</c:v>
                </c:pt>
              </c:numCache>
            </c:numRef>
          </c:val>
          <c:extLst>
            <c:ext xmlns:c16="http://schemas.microsoft.com/office/drawing/2014/chart" uri="{C3380CC4-5D6E-409C-BE32-E72D297353CC}">
              <c16:uniqueId val="{00000000-F229-481B-9FB0-AC1BD9BA7F95}"/>
            </c:ext>
          </c:extLst>
        </c:ser>
        <c:dLbls>
          <c:showLegendKey val="0"/>
          <c:showVal val="0"/>
          <c:showCatName val="0"/>
          <c:showSerName val="0"/>
          <c:showPercent val="0"/>
          <c:showBubbleSize val="0"/>
        </c:dLbls>
        <c:gapWidth val="219"/>
        <c:overlap val="-27"/>
        <c:axId val="1744697792"/>
        <c:axId val="1744695712"/>
      </c:barChart>
      <c:catAx>
        <c:axId val="17446977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44695712"/>
        <c:crosses val="autoZero"/>
        <c:auto val="1"/>
        <c:lblAlgn val="ctr"/>
        <c:lblOffset val="100"/>
        <c:noMultiLvlLbl val="0"/>
      </c:catAx>
      <c:valAx>
        <c:axId val="1744695712"/>
        <c:scaling>
          <c:orientation val="minMax"/>
          <c:max val="3500"/>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dirty="0" smtClean="0"/>
                  <a:t>Number of</a:t>
                </a:r>
                <a:r>
                  <a:rPr lang="en-GB" baseline="0" dirty="0" smtClean="0"/>
                  <a:t> children surveyed</a:t>
                </a:r>
                <a:endParaRPr lang="en-GB"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4469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8DB97-2779-4864-8CAD-33165947B7E5}" type="datetimeFigureOut">
              <a:rPr lang="en-GB" smtClean="0"/>
              <a:t>08/10/2020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94AEC-BCFF-4DAE-BD86-6BC9D61376B7}" type="slidenum">
              <a:rPr lang="en-GB" smtClean="0"/>
              <a:t>‹#›</a:t>
            </a:fld>
            <a:endParaRPr lang="en-GB"/>
          </a:p>
        </p:txBody>
      </p:sp>
    </p:spTree>
    <p:extLst>
      <p:ext uri="{BB962C8B-B14F-4D97-AF65-F5344CB8AC3E}">
        <p14:creationId xmlns:p14="http://schemas.microsoft.com/office/powerpoint/2010/main" val="31741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 my name is Monica de Cola and I am the Results Measurement </a:t>
            </a:r>
            <a:r>
              <a:rPr lang="en-GB" smtClean="0"/>
              <a:t>Analyst at </a:t>
            </a:r>
            <a:r>
              <a:rPr lang="en-GB" dirty="0" smtClean="0"/>
              <a:t>Malaria</a:t>
            </a:r>
            <a:r>
              <a:rPr lang="en-GB" baseline="0" dirty="0" smtClean="0"/>
              <a:t> Consortium. I am </a:t>
            </a:r>
            <a:r>
              <a:rPr lang="en-GB" dirty="0" smtClean="0"/>
              <a:t>presenting an ecological</a:t>
            </a:r>
            <a:r>
              <a:rPr lang="en-GB" baseline="0" dirty="0" smtClean="0"/>
              <a:t> analysis exploring the impact of seasonal malaria chemoprevention in Burkina Faso using national household survey data from 2010-2017</a:t>
            </a:r>
            <a:endParaRPr lang="en-GB" dirty="0"/>
          </a:p>
        </p:txBody>
      </p:sp>
      <p:sp>
        <p:nvSpPr>
          <p:cNvPr id="4" name="Slide Number Placeholder 3"/>
          <p:cNvSpPr>
            <a:spLocks noGrp="1"/>
          </p:cNvSpPr>
          <p:nvPr>
            <p:ph type="sldNum" sz="quarter" idx="10"/>
          </p:nvPr>
        </p:nvSpPr>
        <p:spPr/>
        <p:txBody>
          <a:bodyPr/>
          <a:lstStyle/>
          <a:p>
            <a:fld id="{22294AEC-BCFF-4DAE-BD86-6BC9D61376B7}" type="slidenum">
              <a:rPr lang="en-GB" smtClean="0"/>
              <a:t>1</a:t>
            </a:fld>
            <a:endParaRPr lang="en-GB"/>
          </a:p>
        </p:txBody>
      </p:sp>
    </p:spTree>
    <p:extLst>
      <p:ext uri="{BB962C8B-B14F-4D97-AF65-F5344CB8AC3E}">
        <p14:creationId xmlns:p14="http://schemas.microsoft.com/office/powerpoint/2010/main" val="41105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4750"/>
                </a:solidFill>
                <a:effectLst/>
                <a:uLnTx/>
                <a:uFillTx/>
                <a:latin typeface="+mn-lt"/>
                <a:ea typeface="+mn-ea"/>
                <a:cs typeface="+mn-cs"/>
              </a:rPr>
              <a:t>After adjustment for co-variables, there remained very strong evidence of an association between living in a district with SMC and malaria as diagnosed by microscopy (p&lt;0.001). Children living in a district with SMC distribution had lower odds of a malaria compared to those living in a district without SMC </a:t>
            </a:r>
            <a:r>
              <a:rPr kumimoji="0" lang="en-GB" sz="1200" b="0" i="0" u="none" strike="noStrike" kern="1200" cap="none" spc="0" normalizeH="0" baseline="0" noProof="0" dirty="0" smtClean="0">
                <a:ln>
                  <a:noFill/>
                </a:ln>
                <a:solidFill>
                  <a:srgbClr val="004750"/>
                </a:solidFill>
                <a:effectLst/>
                <a:uLnTx/>
                <a:uFillTx/>
                <a:latin typeface="+mn-lt"/>
                <a:ea typeface="+mn-ea"/>
                <a:cs typeface="+mn-cs"/>
              </a:rPr>
              <a:t>with an estimated </a:t>
            </a:r>
            <a:r>
              <a:rPr lang="en-GB" dirty="0" smtClean="0">
                <a:solidFill>
                  <a:srgbClr val="004750"/>
                </a:solidFill>
              </a:rPr>
              <a:t>Odds Ratio</a:t>
            </a:r>
            <a:r>
              <a:rPr lang="en-GB" baseline="0" dirty="0" smtClean="0">
                <a:solidFill>
                  <a:srgbClr val="004750"/>
                </a:solidFill>
              </a:rPr>
              <a:t> of </a:t>
            </a:r>
            <a:r>
              <a:rPr lang="en-GB" dirty="0" smtClean="0">
                <a:solidFill>
                  <a:srgbClr val="004750"/>
                </a:solidFill>
              </a:rPr>
              <a:t>0.44</a:t>
            </a:r>
            <a:r>
              <a:rPr lang="en-GB" dirty="0" smtClean="0">
                <a:solidFill>
                  <a:srgbClr val="004750"/>
                </a:solidFill>
              </a:rPr>
              <a:t>, 95% CI 0.32-0.61, EDF=1.36).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47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4750"/>
                </a:solidFill>
                <a:effectLst/>
                <a:uLnTx/>
                <a:uFillTx/>
                <a:latin typeface="+mn-lt"/>
                <a:ea typeface="+mn-ea"/>
                <a:cs typeface="+mn-cs"/>
              </a:rPr>
              <a:t>Similar results were seen with RDT confirmed </a:t>
            </a:r>
            <a:r>
              <a:rPr lang="en-GB" dirty="0" smtClean="0">
                <a:solidFill>
                  <a:srgbClr val="004750"/>
                </a:solidFill>
              </a:rPr>
              <a:t>malaria (Odds Ratio 0.38, 95% CI 0.28-0.50, EDF=1.65)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47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Given the magnitude </a:t>
            </a:r>
            <a:r>
              <a:rPr lang="en-GB" dirty="0" smtClean="0"/>
              <a:t>observed. </a:t>
            </a:r>
            <a:r>
              <a:rPr lang="en-GB" dirty="0" smtClean="0"/>
              <a:t>these findings adds evidence for the plausibility of impact of SMC. Although there are still biases in the analysis, DHS</a:t>
            </a:r>
            <a:r>
              <a:rPr lang="en-GB" baseline="0" dirty="0" smtClean="0"/>
              <a:t> surveys and MIS surveys can be used for similar analyses or even for obtaining information on context and </a:t>
            </a:r>
            <a:r>
              <a:rPr lang="en-GB" baseline="0" dirty="0" smtClean="0"/>
              <a:t>co-variables for other analyses. </a:t>
            </a:r>
            <a:r>
              <a:rPr lang="en-GB" dirty="0" smtClean="0"/>
              <a:t>These results also can be triangulated with other data sources. </a:t>
            </a:r>
          </a:p>
          <a:p>
            <a:endParaRPr lang="en-GB" dirty="0"/>
          </a:p>
        </p:txBody>
      </p:sp>
      <p:sp>
        <p:nvSpPr>
          <p:cNvPr id="4" name="Slide Number Placeholder 3"/>
          <p:cNvSpPr>
            <a:spLocks noGrp="1"/>
          </p:cNvSpPr>
          <p:nvPr>
            <p:ph type="sldNum" sz="quarter" idx="10"/>
          </p:nvPr>
        </p:nvSpPr>
        <p:spPr/>
        <p:txBody>
          <a:bodyPr/>
          <a:lstStyle/>
          <a:p>
            <a:fld id="{22294AEC-BCFF-4DAE-BD86-6BC9D61376B7}" type="slidenum">
              <a:rPr lang="en-GB" smtClean="0"/>
              <a:t>10</a:t>
            </a:fld>
            <a:endParaRPr lang="en-GB"/>
          </a:p>
        </p:txBody>
      </p:sp>
    </p:spTree>
    <p:extLst>
      <p:ext uri="{BB962C8B-B14F-4D97-AF65-F5344CB8AC3E}">
        <p14:creationId xmlns:p14="http://schemas.microsoft.com/office/powerpoint/2010/main" val="317357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a:t>
            </a:r>
            <a:r>
              <a:rPr lang="en-GB" baseline="0" dirty="0" smtClean="0"/>
              <a:t> terms of the limitations of the analysis: </a:t>
            </a:r>
            <a:r>
              <a:rPr lang="en-GB" dirty="0" smtClean="0"/>
              <a:t>With all ecological analyses,</a:t>
            </a:r>
            <a:r>
              <a:rPr lang="en-GB" baseline="0" dirty="0" smtClean="0"/>
              <a:t> exposure was implied at the population level so we can not be certain that the children we assigned with an SMC status actually received SMC. Additionally, </a:t>
            </a:r>
            <a:r>
              <a:rPr lang="en-GB" baseline="0" dirty="0" smtClean="0"/>
              <a:t>the DHS program displaces GPS coordinates for anonymity this </a:t>
            </a:r>
            <a:r>
              <a:rPr lang="en-GB" dirty="0" smtClean="0"/>
              <a:t>may </a:t>
            </a:r>
            <a:r>
              <a:rPr lang="en-GB" dirty="0" smtClean="0"/>
              <a:t>result in children being assigned an alternate SMC </a:t>
            </a:r>
            <a:r>
              <a:rPr lang="en-GB" dirty="0" smtClean="0"/>
              <a:t>status</a:t>
            </a:r>
            <a:r>
              <a:rPr lang="en-GB" baseline="0" dirty="0" smtClean="0"/>
              <a:t> if the cluster is located close to a district border.</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It’s also important</a:t>
            </a:r>
            <a:r>
              <a:rPr lang="en-GB" baseline="0" dirty="0" smtClean="0"/>
              <a:t> to note that </a:t>
            </a:r>
            <a:r>
              <a:rPr lang="en-GB" dirty="0" smtClean="0"/>
              <a:t>HRP-2 RDTs can show a positive result for malaria four to five weeks after clearance of the parasite</a:t>
            </a:r>
            <a:r>
              <a:rPr lang="en-GB" baseline="0" dirty="0" smtClean="0"/>
              <a:t> when interpreting the results for the RDT.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Finally,</a:t>
            </a:r>
            <a:r>
              <a:rPr lang="en-GB" baseline="0" dirty="0" smtClean="0"/>
              <a:t> </a:t>
            </a:r>
            <a:r>
              <a:rPr lang="en-GB" dirty="0" smtClean="0"/>
              <a:t>Transmission intensity and other interventions was accounted for by random effects grouped at the district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Next Steps for the analysis are to Include other co-variables such SMC programme indicators and temperature,</a:t>
            </a:r>
            <a:r>
              <a:rPr lang="en-GB" baseline="0" dirty="0" smtClean="0"/>
              <a:t> </a:t>
            </a:r>
            <a:r>
              <a:rPr lang="en-GB" dirty="0" smtClean="0"/>
              <a:t>assess for a decaying effect</a:t>
            </a:r>
            <a:r>
              <a:rPr lang="en-GB" baseline="0" dirty="0" smtClean="0"/>
              <a:t> after the SMC protective period, and triangulate these findings with routinely collected data</a:t>
            </a:r>
            <a:endParaRPr lang="en-GB" dirty="0" smtClean="0"/>
          </a:p>
          <a:p>
            <a:endParaRPr lang="en-GB" dirty="0"/>
          </a:p>
        </p:txBody>
      </p:sp>
      <p:sp>
        <p:nvSpPr>
          <p:cNvPr id="4" name="Slide Number Placeholder 3"/>
          <p:cNvSpPr>
            <a:spLocks noGrp="1"/>
          </p:cNvSpPr>
          <p:nvPr>
            <p:ph type="sldNum" sz="quarter" idx="10"/>
          </p:nvPr>
        </p:nvSpPr>
        <p:spPr/>
        <p:txBody>
          <a:bodyPr/>
          <a:lstStyle/>
          <a:p>
            <a:fld id="{22294AEC-BCFF-4DAE-BD86-6BC9D61376B7}" type="slidenum">
              <a:rPr lang="en-GB" smtClean="0"/>
              <a:t>11</a:t>
            </a:fld>
            <a:endParaRPr lang="en-GB"/>
          </a:p>
        </p:txBody>
      </p:sp>
    </p:spTree>
    <p:extLst>
      <p:ext uri="{BB962C8B-B14F-4D97-AF65-F5344CB8AC3E}">
        <p14:creationId xmlns:p14="http://schemas.microsoft.com/office/powerpoint/2010/main" val="2954651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a:t>
            </a:r>
            <a:r>
              <a:rPr lang="en-GB" baseline="0" dirty="0" smtClean="0"/>
              <a:t> data from 16,723 children were included in this analysis. GPS from some clusters were not recorded and therefore excluded from the analysis as we could not determine if they were in a district with SMC or match on rainfall.</a:t>
            </a:r>
          </a:p>
          <a:p>
            <a:endParaRPr lang="en-GB" baseline="0" dirty="0" smtClean="0"/>
          </a:p>
          <a:p>
            <a:r>
              <a:rPr lang="en-GB" baseline="0" dirty="0" smtClean="0"/>
              <a:t>The 2010 DHS survey took place over a longer period spanning from April 2010 to January 2011. This time period did not have SMC distribution. </a:t>
            </a:r>
          </a:p>
          <a:p>
            <a:endParaRPr lang="en-GB" baseline="0" dirty="0" smtClean="0"/>
          </a:p>
          <a:p>
            <a:r>
              <a:rPr lang="en-GB" baseline="0" dirty="0" smtClean="0"/>
              <a:t>The 2014 survey took place during the rainy season as indicated by the blue square. However, in 2014 only 7 districts had SMC distribution. </a:t>
            </a:r>
          </a:p>
          <a:p>
            <a:endParaRPr lang="en-GB" baseline="0" dirty="0" smtClean="0"/>
          </a:p>
          <a:p>
            <a:r>
              <a:rPr lang="en-GB" baseline="0" dirty="0" smtClean="0"/>
              <a:t>The 2017 survey started late and had some logistical disruptions so it took place from November 2017 to March 2018. Although, by this year 63 districts had introduced SMC, the survey took place after the SMC protective period. </a:t>
            </a:r>
          </a:p>
          <a:p>
            <a:endParaRPr lang="en-GB" baseline="0" dirty="0" smtClean="0"/>
          </a:p>
          <a:p>
            <a:r>
              <a:rPr lang="en-GB" baseline="0" dirty="0" smtClean="0"/>
              <a:t>As malaria in Burkina Faso is highly seasonal and SMC is time dependent, understanding the timing of these surveys in relation to the year is important, especially when analysing the overall trends in prevalence across the three survey years.</a:t>
            </a:r>
            <a:endParaRPr lang="en-GB" dirty="0" smtClean="0"/>
          </a:p>
        </p:txBody>
      </p:sp>
      <p:sp>
        <p:nvSpPr>
          <p:cNvPr id="4" name="Slide Number Placeholder 3"/>
          <p:cNvSpPr>
            <a:spLocks noGrp="1"/>
          </p:cNvSpPr>
          <p:nvPr>
            <p:ph type="sldNum" sz="quarter" idx="10"/>
          </p:nvPr>
        </p:nvSpPr>
        <p:spPr/>
        <p:txBody>
          <a:bodyPr/>
          <a:lstStyle/>
          <a:p>
            <a:fld id="{22294AEC-BCFF-4DAE-BD86-6BC9D61376B7}" type="slidenum">
              <a:rPr lang="en-GB" smtClean="0"/>
              <a:t>14</a:t>
            </a:fld>
            <a:endParaRPr lang="en-GB"/>
          </a:p>
        </p:txBody>
      </p:sp>
    </p:spTree>
    <p:extLst>
      <p:ext uri="{BB962C8B-B14F-4D97-AF65-F5344CB8AC3E}">
        <p14:creationId xmlns:p14="http://schemas.microsoft.com/office/powerpoint/2010/main" val="62063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I am presenting </a:t>
            </a:r>
            <a:r>
              <a:rPr lang="en-GB" baseline="0" dirty="0" smtClean="0"/>
              <a:t>the overall change in prevalence of malaria in districts over the three survey years (2010, 2014, and 2017/18) by the year of introduction in that district. So these are the prevalence calculated at the three survey time points, they are connected by lines to show the direction of change across the years. The red line indicates the time that SMC was introduced in the districts in relation to those surveys.</a:t>
            </a:r>
          </a:p>
          <a:p>
            <a:pPr marL="0" indent="0">
              <a:buFontTx/>
              <a:buNone/>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Overall you can see there is a downward trend in malaria prevalence. This is likely due to the 2017 survey taking place just after the rainy season.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districts that introduced in 2018 and 2019 did not have SMC distribution at all during the survey times. The districts that introduced in 2019 were the urban </a:t>
            </a:r>
            <a:r>
              <a:rPr lang="en-GB" baseline="0" dirty="0" err="1" smtClean="0"/>
              <a:t>Ouaga</a:t>
            </a:r>
            <a:r>
              <a:rPr lang="en-GB" baseline="0" dirty="0" smtClean="0"/>
              <a:t> districts that had lower prevalence across the survey years in comparison to the other districts</a:t>
            </a:r>
          </a:p>
          <a:p>
            <a:pPr marL="0" indent="0">
              <a:buFontTx/>
              <a:buNone/>
            </a:pPr>
            <a:endParaRPr lang="en-GB" baseline="0" dirty="0" smtClean="0"/>
          </a:p>
          <a:p>
            <a:pPr marL="0" indent="0">
              <a:buFontTx/>
              <a:buNone/>
            </a:pPr>
            <a:r>
              <a:rPr lang="en-GB" baseline="0" dirty="0" smtClean="0"/>
              <a:t>The first graph shows the district that introduced SMC in 2014. In 2010 there was no SMC, in 2014 at the time of the survey these 7 districts had SMC and there was a noticeable drop in prevalence compared to the other districts which introduced SMC in variable years after the 2014 survey. </a:t>
            </a:r>
          </a:p>
          <a:p>
            <a:pPr marL="0" indent="0">
              <a:buFontTx/>
              <a:buNone/>
            </a:pPr>
            <a:endParaRPr lang="en-GB" baseline="0" dirty="0" smtClean="0"/>
          </a:p>
          <a:p>
            <a:pPr marL="0" indent="0">
              <a:buFontTx/>
              <a:buNone/>
            </a:pPr>
            <a:endParaRPr lang="en-GB" dirty="0" smtClean="0"/>
          </a:p>
        </p:txBody>
      </p:sp>
      <p:sp>
        <p:nvSpPr>
          <p:cNvPr id="4" name="Slide Number Placeholder 3"/>
          <p:cNvSpPr>
            <a:spLocks noGrp="1"/>
          </p:cNvSpPr>
          <p:nvPr>
            <p:ph type="sldNum" sz="quarter" idx="10"/>
          </p:nvPr>
        </p:nvSpPr>
        <p:spPr/>
        <p:txBody>
          <a:bodyPr/>
          <a:lstStyle/>
          <a:p>
            <a:fld id="{22294AEC-BCFF-4DAE-BD86-6BC9D61376B7}" type="slidenum">
              <a:rPr lang="en-GB" smtClean="0"/>
              <a:t>15</a:t>
            </a:fld>
            <a:endParaRPr lang="en-GB"/>
          </a:p>
        </p:txBody>
      </p:sp>
    </p:spTree>
    <p:extLst>
      <p:ext uri="{BB962C8B-B14F-4D97-AF65-F5344CB8AC3E}">
        <p14:creationId xmlns:p14="http://schemas.microsoft.com/office/powerpoint/2010/main" val="10113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2012, the World Health Organization (WHO) issued a policy recommendation for the use of seasonal malaria chemoprevention (SMC</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areas of highly seasonal malaria transmission across the Sahel sub-regions of Africa. The intervention involves the administration of a full treatment course of </a:t>
            </a:r>
            <a:r>
              <a:rPr lang="en-GB" sz="1200" kern="1200" dirty="0" err="1" smtClean="0">
                <a:solidFill>
                  <a:schemeClr val="tx1"/>
                </a:solidFill>
                <a:effectLst/>
                <a:latin typeface="+mn-lt"/>
                <a:ea typeface="+mn-ea"/>
                <a:cs typeface="+mn-cs"/>
              </a:rPr>
              <a:t>sulfadioxine-pyrimethamine</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amodiaquine</a:t>
            </a:r>
            <a:r>
              <a:rPr lang="en-GB" sz="1200" kern="1200" dirty="0" smtClean="0">
                <a:solidFill>
                  <a:schemeClr val="tx1"/>
                </a:solidFill>
                <a:effectLst/>
                <a:latin typeface="+mn-lt"/>
                <a:ea typeface="+mn-ea"/>
                <a:cs typeface="+mn-cs"/>
              </a:rPr>
              <a:t> (SPAQ) to children 3 to 59 months at four monthly intervals starting at the beginning of the transmission season. The goal is to prevent malaria episodes by maintaining therapeutic drug concentrations in the blood during the highest malaria risk period.</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1FFA8-14E2-429B-9E6B-1D2D149FC4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58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Burkina</a:t>
            </a:r>
            <a:r>
              <a:rPr lang="en-GB" baseline="0" dirty="0" smtClean="0"/>
              <a:t> Faso is one of the countries with highest malaria burden. </a:t>
            </a:r>
            <a:r>
              <a:rPr lang="en-GB" sz="1200" kern="1200" dirty="0" smtClean="0">
                <a:solidFill>
                  <a:schemeClr val="tx1"/>
                </a:solidFill>
                <a:effectLst/>
                <a:latin typeface="+mn-lt"/>
                <a:ea typeface="+mn-ea"/>
                <a:cs typeface="+mn-cs"/>
              </a:rPr>
              <a:t>Most of the malaria cases and deaths occur during or directly after the rainy season, which takes place from July to October. Burkina Faso introduced seasonal malaria chemoprevention (SMC) as a control measure in 2014. The intervention was introduced in a phased approach starting with seven health districts in 2014 and </a:t>
            </a:r>
            <a:r>
              <a:rPr lang="en-GB" sz="1200" dirty="0" smtClean="0"/>
              <a:t>was then gradually scaled up, reaching all 70 health districts in 2019.</a:t>
            </a:r>
          </a:p>
          <a:p>
            <a:endParaRPr lang="en-GB" dirty="0"/>
          </a:p>
        </p:txBody>
      </p:sp>
      <p:sp>
        <p:nvSpPr>
          <p:cNvPr id="4" name="Slide Number Placeholder 3"/>
          <p:cNvSpPr>
            <a:spLocks noGrp="1"/>
          </p:cNvSpPr>
          <p:nvPr>
            <p:ph type="sldNum" sz="quarter" idx="10"/>
          </p:nvPr>
        </p:nvSpPr>
        <p:spPr/>
        <p:txBody>
          <a:bodyPr/>
          <a:lstStyle/>
          <a:p>
            <a:fld id="{22294AEC-BCFF-4DAE-BD86-6BC9D61376B7}" type="slidenum">
              <a:rPr lang="en-GB" smtClean="0"/>
              <a:t>3</a:t>
            </a:fld>
            <a:endParaRPr lang="en-GB"/>
          </a:p>
        </p:txBody>
      </p:sp>
    </p:spTree>
    <p:extLst>
      <p:ext uri="{BB962C8B-B14F-4D97-AF65-F5344CB8AC3E}">
        <p14:creationId xmlns:p14="http://schemas.microsoft.com/office/powerpoint/2010/main" val="384809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SMC is safe and effective . </a:t>
            </a:r>
            <a:r>
              <a:rPr lang="en-GB" baseline="0" dirty="0" smtClean="0"/>
              <a:t>Based on results from 7 </a:t>
            </a:r>
            <a:r>
              <a:rPr lang="en-GB" baseline="0" dirty="0" smtClean="0"/>
              <a:t>Randomized Controlled Trials </a:t>
            </a:r>
            <a:r>
              <a:rPr lang="en-GB" baseline="0" dirty="0" smtClean="0"/>
              <a:t>using SPAQ for up to 4 months during the high transmission season, SMC is expected to prevent up to 75% of uncomplicated and severe malaria cases in children under 5. if SMC is delivered to a high quality standard we can expect to reach a certain level of coverage. If there is high coverage in an area with an acceptable level of resistance we can expect to see impact (reduction in malaria)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1FFA8-14E2-429B-9E6B-1D2D149FC4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05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Impact of Public health interventions are evaluated in three main </a:t>
            </a:r>
            <a:r>
              <a:rPr lang="en-GB" baseline="0" dirty="0" smtClean="0"/>
              <a:t>ways each requiring a counterfactual.</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First, through randomized control trials, </a:t>
            </a:r>
            <a:r>
              <a:rPr lang="en-GB" baseline="0" dirty="0" smtClean="0"/>
              <a:t>these are often </a:t>
            </a:r>
            <a:r>
              <a:rPr lang="en-GB" baseline="0" dirty="0" smtClean="0"/>
              <a:t>used to establish causality of a new intervention. They may not be required or considered ethical once efficacy is demonstrated. They also may not be feasible in real life settings where the program has not been implemented at random.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most often used and feasible approach is through Quasi-experimental methods. These are most feasible once the program uptake has started and can take advantage of a phased </a:t>
            </a:r>
            <a:r>
              <a:rPr lang="en-GB" baseline="0" dirty="0" smtClean="0"/>
              <a:t>approach for the counterfactual. </a:t>
            </a:r>
            <a:r>
              <a:rPr lang="en-GB" baseline="0" dirty="0" smtClean="0"/>
              <a:t>However, bias may still be introduced at the group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Finally, observational methods are often easy to implement and various methods are used for obtaining a counterfactual, however, there is often bias in these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These three methods all have strengths and </a:t>
            </a:r>
            <a:r>
              <a:rPr lang="en-GB" baseline="0" dirty="0" smtClean="0"/>
              <a:t>limitations. They may </a:t>
            </a:r>
            <a:r>
              <a:rPr lang="en-GB" baseline="0" dirty="0" smtClean="0"/>
              <a:t>provide varying estimates, which may be due to </a:t>
            </a:r>
            <a:r>
              <a:rPr lang="en-GB" baseline="0" dirty="0" smtClean="0"/>
              <a:t>variability in programmatic </a:t>
            </a:r>
            <a:r>
              <a:rPr lang="en-GB" baseline="0" dirty="0" smtClean="0"/>
              <a:t>implementation </a:t>
            </a:r>
            <a:r>
              <a:rPr lang="en-GB" baseline="0" dirty="0" smtClean="0"/>
              <a:t>or it may be due to </a:t>
            </a:r>
            <a:r>
              <a:rPr lang="en-GB" baseline="0" dirty="0" smtClean="0"/>
              <a:t>measurement factors. However, </a:t>
            </a:r>
            <a:r>
              <a:rPr lang="en-GB" sz="1200" dirty="0" smtClean="0"/>
              <a:t>Impact analysis with multiple data sources and methods strengthen the evidence base establishing causality and address biases in quasi-experimental studies and routine data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r>
              <a:rPr lang="en-GB" dirty="0" smtClean="0"/>
              <a:t>Evidence of impact of SMC implemented at scale and outside of controlled settings is still limited.</a:t>
            </a:r>
            <a:r>
              <a:rPr lang="en-GB" baseline="0" dirty="0" smtClean="0"/>
              <a:t> </a:t>
            </a:r>
            <a:r>
              <a:rPr lang="en-GB" dirty="0" smtClean="0"/>
              <a:t>Conducting research studies, controlled and observational, to investigate effectiveness at scale over the long term is not sustainable.</a:t>
            </a:r>
            <a:r>
              <a:rPr lang="en-GB" baseline="0" dirty="0" smtClean="0"/>
              <a:t> </a:t>
            </a:r>
            <a:r>
              <a:rPr lang="en-GB" dirty="0" smtClean="0"/>
              <a:t>SMC programmes implemented at scale using routine or administrative data has not shown the expected impact in comparison to experimental settings.</a:t>
            </a:r>
            <a:r>
              <a:rPr lang="en-GB" baseline="0" dirty="0" smtClean="0"/>
              <a:t> </a:t>
            </a:r>
            <a:r>
              <a:rPr lang="en-GB" dirty="0" smtClean="0"/>
              <a:t>Therefore, triangulating data coming from routine and administrative sources with alternate sources adds to the evidence base and strengthens the</a:t>
            </a:r>
            <a:r>
              <a:rPr lang="en-GB" baseline="0" dirty="0" smtClean="0"/>
              <a:t> plausibility of impact of SMC.</a:t>
            </a:r>
            <a:endParaRPr lang="en-GB" dirty="0" smtClean="0"/>
          </a:p>
          <a:p>
            <a:endParaRPr lang="en-GB" dirty="0"/>
          </a:p>
        </p:txBody>
      </p:sp>
      <p:sp>
        <p:nvSpPr>
          <p:cNvPr id="4" name="Slide Number Placeholder 3"/>
          <p:cNvSpPr>
            <a:spLocks noGrp="1"/>
          </p:cNvSpPr>
          <p:nvPr>
            <p:ph type="sldNum" sz="quarter" idx="10"/>
          </p:nvPr>
        </p:nvSpPr>
        <p:spPr/>
        <p:txBody>
          <a:bodyPr/>
          <a:lstStyle/>
          <a:p>
            <a:fld id="{22294AEC-BCFF-4DAE-BD86-6BC9D61376B7}" type="slidenum">
              <a:rPr lang="en-GB" smtClean="0"/>
              <a:t>5</a:t>
            </a:fld>
            <a:endParaRPr lang="en-GB"/>
          </a:p>
        </p:txBody>
      </p:sp>
    </p:spTree>
    <p:extLst>
      <p:ext uri="{BB962C8B-B14F-4D97-AF65-F5344CB8AC3E}">
        <p14:creationId xmlns:p14="http://schemas.microsoft.com/office/powerpoint/2010/main" val="3463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objective of this analysis was to investigate</a:t>
            </a:r>
            <a:r>
              <a:rPr lang="en-GB" baseline="0" dirty="0" smtClean="0"/>
              <a:t> whether the effect of SMC can be observed in household data that has been collected through the Demographic and health Surveys programme. This would add to the evidence base of impact of SMC.</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an ecological analysis in Burkina Faso using surveys that spanned across April 2010 to January 2011. September 2014 to December 2014 and November 2017 to March 2018.  The primary outcome we were looking at was </a:t>
            </a:r>
            <a:r>
              <a:rPr lang="en-GB" baseline="0" dirty="0" smtClean="0"/>
              <a:t>the </a:t>
            </a:r>
            <a:r>
              <a:rPr lang="en-GB" dirty="0" smtClean="0"/>
              <a:t>Odds of having malaria in an SMC district compared to an non-SMC district in children under five, as diagnosed by rapid diagnostic test (RDT) and microscopy</a:t>
            </a:r>
          </a:p>
          <a:p>
            <a:endParaRPr lang="en-GB" dirty="0"/>
          </a:p>
        </p:txBody>
      </p:sp>
      <p:sp>
        <p:nvSpPr>
          <p:cNvPr id="4" name="Slide Number Placeholder 3"/>
          <p:cNvSpPr>
            <a:spLocks noGrp="1"/>
          </p:cNvSpPr>
          <p:nvPr>
            <p:ph type="sldNum" sz="quarter" idx="10"/>
          </p:nvPr>
        </p:nvSpPr>
        <p:spPr/>
        <p:txBody>
          <a:bodyPr/>
          <a:lstStyle/>
          <a:p>
            <a:fld id="{22294AEC-BCFF-4DAE-BD86-6BC9D61376B7}" type="slidenum">
              <a:rPr lang="en-GB" smtClean="0"/>
              <a:t>6</a:t>
            </a:fld>
            <a:endParaRPr lang="en-GB"/>
          </a:p>
        </p:txBody>
      </p:sp>
    </p:spTree>
    <p:extLst>
      <p:ext uri="{BB962C8B-B14F-4D97-AF65-F5344CB8AC3E}">
        <p14:creationId xmlns:p14="http://schemas.microsoft.com/office/powerpoint/2010/main" val="100157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do this analysis</a:t>
            </a:r>
            <a:r>
              <a:rPr lang="en-GB" sz="1200" kern="1200" baseline="0" dirty="0" smtClean="0">
                <a:solidFill>
                  <a:schemeClr val="tx1"/>
                </a:solidFill>
                <a:effectLst/>
                <a:latin typeface="+mn-lt"/>
                <a:ea typeface="+mn-ea"/>
                <a:cs typeface="+mn-cs"/>
              </a:rPr>
              <a:t> we used data from multiple sources. </a:t>
            </a:r>
          </a:p>
          <a:p>
            <a:r>
              <a:rPr lang="en-GB" sz="1200" kern="1200" baseline="0" dirty="0" smtClean="0">
                <a:solidFill>
                  <a:schemeClr val="tx1"/>
                </a:solidFill>
                <a:effectLst/>
                <a:latin typeface="+mn-lt"/>
                <a:ea typeface="+mn-ea"/>
                <a:cs typeface="+mn-cs"/>
              </a:rPr>
              <a:t>The first was the </a:t>
            </a:r>
            <a:r>
              <a:rPr lang="en-GB" sz="1200" kern="1200" baseline="0" dirty="0" smtClean="0">
                <a:solidFill>
                  <a:schemeClr val="tx1"/>
                </a:solidFill>
                <a:effectLst/>
                <a:latin typeface="+mn-lt"/>
                <a:ea typeface="+mn-ea"/>
                <a:cs typeface="+mn-cs"/>
              </a:rPr>
              <a:t>Demographic Health Survey. </a:t>
            </a:r>
            <a:r>
              <a:rPr lang="en-GB" sz="1200" kern="1200" dirty="0" smtClean="0">
                <a:solidFill>
                  <a:schemeClr val="tx1"/>
                </a:solidFill>
                <a:effectLst/>
                <a:latin typeface="+mn-lt"/>
                <a:ea typeface="+mn-ea"/>
                <a:cs typeface="+mn-cs"/>
              </a:rPr>
              <a:t>These surveys collect data for indicators on population, health, and nutrition. The last standard DHS survey in Burkina Faso was conducted in 2010 before SMC was introduced in any health districts and serves as baseline for this analysis.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Malaria Indicator Surveys (MIS) are stand-a-lone DHS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household surveys that collect information on standardized malaria indicators.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most recent surveys conducted in Burkina Faso were in 2014 and 2017 when SMC was being introduced into the country in a phased approach. Both</a:t>
            </a:r>
            <a:r>
              <a:rPr lang="en-GB" sz="1200" kern="1200" baseline="0" dirty="0" smtClean="0">
                <a:solidFill>
                  <a:schemeClr val="tx1"/>
                </a:solidFill>
                <a:effectLst/>
                <a:latin typeface="+mn-lt"/>
                <a:ea typeface="+mn-ea"/>
                <a:cs typeface="+mn-cs"/>
              </a:rPr>
              <a:t> of these surveys include a subset of children 6-59 months tested for malaria by an RDT and microscopy.</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Rainfall was included in the analysis by calculating the total mm of rainfall at that cluster for the month before the blood sample was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sz="1200" kern="1200" dirty="0" smtClean="0">
                <a:solidFill>
                  <a:schemeClr val="tx1"/>
                </a:solidFill>
                <a:effectLst/>
                <a:latin typeface="+mn-lt"/>
                <a:ea typeface="+mn-ea"/>
                <a:cs typeface="+mn-cs"/>
              </a:rPr>
              <a:t>The DHS and MIS surveys only report data that are representative at the provincial level in Burkina Faso. The GPS coordinates of the clusters from the MIS were overlaid with spatial data to determine which health districts the MIS clusters were located in using QGIS V.3.4.1</a:t>
            </a:r>
          </a:p>
          <a:p>
            <a:endParaRPr lang="en-GB" sz="1200" kern="1200" dirty="0" smtClean="0">
              <a:solidFill>
                <a:schemeClr val="tx1"/>
              </a:solidFill>
              <a:effectLst/>
              <a:latin typeface="+mn-lt"/>
              <a:ea typeface="+mn-ea"/>
              <a:cs typeface="+mn-cs"/>
            </a:endParaRPr>
          </a:p>
          <a:p>
            <a:r>
              <a:rPr lang="en-GB" dirty="0" smtClean="0"/>
              <a:t>SMC indicators are not yet included in the </a:t>
            </a:r>
            <a:r>
              <a:rPr lang="en-GB" dirty="0" smtClean="0"/>
              <a:t>DHS/MIS so programme data was used to identify districts that received SMC</a:t>
            </a:r>
          </a:p>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1FFA8-14E2-429B-9E6B-1D2D149FC4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1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We used a multilevel generalised additive model for binary outcomes (case vs no case) with a logit link function. A cubic spline was used to account for seasonal factors beyond rainfall </a:t>
            </a:r>
            <a:r>
              <a:rPr lang="en-GB" sz="1200" dirty="0" smtClean="0"/>
              <a:t>using the </a:t>
            </a:r>
            <a:r>
              <a:rPr lang="en-GB" sz="1200" dirty="0" err="1" smtClean="0"/>
              <a:t>mgcv</a:t>
            </a:r>
            <a:r>
              <a:rPr lang="en-GB" sz="1200" dirty="0" smtClean="0"/>
              <a:t> package in R</a:t>
            </a:r>
            <a:r>
              <a:rPr lang="en-GB" sz="1200" baseline="0" dirty="0" smtClean="0"/>
              <a:t>. </a:t>
            </a:r>
            <a:r>
              <a:rPr lang="en-GB" sz="1200" dirty="0" smtClean="0"/>
              <a:t>District was included as a random effects variable to account for clustering at the district level for health interventions as well as transmission intensity.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SMC </a:t>
            </a:r>
            <a:r>
              <a:rPr lang="en-GB" sz="1200" kern="1200" dirty="0" smtClean="0">
                <a:solidFill>
                  <a:schemeClr val="tx1"/>
                </a:solidFill>
                <a:effectLst/>
                <a:latin typeface="+mn-lt"/>
                <a:ea typeface="+mn-ea"/>
                <a:cs typeface="+mn-cs"/>
              </a:rPr>
              <a:t>was included as a variable as</a:t>
            </a:r>
            <a:r>
              <a:rPr lang="en-GB" sz="1200" kern="1200" baseline="0" dirty="0" smtClean="0">
                <a:solidFill>
                  <a:schemeClr val="tx1"/>
                </a:solidFill>
                <a:effectLst/>
                <a:latin typeface="+mn-lt"/>
                <a:ea typeface="+mn-ea"/>
                <a:cs typeface="+mn-cs"/>
              </a:rPr>
              <a:t> SMC in that district during SMC </a:t>
            </a:r>
            <a:r>
              <a:rPr lang="en-GB" sz="1200" kern="1200" baseline="0" dirty="0" smtClean="0">
                <a:solidFill>
                  <a:schemeClr val="tx1"/>
                </a:solidFill>
                <a:effectLst/>
                <a:latin typeface="+mn-lt"/>
                <a:ea typeface="+mn-ea"/>
                <a:cs typeface="+mn-cs"/>
              </a:rPr>
              <a:t>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a:t>
            </a:r>
            <a:r>
              <a:rPr lang="en-GB" sz="1200" kern="1200" baseline="0" dirty="0" smtClean="0">
                <a:solidFill>
                  <a:schemeClr val="tx1"/>
                </a:solidFill>
                <a:effectLst/>
                <a:latin typeface="+mn-lt"/>
                <a:ea typeface="+mn-ea"/>
                <a:cs typeface="+mn-cs"/>
              </a:rPr>
              <a:t>analysis was adjusted </a:t>
            </a:r>
            <a:r>
              <a:rPr lang="en-GB" dirty="0" smtClean="0"/>
              <a:t>by year (2014, 2017, 2018), age, sex, use of a net the night before, wealth quintile, residence (urban vs rural), </a:t>
            </a:r>
            <a:r>
              <a:rPr lang="en-GB" dirty="0" smtClean="0"/>
              <a:t>rain, </a:t>
            </a:r>
            <a:r>
              <a:rPr lang="en-GB" dirty="0" smtClean="0"/>
              <a:t>and baseline prevalence (calculated from the 2010 survey before SMC was introduced).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District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For this analysis</a:t>
            </a:r>
            <a:r>
              <a:rPr lang="en-GB" sz="1200" baseline="0" dirty="0" smtClean="0"/>
              <a:t> we looked at the data at two different levels.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First we looked at the data at the district level to analyse overall trends in prevalence, rainfall, and malaria intervention coverage through the standard Roll Back Malaria Coverage indicators. This gave us better insight into what adjustments and considerations needed to be accounted for.</a:t>
            </a:r>
          </a:p>
          <a:p>
            <a:endParaRPr lang="en-GB" dirty="0" smtClean="0"/>
          </a:p>
          <a:p>
            <a:pPr lvl="1"/>
            <a:r>
              <a:rPr lang="en-GB" dirty="0" smtClean="0"/>
              <a:t>Trends in malaria prevalence, rainfall, and malaria intervention coverage analysed to better understand the context and to provide insight into the adjustments/considerations that need to be made/taken into account for the individual level analysis</a:t>
            </a:r>
          </a:p>
          <a:p>
            <a:pPr lvl="2"/>
            <a:r>
              <a:rPr lang="en-GB" dirty="0" smtClean="0"/>
              <a:t>Malaria prevalence indicator: percentage of children 6–59 months classified as having malaria according to an RDT or microscopy amongst those tested</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Confounding was identified by a considerable change in the estimate of the odds ratio (OR) when the variable was added to the model. Collinearity was identified by a considerable change in the log standard errors when the variable was added to the model.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Boxtidwell</a:t>
            </a:r>
            <a:r>
              <a:rPr lang="en-GB" dirty="0" smtClean="0"/>
              <a:t> transformation was to test for linearity of continuous variables.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1FFA8-14E2-429B-9E6B-1D2D149FC4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72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a:t>
            </a:r>
            <a:r>
              <a:rPr lang="en-GB" baseline="0" dirty="0" smtClean="0"/>
              <a:t> data from 16,723 children were included in this analysis. GPS from some clusters were not recorded and therefore excluded from the analysis as we could not determine if they were in a district with SMC or match on rainfall.</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Malaria in Burkina Faso is highly seasonal and SMC is time dependent, therefore understanding the timing of these surveys in relation to the year is important, especially when analysing the overall trends in prevalence across the three survey years. </a:t>
            </a:r>
            <a:r>
              <a:rPr lang="en-GB" baseline="0" dirty="0" smtClean="0"/>
              <a:t> The top figure illustrates the time of data collection compared to the SMC protective period and high malaria transmission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The 2010 DHS survey took place over a longer period spanning from April 2010 to January 2011. There was no SMC distribution during this time period.</a:t>
            </a:r>
          </a:p>
          <a:p>
            <a:r>
              <a:rPr lang="en-GB" baseline="0" dirty="0" smtClean="0"/>
              <a:t>The 2014 </a:t>
            </a:r>
            <a:r>
              <a:rPr lang="en-GB" baseline="0" dirty="0" smtClean="0"/>
              <a:t>survey mostly </a:t>
            </a:r>
            <a:r>
              <a:rPr lang="en-GB" baseline="0" dirty="0" smtClean="0"/>
              <a:t>took place during the </a:t>
            </a:r>
            <a:r>
              <a:rPr lang="en-GB" baseline="0" dirty="0" smtClean="0"/>
              <a:t>high transmission </a:t>
            </a:r>
            <a:r>
              <a:rPr lang="en-GB" baseline="0" dirty="0" smtClean="0"/>
              <a:t>season as indicated by the </a:t>
            </a:r>
            <a:r>
              <a:rPr lang="en-GB" baseline="0" dirty="0" smtClean="0"/>
              <a:t>green </a:t>
            </a:r>
            <a:r>
              <a:rPr lang="en-GB" baseline="0" dirty="0" smtClean="0"/>
              <a:t>square. However, in 2014 only 7 districts had SMC distribution. </a:t>
            </a:r>
          </a:p>
          <a:p>
            <a:r>
              <a:rPr lang="en-GB" baseline="0" dirty="0" smtClean="0"/>
              <a:t>The 2017 survey started late and had some logistical disruptions so it took place from November 2017 to March 2018. By this year 63 districts had introduced SMC, however the </a:t>
            </a:r>
            <a:r>
              <a:rPr lang="en-GB" baseline="0" dirty="0" smtClean="0"/>
              <a:t>survey mostly </a:t>
            </a:r>
            <a:r>
              <a:rPr lang="en-GB" baseline="0" dirty="0" smtClean="0"/>
              <a:t>took place after the SMC protective period. </a:t>
            </a:r>
          </a:p>
          <a:p>
            <a:endParaRPr lang="en-GB" baseline="0" dirty="0" smtClean="0"/>
          </a:p>
          <a:p>
            <a:r>
              <a:rPr lang="en-GB" baseline="0" dirty="0" smtClean="0"/>
              <a:t>The table at the bottom shows the stratum specific characteristics of the survey. Due </a:t>
            </a:r>
            <a:r>
              <a:rPr lang="en-GB" baseline="0" dirty="0" smtClean="0"/>
              <a:t>to the timings of the surveys only 609 children in the data set were allocated to the SMC group. And as you can see, the percentage of children who tested positive for malaria dropped drastically by the 2017 survey, </a:t>
            </a:r>
            <a:r>
              <a:rPr lang="en-GB" baseline="0" dirty="0" smtClean="0"/>
              <a:t>which may also be due </a:t>
            </a:r>
            <a:r>
              <a:rPr lang="en-GB" baseline="0" dirty="0" smtClean="0"/>
              <a:t>to the timing. In 2010 74.45% of children surveyed had malaria, </a:t>
            </a:r>
            <a:r>
              <a:rPr lang="en-GB" baseline="0" dirty="0" smtClean="0"/>
              <a:t>64.72 percent in 2014 and 20.56 percent in 2017/18.</a:t>
            </a:r>
            <a:endParaRPr lang="en-GB" baseline="0" dirty="0" smtClean="0"/>
          </a:p>
          <a:p>
            <a:endParaRPr lang="en-GB" b="1" dirty="0"/>
          </a:p>
        </p:txBody>
      </p:sp>
      <p:sp>
        <p:nvSpPr>
          <p:cNvPr id="4" name="Slide Number Placeholder 3"/>
          <p:cNvSpPr>
            <a:spLocks noGrp="1"/>
          </p:cNvSpPr>
          <p:nvPr>
            <p:ph type="sldNum" sz="quarter" idx="10"/>
          </p:nvPr>
        </p:nvSpPr>
        <p:spPr/>
        <p:txBody>
          <a:bodyPr/>
          <a:lstStyle/>
          <a:p>
            <a:fld id="{22294AEC-BCFF-4DAE-BD86-6BC9D61376B7}" type="slidenum">
              <a:rPr lang="en-GB" smtClean="0"/>
              <a:t>9</a:t>
            </a:fld>
            <a:endParaRPr lang="en-GB"/>
          </a:p>
        </p:txBody>
      </p:sp>
    </p:spTree>
    <p:extLst>
      <p:ext uri="{BB962C8B-B14F-4D97-AF65-F5344CB8AC3E}">
        <p14:creationId xmlns:p14="http://schemas.microsoft.com/office/powerpoint/2010/main" val="1388296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994025"/>
            <a:ext cx="12192000" cy="386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3" name="Subtitle 2"/>
          <p:cNvSpPr>
            <a:spLocks noGrp="1"/>
          </p:cNvSpPr>
          <p:nvPr>
            <p:ph type="subTitle" idx="1" hasCustomPrompt="1"/>
          </p:nvPr>
        </p:nvSpPr>
        <p:spPr>
          <a:xfrm>
            <a:off x="678180" y="5379720"/>
            <a:ext cx="914400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a:t>
            </a:r>
            <a:endParaRPr lang="en-GB" dirty="0"/>
          </a:p>
        </p:txBody>
      </p:sp>
      <p:sp>
        <p:nvSpPr>
          <p:cNvPr id="7" name="Title 6"/>
          <p:cNvSpPr>
            <a:spLocks noGrp="1"/>
          </p:cNvSpPr>
          <p:nvPr>
            <p:ph type="title"/>
          </p:nvPr>
        </p:nvSpPr>
        <p:spPr>
          <a:xfrm>
            <a:off x="678180" y="3512503"/>
            <a:ext cx="10515600" cy="590931"/>
          </a:xfrm>
        </p:spPr>
        <p:txBody>
          <a:bodyPr lIns="0"/>
          <a:lstStyle>
            <a:lvl1pPr>
              <a:defRPr sz="3600">
                <a:solidFill>
                  <a:schemeClr val="bg1"/>
                </a:solidFill>
              </a:defRPr>
            </a:lvl1pPr>
          </a:lstStyle>
          <a:p>
            <a:r>
              <a:rPr lang="en-US" smtClean="0"/>
              <a:t>Click to edit Master title style</a:t>
            </a:r>
            <a:endParaRPr lang="en-GB" dirty="0"/>
          </a:p>
        </p:txBody>
      </p:sp>
      <p:pic>
        <p:nvPicPr>
          <p:cNvPr id="8"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8180" y="601345"/>
            <a:ext cx="280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userDrawn="1"/>
        </p:nvSpPr>
        <p:spPr>
          <a:xfrm>
            <a:off x="678180" y="5977890"/>
            <a:ext cx="9144000" cy="403860"/>
          </a:xfrm>
          <a:prstGeom prst="rect">
            <a:avLst/>
          </a:prstGeom>
        </p:spPr>
        <p:txBody>
          <a:bodyPr vert="horz" lIns="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Event name</a:t>
            </a:r>
            <a:r>
              <a:rPr lang="en-US" baseline="0" dirty="0" smtClean="0"/>
              <a:t> / date</a:t>
            </a:r>
            <a:endParaRPr lang="en-GB" dirty="0"/>
          </a:p>
        </p:txBody>
      </p:sp>
    </p:spTree>
    <p:extLst>
      <p:ext uri="{BB962C8B-B14F-4D97-AF65-F5344CB8AC3E}">
        <p14:creationId xmlns:p14="http://schemas.microsoft.com/office/powerpoint/2010/main" val="41272319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icture Placeholder 4"/>
          <p:cNvSpPr>
            <a:spLocks noGrp="1"/>
          </p:cNvSpPr>
          <p:nvPr>
            <p:ph type="pic" sz="quarter" idx="13"/>
          </p:nvPr>
        </p:nvSpPr>
        <p:spPr>
          <a:xfrm>
            <a:off x="1101090" y="2273300"/>
            <a:ext cx="2054860" cy="2054860"/>
          </a:xfrm>
          <a:prstGeom prst="ellipse">
            <a:avLst/>
          </a:prstGeom>
        </p:spPr>
        <p:txBody>
          <a:bodyPr/>
          <a:lstStyle/>
          <a:p>
            <a:r>
              <a:rPr lang="en-US" smtClean="0"/>
              <a:t>Click icon to add picture</a:t>
            </a:r>
            <a:endParaRPr lang="en-GB" dirty="0"/>
          </a:p>
        </p:txBody>
      </p:sp>
      <p:sp>
        <p:nvSpPr>
          <p:cNvPr id="4" name="Picture Placeholder 4"/>
          <p:cNvSpPr>
            <a:spLocks noGrp="1"/>
          </p:cNvSpPr>
          <p:nvPr>
            <p:ph type="pic" sz="quarter" idx="14"/>
          </p:nvPr>
        </p:nvSpPr>
        <p:spPr>
          <a:xfrm>
            <a:off x="3784167" y="2273300"/>
            <a:ext cx="2054860" cy="2054860"/>
          </a:xfrm>
          <a:prstGeom prst="ellipse">
            <a:avLst/>
          </a:prstGeom>
        </p:spPr>
        <p:txBody>
          <a:bodyPr/>
          <a:lstStyle/>
          <a:p>
            <a:r>
              <a:rPr lang="en-US" smtClean="0"/>
              <a:t>Click icon to add picture</a:t>
            </a:r>
            <a:endParaRPr lang="en-GB" dirty="0"/>
          </a:p>
        </p:txBody>
      </p:sp>
      <p:sp>
        <p:nvSpPr>
          <p:cNvPr id="5" name="Picture Placeholder 4"/>
          <p:cNvSpPr>
            <a:spLocks noGrp="1"/>
          </p:cNvSpPr>
          <p:nvPr>
            <p:ph type="pic" sz="quarter" idx="15"/>
          </p:nvPr>
        </p:nvSpPr>
        <p:spPr>
          <a:xfrm>
            <a:off x="6467244" y="2273300"/>
            <a:ext cx="2054860" cy="2054860"/>
          </a:xfrm>
          <a:prstGeom prst="ellipse">
            <a:avLst/>
          </a:prstGeom>
        </p:spPr>
        <p:txBody>
          <a:bodyPr/>
          <a:lstStyle/>
          <a:p>
            <a:r>
              <a:rPr lang="en-US" smtClean="0"/>
              <a:t>Click icon to add picture</a:t>
            </a:r>
            <a:endParaRPr lang="en-GB" dirty="0"/>
          </a:p>
        </p:txBody>
      </p:sp>
      <p:sp>
        <p:nvSpPr>
          <p:cNvPr id="6" name="Picture Placeholder 4"/>
          <p:cNvSpPr>
            <a:spLocks noGrp="1"/>
          </p:cNvSpPr>
          <p:nvPr>
            <p:ph type="pic" sz="quarter" idx="16"/>
          </p:nvPr>
        </p:nvSpPr>
        <p:spPr>
          <a:xfrm>
            <a:off x="9150320" y="2273300"/>
            <a:ext cx="2054860" cy="2054860"/>
          </a:xfrm>
          <a:prstGeom prst="ellipse">
            <a:avLst/>
          </a:prstGeom>
        </p:spPr>
        <p:txBody>
          <a:bodyPr/>
          <a:lstStyle/>
          <a:p>
            <a:r>
              <a:rPr lang="en-US" smtClean="0"/>
              <a:t>Click icon to add picture</a:t>
            </a:r>
            <a:endParaRPr lang="en-GB" dirty="0"/>
          </a:p>
        </p:txBody>
      </p:sp>
      <p:sp>
        <p:nvSpPr>
          <p:cNvPr id="7" name="Text Placeholder 6"/>
          <p:cNvSpPr>
            <a:spLocks noGrp="1"/>
          </p:cNvSpPr>
          <p:nvPr>
            <p:ph type="body" sz="quarter" idx="17" hasCustomPrompt="1"/>
          </p:nvPr>
        </p:nvSpPr>
        <p:spPr>
          <a:xfrm>
            <a:off x="866247" y="4665557"/>
            <a:ext cx="2524546"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
        <p:nvSpPr>
          <p:cNvPr id="8" name="Text Placeholder 6"/>
          <p:cNvSpPr>
            <a:spLocks noGrp="1"/>
          </p:cNvSpPr>
          <p:nvPr>
            <p:ph type="body" sz="quarter" idx="18" hasCustomPrompt="1"/>
          </p:nvPr>
        </p:nvSpPr>
        <p:spPr>
          <a:xfrm>
            <a:off x="3549324" y="4665557"/>
            <a:ext cx="2524546"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
        <p:nvSpPr>
          <p:cNvPr id="9" name="Text Placeholder 6"/>
          <p:cNvSpPr>
            <a:spLocks noGrp="1"/>
          </p:cNvSpPr>
          <p:nvPr>
            <p:ph type="body" sz="quarter" idx="19" hasCustomPrompt="1"/>
          </p:nvPr>
        </p:nvSpPr>
        <p:spPr>
          <a:xfrm>
            <a:off x="6232401" y="4665557"/>
            <a:ext cx="2524546"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
        <p:nvSpPr>
          <p:cNvPr id="10" name="Text Placeholder 6"/>
          <p:cNvSpPr>
            <a:spLocks noGrp="1"/>
          </p:cNvSpPr>
          <p:nvPr>
            <p:ph type="body" sz="quarter" idx="20" hasCustomPrompt="1"/>
          </p:nvPr>
        </p:nvSpPr>
        <p:spPr>
          <a:xfrm>
            <a:off x="8915477" y="4665557"/>
            <a:ext cx="2524546"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Tree>
    <p:extLst>
      <p:ext uri="{BB962C8B-B14F-4D97-AF65-F5344CB8AC3E}">
        <p14:creationId xmlns:p14="http://schemas.microsoft.com/office/powerpoint/2010/main" val="10674023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r figure slide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quarter" idx="10"/>
          </p:nvPr>
        </p:nvSpPr>
        <p:spPr>
          <a:xfrm>
            <a:off x="1116013" y="1752600"/>
            <a:ext cx="10088562"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5025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r figure slide 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ontent Placeholder 2"/>
          <p:cNvSpPr>
            <a:spLocks noGrp="1"/>
          </p:cNvSpPr>
          <p:nvPr>
            <p:ph idx="1"/>
          </p:nvPr>
        </p:nvSpPr>
        <p:spPr>
          <a:xfrm>
            <a:off x="4125686" y="1698171"/>
            <a:ext cx="7079494" cy="46492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2"/>
          <p:cNvSpPr>
            <a:spLocks noGrp="1"/>
          </p:cNvSpPr>
          <p:nvPr>
            <p:ph idx="10"/>
          </p:nvPr>
        </p:nvSpPr>
        <p:spPr>
          <a:xfrm>
            <a:off x="1116000" y="1698171"/>
            <a:ext cx="2879057" cy="46492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8941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0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smtClean="0"/>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smtClean="0"/>
              <a:t>Click icon to add picture</a:t>
            </a:r>
            <a:endParaRPr lang="en-GB"/>
          </a:p>
        </p:txBody>
      </p:sp>
    </p:spTree>
    <p:extLst>
      <p:ext uri="{BB962C8B-B14F-4D97-AF65-F5344CB8AC3E}">
        <p14:creationId xmlns:p14="http://schemas.microsoft.com/office/powerpoint/2010/main" val="1339278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smtClean="0"/>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smtClean="0"/>
              <a:t>Click icon to add picture</a:t>
            </a:r>
            <a:endParaRPr lang="en-GB"/>
          </a:p>
        </p:txBody>
      </p:sp>
    </p:spTree>
    <p:extLst>
      <p:ext uri="{BB962C8B-B14F-4D97-AF65-F5344CB8AC3E}">
        <p14:creationId xmlns:p14="http://schemas.microsoft.com/office/powerpoint/2010/main" val="360114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Divider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smtClean="0"/>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smtClean="0"/>
              <a:t>Click icon to add picture</a:t>
            </a:r>
            <a:endParaRPr lang="en-GB"/>
          </a:p>
        </p:txBody>
      </p:sp>
    </p:spTree>
    <p:extLst>
      <p:ext uri="{BB962C8B-B14F-4D97-AF65-F5344CB8AC3E}">
        <p14:creationId xmlns:p14="http://schemas.microsoft.com/office/powerpoint/2010/main" val="2336490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smtClean="0"/>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smtClean="0"/>
              <a:t>Click icon to add picture</a:t>
            </a:r>
            <a:endParaRPr lang="en-GB"/>
          </a:p>
        </p:txBody>
      </p:sp>
    </p:spTree>
    <p:extLst>
      <p:ext uri="{BB962C8B-B14F-4D97-AF65-F5344CB8AC3E}">
        <p14:creationId xmlns:p14="http://schemas.microsoft.com/office/powerpoint/2010/main" val="2959599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3" name="TextBox 2"/>
          <p:cNvSpPr txBox="1"/>
          <p:nvPr userDrawn="1"/>
        </p:nvSpPr>
        <p:spPr>
          <a:xfrm>
            <a:off x="3935186" y="4288971"/>
            <a:ext cx="4321629" cy="1538883"/>
          </a:xfrm>
          <a:prstGeom prst="rect">
            <a:avLst/>
          </a:prstGeom>
          <a:noFill/>
        </p:spPr>
        <p:txBody>
          <a:bodyPr wrap="square" rtlCol="0">
            <a:spAutoFit/>
          </a:bodyPr>
          <a:lstStyle/>
          <a:p>
            <a:pPr algn="ctr"/>
            <a:r>
              <a:rPr lang="en-GB" sz="6600" b="1" dirty="0" smtClean="0">
                <a:solidFill>
                  <a:schemeClr val="bg1"/>
                </a:solidFill>
              </a:rPr>
              <a:t>Thank you</a:t>
            </a:r>
          </a:p>
          <a:p>
            <a:pPr algn="ctr"/>
            <a:r>
              <a:rPr lang="en-GB" sz="2800" dirty="0" smtClean="0">
                <a:solidFill>
                  <a:schemeClr val="bg1"/>
                </a:solidFill>
              </a:rPr>
              <a:t>www.malariaconsortium.org</a:t>
            </a:r>
            <a:endParaRPr lang="en-GB" sz="2800" dirty="0">
              <a:solidFill>
                <a:schemeClr val="bg1"/>
              </a:solidFill>
            </a:endParaRPr>
          </a:p>
        </p:txBody>
      </p:sp>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2000" y="657082"/>
            <a:ext cx="3526971" cy="166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84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263" y="356619"/>
            <a:ext cx="10515600" cy="646331"/>
          </a:xfrm>
        </p:spPr>
        <p:txBody>
          <a:bodyPr/>
          <a:lstStyle>
            <a:lvl1pPr>
              <a:defRPr/>
            </a:lvl1pPr>
          </a:lstStyle>
          <a:p>
            <a:r>
              <a:rPr lang="en-US"/>
              <a:t>Contents</a:t>
            </a:r>
            <a:endParaRPr lang="en-GB"/>
          </a:p>
        </p:txBody>
      </p:sp>
      <p:sp>
        <p:nvSpPr>
          <p:cNvPr id="15" name="Text Placeholder 14"/>
          <p:cNvSpPr>
            <a:spLocks noGrp="1"/>
          </p:cNvSpPr>
          <p:nvPr>
            <p:ph type="body" sz="quarter" idx="11"/>
          </p:nvPr>
        </p:nvSpPr>
        <p:spPr>
          <a:xfrm>
            <a:off x="502023" y="1627093"/>
            <a:ext cx="10488707" cy="50292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2759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divider 3">
    <p:spTree>
      <p:nvGrpSpPr>
        <p:cNvPr id="1" name=""/>
        <p:cNvGrpSpPr/>
        <p:nvPr/>
      </p:nvGrpSpPr>
      <p:grpSpPr>
        <a:xfrm>
          <a:off x="0" y="0"/>
          <a:ext cx="0" cy="0"/>
          <a:chOff x="0" y="0"/>
          <a:chExt cx="0" cy="0"/>
        </a:xfrm>
      </p:grpSpPr>
      <p:sp>
        <p:nvSpPr>
          <p:cNvPr id="6" name="Rectangle 5"/>
          <p:cNvSpPr/>
          <p:nvPr userDrawn="1"/>
        </p:nvSpPr>
        <p:spPr>
          <a:xfrm>
            <a:off x="1" y="0"/>
            <a:ext cx="8314660" cy="6857999"/>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66486" y="2800993"/>
            <a:ext cx="2350601"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489857" y="3008162"/>
            <a:ext cx="7477474" cy="612775"/>
          </a:xfrm>
        </p:spPr>
        <p:txBody>
          <a:bodyPr anchor="ctr">
            <a:normAutofit/>
          </a:bodyPr>
          <a:lstStyle>
            <a:lvl1pPr marL="0" indent="0">
              <a:buNone/>
              <a:defRPr sz="3600" b="1">
                <a:solidFill>
                  <a:schemeClr val="bg1"/>
                </a:solidFill>
                <a:latin typeface="+mn-lt"/>
                <a:cs typeface="Calibri Light" panose="020F0302020204030204" pitchFamily="34" charset="0"/>
              </a:defRPr>
            </a:lvl1pPr>
          </a:lstStyle>
          <a:p>
            <a:pPr lvl="0"/>
            <a:r>
              <a:rPr lang="en-US" dirty="0"/>
              <a:t>Section heading</a:t>
            </a:r>
          </a:p>
        </p:txBody>
      </p:sp>
    </p:spTree>
    <p:extLst>
      <p:ext uri="{BB962C8B-B14F-4D97-AF65-F5344CB8AC3E}">
        <p14:creationId xmlns:p14="http://schemas.microsoft.com/office/powerpoint/2010/main" val="151858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4053840"/>
            <a:ext cx="12192000" cy="2804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3" name="Subtitle 2"/>
          <p:cNvSpPr>
            <a:spLocks noGrp="1"/>
          </p:cNvSpPr>
          <p:nvPr>
            <p:ph type="subTitle" idx="1" hasCustomPrompt="1"/>
          </p:nvPr>
        </p:nvSpPr>
        <p:spPr>
          <a:xfrm>
            <a:off x="678180" y="5501640"/>
            <a:ext cx="914400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a:t>
            </a:r>
            <a:endParaRPr lang="en-GB" dirty="0"/>
          </a:p>
        </p:txBody>
      </p:sp>
      <p:sp>
        <p:nvSpPr>
          <p:cNvPr id="7" name="Title 6"/>
          <p:cNvSpPr>
            <a:spLocks noGrp="1"/>
          </p:cNvSpPr>
          <p:nvPr>
            <p:ph type="title"/>
          </p:nvPr>
        </p:nvSpPr>
        <p:spPr>
          <a:xfrm>
            <a:off x="678180" y="4453033"/>
            <a:ext cx="10515600" cy="590931"/>
          </a:xfrm>
        </p:spPr>
        <p:txBody>
          <a:bodyPr lIns="0"/>
          <a:lstStyle>
            <a:lvl1pPr>
              <a:defRPr sz="3600">
                <a:solidFill>
                  <a:schemeClr val="bg1"/>
                </a:solidFill>
              </a:defRPr>
            </a:lvl1pPr>
          </a:lstStyle>
          <a:p>
            <a:r>
              <a:rPr lang="en-US" smtClean="0"/>
              <a:t>Click to edit Master title style</a:t>
            </a:r>
            <a:endParaRPr lang="en-GB" dirty="0"/>
          </a:p>
        </p:txBody>
      </p:sp>
      <p:pic>
        <p:nvPicPr>
          <p:cNvPr id="8"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8180" y="601345"/>
            <a:ext cx="280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txBox="1">
            <a:spLocks/>
          </p:cNvSpPr>
          <p:nvPr userDrawn="1"/>
        </p:nvSpPr>
        <p:spPr>
          <a:xfrm>
            <a:off x="678180" y="5977890"/>
            <a:ext cx="9144000" cy="403860"/>
          </a:xfrm>
          <a:prstGeom prst="rect">
            <a:avLst/>
          </a:prstGeom>
        </p:spPr>
        <p:txBody>
          <a:bodyPr vert="horz" lIns="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Event name</a:t>
            </a:r>
            <a:r>
              <a:rPr lang="en-US" baseline="0" dirty="0" smtClean="0"/>
              <a:t> / date</a:t>
            </a:r>
            <a:endParaRPr lang="en-GB" dirty="0"/>
          </a:p>
        </p:txBody>
      </p:sp>
      <p:sp>
        <p:nvSpPr>
          <p:cNvPr id="4" name="Picture Placeholder 3"/>
          <p:cNvSpPr>
            <a:spLocks noGrp="1"/>
          </p:cNvSpPr>
          <p:nvPr>
            <p:ph type="pic" sz="quarter" idx="10"/>
          </p:nvPr>
        </p:nvSpPr>
        <p:spPr>
          <a:xfrm>
            <a:off x="0" y="0"/>
            <a:ext cx="12192000" cy="4054475"/>
          </a:xfrm>
        </p:spPr>
        <p:txBody>
          <a:bodyPr/>
          <a:lstStyle/>
          <a:p>
            <a:r>
              <a:rPr lang="en-US" smtClean="0"/>
              <a:t>Click icon to add picture</a:t>
            </a:r>
            <a:endParaRPr lang="en-GB"/>
          </a:p>
        </p:txBody>
      </p:sp>
    </p:spTree>
    <p:extLst>
      <p:ext uri="{BB962C8B-B14F-4D97-AF65-F5344CB8AC3E}">
        <p14:creationId xmlns:p14="http://schemas.microsoft.com/office/powerpoint/2010/main" val="30121456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261" y="356619"/>
            <a:ext cx="10488000" cy="646331"/>
          </a:xfrm>
        </p:spPr>
        <p:txBody>
          <a:bodyPr/>
          <a:lstStyle>
            <a:lvl1pPr>
              <a:defRPr/>
            </a:lvl1pPr>
          </a:lstStyle>
          <a:p>
            <a:r>
              <a:rPr lang="en-US"/>
              <a:t>Text slide 1-column</a:t>
            </a:r>
            <a:endParaRPr lang="en-GB"/>
          </a:p>
        </p:txBody>
      </p:sp>
      <p:sp>
        <p:nvSpPr>
          <p:cNvPr id="8" name="Text Placeholder 7"/>
          <p:cNvSpPr>
            <a:spLocks noGrp="1"/>
          </p:cNvSpPr>
          <p:nvPr>
            <p:ph type="body" sz="quarter" idx="11"/>
          </p:nvPr>
        </p:nvSpPr>
        <p:spPr>
          <a:xfrm>
            <a:off x="501276" y="1613648"/>
            <a:ext cx="10488000" cy="5042647"/>
          </a:xfrm>
        </p:spPr>
        <p:txBody>
          <a:bodyPr/>
          <a:lstStyle/>
          <a:p>
            <a:pPr lvl="0"/>
            <a:r>
              <a:rPr lang="en-US"/>
              <a:t>Click to edit Master text styles</a:t>
            </a:r>
          </a:p>
          <a:p>
            <a:pPr lvl="1"/>
            <a:r>
              <a:rPr lang="en-US"/>
              <a:t>Second level</a:t>
            </a:r>
          </a:p>
          <a:p>
            <a:pPr lvl="2"/>
            <a:r>
              <a:rPr lang="en-US"/>
              <a:t>Third level</a:t>
            </a:r>
          </a:p>
        </p:txBody>
      </p:sp>
      <p:sp>
        <p:nvSpPr>
          <p:cNvPr id="7" name="Text Placeholder 6"/>
          <p:cNvSpPr>
            <a:spLocks noGrp="1"/>
          </p:cNvSpPr>
          <p:nvPr>
            <p:ph type="body" sz="quarter" idx="12"/>
          </p:nvPr>
        </p:nvSpPr>
        <p:spPr>
          <a:xfrm>
            <a:off x="221193" y="6307044"/>
            <a:ext cx="11749617" cy="349251"/>
          </a:xfrm>
        </p:spPr>
        <p:txBody>
          <a:bodyPr anchor="ctr"/>
          <a:lstStyle>
            <a:lvl1pPr>
              <a:defRPr sz="1467"/>
            </a:lvl1pPr>
          </a:lstStyle>
          <a:p>
            <a:pPr lvl="0"/>
            <a:r>
              <a:rPr lang="en-US"/>
              <a:t>Edit Master text styles</a:t>
            </a:r>
            <a:endParaRPr lang="en-GB"/>
          </a:p>
        </p:txBody>
      </p:sp>
    </p:spTree>
    <p:extLst>
      <p:ext uri="{BB962C8B-B14F-4D97-AF65-F5344CB8AC3E}">
        <p14:creationId xmlns:p14="http://schemas.microsoft.com/office/powerpoint/2010/main" val="4267762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ack Cover">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45720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400"/>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345758" y="925514"/>
            <a:ext cx="2851628" cy="13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userDrawn="1"/>
        </p:nvSpPr>
        <p:spPr bwMode="auto">
          <a:xfrm>
            <a:off x="478369" y="6108701"/>
            <a:ext cx="57446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3200">
                <a:solidFill>
                  <a:schemeClr val="bg1"/>
                </a:solidFill>
                <a:cs typeface="Arial" charset="0"/>
              </a:rPr>
              <a:t>www.malariaconsortium.org</a:t>
            </a:r>
            <a:endParaRPr lang="en-GB" altLang="en-US" sz="3200">
              <a:solidFill>
                <a:schemeClr val="bg1"/>
              </a:solidFill>
              <a:cs typeface="Arial" charset="0"/>
            </a:endParaRPr>
          </a:p>
        </p:txBody>
      </p:sp>
      <p:sp>
        <p:nvSpPr>
          <p:cNvPr id="5" name="TextBox 1"/>
          <p:cNvSpPr txBox="1">
            <a:spLocks noChangeArrowheads="1"/>
          </p:cNvSpPr>
          <p:nvPr userDrawn="1"/>
        </p:nvSpPr>
        <p:spPr bwMode="auto">
          <a:xfrm>
            <a:off x="465667" y="1480517"/>
            <a:ext cx="28850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4267" b="1">
                <a:solidFill>
                  <a:schemeClr val="bg1"/>
                </a:solidFill>
              </a:rPr>
              <a:t>Thank you</a:t>
            </a:r>
          </a:p>
        </p:txBody>
      </p:sp>
    </p:spTree>
    <p:extLst>
      <p:ext uri="{BB962C8B-B14F-4D97-AF65-F5344CB8AC3E}">
        <p14:creationId xmlns:p14="http://schemas.microsoft.com/office/powerpoint/2010/main" val="963840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263" y="356619"/>
            <a:ext cx="10515600" cy="646331"/>
          </a:xfrm>
        </p:spPr>
        <p:txBody>
          <a:bodyPr/>
          <a:lstStyle>
            <a:lvl1pPr>
              <a:defRPr>
                <a:solidFill>
                  <a:schemeClr val="tx1"/>
                </a:solidFill>
              </a:defRPr>
            </a:lvl1pPr>
          </a:lstStyle>
          <a:p>
            <a:r>
              <a:rPr lang="en-GB" altLang="en-US"/>
              <a:t>Blank slide</a:t>
            </a:r>
            <a:endParaRPr lang="en-GB"/>
          </a:p>
        </p:txBody>
      </p:sp>
    </p:spTree>
    <p:extLst>
      <p:ext uri="{BB962C8B-B14F-4D97-AF65-F5344CB8AC3E}">
        <p14:creationId xmlns:p14="http://schemas.microsoft.com/office/powerpoint/2010/main" val="421340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03">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78180" y="5501640"/>
            <a:ext cx="593598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a:t>
            </a:r>
            <a:endParaRPr lang="en-GB" dirty="0"/>
          </a:p>
        </p:txBody>
      </p:sp>
      <p:sp>
        <p:nvSpPr>
          <p:cNvPr id="7" name="Title 6"/>
          <p:cNvSpPr>
            <a:spLocks noGrp="1"/>
          </p:cNvSpPr>
          <p:nvPr>
            <p:ph type="title"/>
          </p:nvPr>
        </p:nvSpPr>
        <p:spPr>
          <a:xfrm>
            <a:off x="678180" y="3063241"/>
            <a:ext cx="5935980" cy="1013459"/>
          </a:xfrm>
        </p:spPr>
        <p:txBody>
          <a:bodyPr lIns="0"/>
          <a:lstStyle>
            <a:lvl1pPr>
              <a:defRPr sz="3600">
                <a:solidFill>
                  <a:schemeClr val="bg1"/>
                </a:solidFill>
              </a:defRPr>
            </a:lvl1pPr>
          </a:lstStyle>
          <a:p>
            <a:r>
              <a:rPr lang="en-US" smtClean="0"/>
              <a:t>Click to edit Master title style</a:t>
            </a:r>
            <a:endParaRPr lang="en-GB" dirty="0"/>
          </a:p>
        </p:txBody>
      </p:sp>
      <p:pic>
        <p:nvPicPr>
          <p:cNvPr id="8"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78180" y="601345"/>
            <a:ext cx="2803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7246620" y="0"/>
            <a:ext cx="4945380" cy="6858000"/>
          </a:xfrm>
        </p:spPr>
        <p:txBody>
          <a:bodyPr/>
          <a:lstStyle/>
          <a:p>
            <a:r>
              <a:rPr lang="en-US" smtClean="0"/>
              <a:t>Click icon to add picture</a:t>
            </a:r>
            <a:endParaRPr lang="en-GB"/>
          </a:p>
        </p:txBody>
      </p:sp>
      <p:sp>
        <p:nvSpPr>
          <p:cNvPr id="6" name="Text Placeholder 5"/>
          <p:cNvSpPr>
            <a:spLocks noGrp="1"/>
          </p:cNvSpPr>
          <p:nvPr>
            <p:ph type="body" sz="quarter" idx="11" hasCustomPrompt="1"/>
          </p:nvPr>
        </p:nvSpPr>
        <p:spPr>
          <a:xfrm>
            <a:off x="677863" y="6085567"/>
            <a:ext cx="5935662" cy="500063"/>
          </a:xfrm>
        </p:spPr>
        <p:txBody>
          <a:bodyPr lIns="0"/>
          <a:lstStyle>
            <a:lvl1pPr marL="0" indent="0">
              <a:buNone/>
              <a:defRPr>
                <a:solidFill>
                  <a:schemeClr val="bg1"/>
                </a:solidFill>
              </a:defRPr>
            </a:lvl1pPr>
          </a:lstStyle>
          <a:p>
            <a:r>
              <a:rPr lang="en-US" dirty="0" smtClean="0"/>
              <a:t>Event name</a:t>
            </a:r>
            <a:r>
              <a:rPr lang="en-US" baseline="0" dirty="0" smtClean="0"/>
              <a:t> / date</a:t>
            </a:r>
            <a:endParaRPr lang="en-GB" dirty="0"/>
          </a:p>
        </p:txBody>
      </p:sp>
    </p:spTree>
    <p:extLst>
      <p:ext uri="{BB962C8B-B14F-4D97-AF65-F5344CB8AC3E}">
        <p14:creationId xmlns:p14="http://schemas.microsoft.com/office/powerpoint/2010/main" val="4097282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6000" y="1825625"/>
            <a:ext cx="49038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03298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cxnSp>
        <p:nvCxnSpPr>
          <p:cNvPr id="10" name="Straight Connector 9"/>
          <p:cNvCxnSpPr/>
          <p:nvPr userDrawn="1"/>
        </p:nvCxnSpPr>
        <p:spPr>
          <a:xfrm>
            <a:off x="6103620" y="1825625"/>
            <a:ext cx="0" cy="43513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6988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en-GB"/>
          </a:p>
        </p:txBody>
      </p:sp>
      <p:sp>
        <p:nvSpPr>
          <p:cNvPr id="13" name="Text Placeholder 2"/>
          <p:cNvSpPr>
            <a:spLocks noGrp="1"/>
          </p:cNvSpPr>
          <p:nvPr>
            <p:ph idx="1"/>
          </p:nvPr>
        </p:nvSpPr>
        <p:spPr>
          <a:xfrm>
            <a:off x="1116000" y="1825625"/>
            <a:ext cx="10089180" cy="4351338"/>
          </a:xfrm>
          <a:prstGeom prst="rect">
            <a:avLst/>
          </a:prstGeom>
        </p:spPr>
        <p:txBody>
          <a:bodyPr vert="horz" lIns="91440" tIns="45720" rIns="91440" bIns="45720" rtlCol="0">
            <a:normAutofit/>
          </a:bodyPr>
          <a:lstStyle>
            <a:lvl1pPr marL="342000" indent="-342000">
              <a:lnSpc>
                <a:spcPct val="100000"/>
              </a:lnSpc>
              <a:spcBef>
                <a:spcPts val="600"/>
              </a:spcBef>
              <a:spcAft>
                <a:spcPts val="1200"/>
              </a:spcAft>
              <a:defRPr sz="2000"/>
            </a:lvl1pPr>
            <a:lvl2pPr indent="-342000">
              <a:lnSpc>
                <a:spcPct val="100000"/>
              </a:lnSpc>
              <a:spcBef>
                <a:spcPts val="0"/>
              </a:spcBef>
              <a:defRPr sz="1800"/>
            </a:lvl2pPr>
            <a:lvl3pPr>
              <a:lnSpc>
                <a:spcPct val="100000"/>
              </a:lnSpc>
              <a:spcBef>
                <a:spcPts val="0"/>
              </a:spcBef>
              <a:defRPr sz="1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973265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6079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7"/>
          <p:cNvSpPr>
            <a:spLocks noGrp="1"/>
          </p:cNvSpPr>
          <p:nvPr>
            <p:ph type="title"/>
          </p:nvPr>
        </p:nvSpPr>
        <p:spPr>
          <a:xfrm>
            <a:off x="1116000" y="792000"/>
            <a:ext cx="5307660" cy="535531"/>
          </a:xfrm>
        </p:spPr>
        <p:txBody>
          <a:bodyPr/>
          <a:lstStyle/>
          <a:p>
            <a:r>
              <a:rPr lang="en-US" smtClean="0"/>
              <a:t>Click to edit Master title style</a:t>
            </a:r>
            <a:endParaRPr lang="en-GB"/>
          </a:p>
        </p:txBody>
      </p:sp>
      <p:sp>
        <p:nvSpPr>
          <p:cNvPr id="10" name="Picture Placeholder 9"/>
          <p:cNvSpPr>
            <a:spLocks noGrp="1"/>
          </p:cNvSpPr>
          <p:nvPr>
            <p:ph type="pic" sz="quarter" idx="10"/>
          </p:nvPr>
        </p:nvSpPr>
        <p:spPr>
          <a:xfrm>
            <a:off x="7223760" y="0"/>
            <a:ext cx="4968240" cy="6858000"/>
          </a:xfrm>
        </p:spPr>
        <p:txBody>
          <a:bodyPr/>
          <a:lstStyle/>
          <a:p>
            <a:r>
              <a:rPr lang="en-US" smtClean="0"/>
              <a:t>Click icon to add picture</a:t>
            </a:r>
            <a:endParaRPr lang="en-GB"/>
          </a:p>
        </p:txBody>
      </p:sp>
    </p:spTree>
    <p:extLst>
      <p:ext uri="{BB962C8B-B14F-4D97-AF65-F5344CB8AC3E}">
        <p14:creationId xmlns:p14="http://schemas.microsoft.com/office/powerpoint/2010/main" val="4273521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02">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le 7"/>
          <p:cNvSpPr>
            <a:spLocks noGrp="1"/>
          </p:cNvSpPr>
          <p:nvPr>
            <p:ph type="title"/>
          </p:nvPr>
        </p:nvSpPr>
        <p:spPr>
          <a:xfrm>
            <a:off x="1116000" y="792000"/>
            <a:ext cx="5307660" cy="535531"/>
          </a:xfrm>
        </p:spPr>
        <p:txBody>
          <a:bodyPr/>
          <a:lstStyle/>
          <a:p>
            <a:r>
              <a:rPr lang="en-US" smtClean="0"/>
              <a:t>Click to edit Master title style</a:t>
            </a:r>
            <a:endParaRPr lang="en-GB"/>
          </a:p>
        </p:txBody>
      </p:sp>
      <p:sp>
        <p:nvSpPr>
          <p:cNvPr id="10" name="Picture Placeholder 9"/>
          <p:cNvSpPr>
            <a:spLocks noGrp="1"/>
          </p:cNvSpPr>
          <p:nvPr>
            <p:ph type="pic" sz="quarter" idx="10"/>
          </p:nvPr>
        </p:nvSpPr>
        <p:spPr>
          <a:xfrm>
            <a:off x="9685020" y="83820"/>
            <a:ext cx="2415540" cy="6690360"/>
          </a:xfrm>
        </p:spPr>
        <p:txBody>
          <a:bodyPr/>
          <a:lstStyle/>
          <a:p>
            <a:r>
              <a:rPr lang="en-US" smtClean="0"/>
              <a:t>Click icon to add picture</a:t>
            </a:r>
            <a:endParaRPr lang="en-GB"/>
          </a:p>
        </p:txBody>
      </p:sp>
      <p:sp>
        <p:nvSpPr>
          <p:cNvPr id="5" name="Picture Placeholder 9"/>
          <p:cNvSpPr>
            <a:spLocks noGrp="1"/>
          </p:cNvSpPr>
          <p:nvPr>
            <p:ph type="pic" sz="quarter" idx="11"/>
          </p:nvPr>
        </p:nvSpPr>
        <p:spPr>
          <a:xfrm>
            <a:off x="7185660" y="83820"/>
            <a:ext cx="2415540" cy="3314700"/>
          </a:xfrm>
        </p:spPr>
        <p:txBody>
          <a:bodyPr/>
          <a:lstStyle/>
          <a:p>
            <a:r>
              <a:rPr lang="en-US" smtClean="0"/>
              <a:t>Click icon to add picture</a:t>
            </a:r>
            <a:endParaRPr lang="en-GB"/>
          </a:p>
        </p:txBody>
      </p:sp>
      <p:sp>
        <p:nvSpPr>
          <p:cNvPr id="6" name="Picture Placeholder 9"/>
          <p:cNvSpPr>
            <a:spLocks noGrp="1"/>
          </p:cNvSpPr>
          <p:nvPr>
            <p:ph type="pic" sz="quarter" idx="12"/>
          </p:nvPr>
        </p:nvSpPr>
        <p:spPr>
          <a:xfrm>
            <a:off x="7185660" y="3474720"/>
            <a:ext cx="2415540" cy="3299460"/>
          </a:xfrm>
        </p:spPr>
        <p:txBody>
          <a:bodyPr/>
          <a:lstStyle/>
          <a:p>
            <a:r>
              <a:rPr lang="en-US" smtClean="0"/>
              <a:t>Click icon to add picture</a:t>
            </a:r>
            <a:endParaRPr lang="en-GB"/>
          </a:p>
        </p:txBody>
      </p:sp>
    </p:spTree>
    <p:extLst>
      <p:ext uri="{BB962C8B-B14F-4D97-AF65-F5344CB8AC3E}">
        <p14:creationId xmlns:p14="http://schemas.microsoft.com/office/powerpoint/2010/main" val="8826231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icture Placeholder 4"/>
          <p:cNvSpPr>
            <a:spLocks noGrp="1"/>
          </p:cNvSpPr>
          <p:nvPr>
            <p:ph type="pic" sz="quarter" idx="13"/>
          </p:nvPr>
        </p:nvSpPr>
        <p:spPr>
          <a:xfrm>
            <a:off x="1955799" y="1917854"/>
            <a:ext cx="3414720" cy="3414720"/>
          </a:xfrm>
          <a:prstGeom prst="ellipse">
            <a:avLst/>
          </a:prstGeom>
        </p:spPr>
        <p:txBody>
          <a:bodyPr/>
          <a:lstStyle/>
          <a:p>
            <a:r>
              <a:rPr lang="en-US" smtClean="0"/>
              <a:t>Click icon to add picture</a:t>
            </a:r>
            <a:endParaRPr lang="en-GB"/>
          </a:p>
        </p:txBody>
      </p:sp>
      <p:sp>
        <p:nvSpPr>
          <p:cNvPr id="4" name="Picture Placeholder 4"/>
          <p:cNvSpPr>
            <a:spLocks noGrp="1"/>
          </p:cNvSpPr>
          <p:nvPr>
            <p:ph type="pic" sz="quarter" idx="14"/>
          </p:nvPr>
        </p:nvSpPr>
        <p:spPr>
          <a:xfrm>
            <a:off x="6818940" y="1917854"/>
            <a:ext cx="3414720" cy="3414720"/>
          </a:xfrm>
          <a:prstGeom prst="ellipse">
            <a:avLst/>
          </a:prstGeom>
        </p:spPr>
        <p:txBody>
          <a:bodyPr/>
          <a:lstStyle/>
          <a:p>
            <a:r>
              <a:rPr lang="en-US" smtClean="0"/>
              <a:t>Click icon to add picture</a:t>
            </a:r>
            <a:endParaRPr lang="en-GB"/>
          </a:p>
        </p:txBody>
      </p:sp>
      <p:sp>
        <p:nvSpPr>
          <p:cNvPr id="5" name="Text Placeholder 6"/>
          <p:cNvSpPr>
            <a:spLocks noGrp="1"/>
          </p:cNvSpPr>
          <p:nvPr>
            <p:ph type="body" sz="quarter" idx="17" hasCustomPrompt="1"/>
          </p:nvPr>
        </p:nvSpPr>
        <p:spPr>
          <a:xfrm>
            <a:off x="1955799" y="5568950"/>
            <a:ext cx="3414720"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
        <p:nvSpPr>
          <p:cNvPr id="6" name="Text Placeholder 6"/>
          <p:cNvSpPr>
            <a:spLocks noGrp="1"/>
          </p:cNvSpPr>
          <p:nvPr>
            <p:ph type="body" sz="quarter" idx="18" hasCustomPrompt="1"/>
          </p:nvPr>
        </p:nvSpPr>
        <p:spPr>
          <a:xfrm>
            <a:off x="6818940" y="5565550"/>
            <a:ext cx="3414720"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Tree>
    <p:extLst>
      <p:ext uri="{BB962C8B-B14F-4D97-AF65-F5344CB8AC3E}">
        <p14:creationId xmlns:p14="http://schemas.microsoft.com/office/powerpoint/2010/main" val="22976816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6000" y="792000"/>
            <a:ext cx="10089180" cy="646331"/>
          </a:xfrm>
          <a:prstGeom prst="rect">
            <a:avLst/>
          </a:prstGeom>
        </p:spPr>
        <p:txBody>
          <a:bodyPr vert="horz" wrap="square" lIns="91440" tIns="45720" rIns="91440" bIns="4572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1116000" y="1825625"/>
            <a:ext cx="1008918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413508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accent5"/>
          </a:solidFill>
          <a:latin typeface="+mn-lt"/>
          <a:ea typeface="+mj-ea"/>
          <a:cs typeface="+mj-cs"/>
        </a:defRPr>
      </a:lvl1pPr>
    </p:titleStyle>
    <p:bodyStyle>
      <a:lvl1pPr marL="342000" indent="-342000" algn="l" defTabSz="914400" rtl="0" eaLnBrk="1" latinLnBrk="0" hangingPunct="1">
        <a:lnSpc>
          <a:spcPct val="100000"/>
        </a:lnSpc>
        <a:spcBef>
          <a:spcPts val="600"/>
        </a:spcBef>
        <a:spcAft>
          <a:spcPts val="1200"/>
        </a:spcAft>
        <a:buFont typeface="Arial" panose="020B0604020202020204" pitchFamily="34" charset="0"/>
        <a:buChar char="•"/>
        <a:defRPr sz="2000" kern="1200">
          <a:solidFill>
            <a:schemeClr val="tx1"/>
          </a:solidFill>
          <a:latin typeface="+mn-lt"/>
          <a:ea typeface="+mn-ea"/>
          <a:cs typeface="+mn-cs"/>
        </a:defRPr>
      </a:lvl1pPr>
      <a:lvl2pPr marL="685800" indent="-3420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GB" dirty="0" smtClean="0"/>
              <a:t>Monica Anna de Cola, Results Measurement Analyst</a:t>
            </a:r>
            <a:endParaRPr lang="en-GB" dirty="0"/>
          </a:p>
        </p:txBody>
      </p:sp>
      <p:sp>
        <p:nvSpPr>
          <p:cNvPr id="3" name="Title 2"/>
          <p:cNvSpPr>
            <a:spLocks noGrp="1"/>
          </p:cNvSpPr>
          <p:nvPr>
            <p:ph type="title"/>
          </p:nvPr>
        </p:nvSpPr>
        <p:spPr>
          <a:xfrm>
            <a:off x="576831" y="2322981"/>
            <a:ext cx="6353241" cy="2585323"/>
          </a:xfrm>
        </p:spPr>
        <p:txBody>
          <a:bodyPr/>
          <a:lstStyle/>
          <a:p>
            <a:r>
              <a:rPr lang="en-GB" dirty="0" smtClean="0"/>
              <a:t>An ecological analysis exploring the impact of seasonal malaria chemoprevention in Burkina Faso using national household surveys (2010</a:t>
            </a:r>
            <a:r>
              <a:rPr lang="en-US" altLang="en-US" dirty="0" smtClean="0"/>
              <a:t>–</a:t>
            </a:r>
            <a:r>
              <a:rPr lang="en-GB" dirty="0" smtClean="0"/>
              <a:t>2017)</a:t>
            </a:r>
            <a:endParaRPr lang="en-GB" dirty="0"/>
          </a:p>
        </p:txBody>
      </p:sp>
      <p:sp>
        <p:nvSpPr>
          <p:cNvPr id="5" name="Text Placeholder 4"/>
          <p:cNvSpPr>
            <a:spLocks noGrp="1"/>
          </p:cNvSpPr>
          <p:nvPr>
            <p:ph type="body" sz="quarter" idx="11"/>
          </p:nvPr>
        </p:nvSpPr>
        <p:spPr>
          <a:xfrm>
            <a:off x="677863" y="5905500"/>
            <a:ext cx="5935662" cy="716364"/>
          </a:xfrm>
        </p:spPr>
        <p:txBody>
          <a:bodyPr>
            <a:normAutofit fontScale="92500" lnSpcReduction="20000"/>
          </a:bodyPr>
          <a:lstStyle/>
          <a:p>
            <a:r>
              <a:rPr lang="en-US" dirty="0"/>
              <a:t>2020 Annual Meeting of the American Society of Tropical Medicine &amp; Hygiene</a:t>
            </a:r>
          </a:p>
          <a:p>
            <a:endParaRPr lang="en-GB" dirty="0"/>
          </a:p>
        </p:txBody>
      </p:sp>
      <p:pic>
        <p:nvPicPr>
          <p:cNvPr id="6" name="Picture Placeholder 1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3753" b="3753"/>
          <a:stretch>
            <a:fillRect/>
          </a:stretch>
        </p:blipFill>
        <p:spPr/>
      </p:pic>
    </p:spTree>
    <p:extLst>
      <p:ext uri="{BB962C8B-B14F-4D97-AF65-F5344CB8AC3E}">
        <p14:creationId xmlns:p14="http://schemas.microsoft.com/office/powerpoint/2010/main" val="3729615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16000" y="1825625"/>
            <a:ext cx="454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2400" b="0" i="0" u="none" strike="noStrike" kern="1200" cap="none" spc="0" normalizeH="0" baseline="0" noProof="0" dirty="0" smtClean="0">
                <a:ln>
                  <a:noFill/>
                </a:ln>
                <a:solidFill>
                  <a:srgbClr val="004750"/>
                </a:solidFill>
                <a:effectLst/>
                <a:uLnTx/>
                <a:uFillTx/>
                <a:latin typeface="Calibri" panose="020F0502020204030204"/>
                <a:ea typeface="+mn-ea"/>
                <a:cs typeface="+mn-cs"/>
              </a:rPr>
              <a:t>Malaria diagnosis by microscopy:</a:t>
            </a:r>
          </a:p>
          <a:p>
            <a:pPr lvl="1">
              <a:defRPr/>
            </a:pPr>
            <a:r>
              <a:rPr lang="en-GB" dirty="0" smtClean="0">
                <a:solidFill>
                  <a:srgbClr val="004750"/>
                </a:solidFill>
                <a:latin typeface="Calibri" panose="020F0502020204030204"/>
              </a:rPr>
              <a:t>Odds ratio: </a:t>
            </a:r>
            <a:r>
              <a:rPr lang="en-GB" dirty="0">
                <a:solidFill>
                  <a:srgbClr val="004750"/>
                </a:solidFill>
              </a:rPr>
              <a:t>0.44, 95% CI </a:t>
            </a:r>
            <a:r>
              <a:rPr lang="en-GB" dirty="0" smtClean="0">
                <a:solidFill>
                  <a:srgbClr val="004750"/>
                </a:solidFill>
              </a:rPr>
              <a:t>0.32</a:t>
            </a:r>
            <a:r>
              <a:rPr lang="en-GB" dirty="0" smtClean="0"/>
              <a:t>–</a:t>
            </a:r>
            <a:r>
              <a:rPr lang="en-GB" dirty="0" smtClean="0">
                <a:solidFill>
                  <a:srgbClr val="004750"/>
                </a:solidFill>
              </a:rPr>
              <a:t>0.61, </a:t>
            </a:r>
            <a:r>
              <a:rPr lang="en-GB" dirty="0">
                <a:solidFill>
                  <a:srgbClr val="004750"/>
                </a:solidFill>
              </a:rPr>
              <a:t>p&lt;0.001</a:t>
            </a:r>
            <a:endParaRPr kumimoji="0" lang="en-GB" b="0" i="0" u="none" strike="noStrike" kern="1200" cap="none" spc="0" normalizeH="0" baseline="0" noProof="0" dirty="0" smtClean="0">
              <a:ln>
                <a:noFill/>
              </a:ln>
              <a:solidFill>
                <a:srgbClr val="004750"/>
              </a:solidFill>
              <a:effectLst/>
              <a:uLnTx/>
              <a:uFillTx/>
              <a:latin typeface="Calibri" panose="020F0502020204030204"/>
              <a:ea typeface="+mn-ea"/>
              <a:cs typeface="+mn-cs"/>
            </a:endParaRPr>
          </a:p>
          <a:p>
            <a:pPr>
              <a:defRPr/>
            </a:pPr>
            <a:r>
              <a:rPr lang="en-GB" dirty="0">
                <a:solidFill>
                  <a:srgbClr val="004750"/>
                </a:solidFill>
              </a:rPr>
              <a:t>Malaria diagnosis by </a:t>
            </a:r>
            <a:r>
              <a:rPr lang="en-GB" dirty="0" smtClean="0">
                <a:solidFill>
                  <a:srgbClr val="004750"/>
                </a:solidFill>
              </a:rPr>
              <a:t>RDT:</a:t>
            </a:r>
          </a:p>
          <a:p>
            <a:pPr lvl="1">
              <a:defRPr/>
            </a:pPr>
            <a:r>
              <a:rPr lang="en-GB" dirty="0">
                <a:solidFill>
                  <a:srgbClr val="004750"/>
                </a:solidFill>
              </a:rPr>
              <a:t>Odds </a:t>
            </a:r>
            <a:r>
              <a:rPr lang="en-GB" dirty="0" smtClean="0">
                <a:solidFill>
                  <a:srgbClr val="004750"/>
                </a:solidFill>
              </a:rPr>
              <a:t>ratio </a:t>
            </a:r>
            <a:r>
              <a:rPr lang="en-GB" dirty="0">
                <a:solidFill>
                  <a:srgbClr val="004750"/>
                </a:solidFill>
              </a:rPr>
              <a:t>0.38, 95% CI </a:t>
            </a:r>
            <a:r>
              <a:rPr lang="en-GB" dirty="0" smtClean="0">
                <a:solidFill>
                  <a:srgbClr val="004750"/>
                </a:solidFill>
              </a:rPr>
              <a:t>0.28</a:t>
            </a:r>
            <a:r>
              <a:rPr lang="en-GB" dirty="0" smtClean="0"/>
              <a:t>–</a:t>
            </a:r>
            <a:r>
              <a:rPr lang="en-GB" dirty="0" smtClean="0">
                <a:solidFill>
                  <a:srgbClr val="004750"/>
                </a:solidFill>
              </a:rPr>
              <a:t>0.50, </a:t>
            </a:r>
            <a:r>
              <a:rPr lang="en-GB" dirty="0">
                <a:solidFill>
                  <a:srgbClr val="004750"/>
                </a:solidFill>
              </a:rPr>
              <a:t>p&lt;0.001</a:t>
            </a:r>
          </a:p>
          <a:p>
            <a:pPr marL="0" lvl="0" indent="0">
              <a:buNone/>
              <a:defRPr/>
            </a:pPr>
            <a:endParaRPr kumimoji="0" lang="en-GB" sz="2400" b="0" i="0" u="none" strike="noStrike" kern="1200" cap="none" spc="0" normalizeH="0" baseline="0" noProof="0" dirty="0">
              <a:ln>
                <a:noFill/>
              </a:ln>
              <a:solidFill>
                <a:srgbClr val="00475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475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4750"/>
              </a:solidFill>
              <a:effectLst/>
              <a:uLnTx/>
              <a:uFillTx/>
              <a:latin typeface="Calibri" panose="020F0502020204030204"/>
              <a:ea typeface="+mn-ea"/>
              <a:cs typeface="+mn-cs"/>
            </a:endParaRPr>
          </a:p>
        </p:txBody>
      </p:sp>
      <p:graphicFrame>
        <p:nvGraphicFramePr>
          <p:cNvPr id="8" name="Content Placeholder 7"/>
          <p:cNvGraphicFramePr>
            <a:graphicFrameLocks noGrp="1"/>
          </p:cNvGraphicFramePr>
          <p:nvPr>
            <p:ph idx="4294967295"/>
            <p:extLst/>
          </p:nvPr>
        </p:nvGraphicFramePr>
        <p:xfrm>
          <a:off x="6607175" y="1550988"/>
          <a:ext cx="4921616" cy="5073794"/>
        </p:xfrm>
        <a:graphic>
          <a:graphicData uri="http://schemas.openxmlformats.org/drawingml/2006/table">
            <a:tbl>
              <a:tblPr>
                <a:tableStyleId>{5C22544A-7EE6-4342-B048-85BDC9FD1C3A}</a:tableStyleId>
              </a:tblPr>
              <a:tblGrid>
                <a:gridCol w="942626">
                  <a:extLst>
                    <a:ext uri="{9D8B030D-6E8A-4147-A177-3AD203B41FA5}">
                      <a16:colId xmlns:a16="http://schemas.microsoft.com/office/drawing/2014/main" val="353688748"/>
                    </a:ext>
                  </a:extLst>
                </a:gridCol>
                <a:gridCol w="1319860">
                  <a:extLst>
                    <a:ext uri="{9D8B030D-6E8A-4147-A177-3AD203B41FA5}">
                      <a16:colId xmlns:a16="http://schemas.microsoft.com/office/drawing/2014/main" val="36243679"/>
                    </a:ext>
                  </a:extLst>
                </a:gridCol>
                <a:gridCol w="1544339">
                  <a:extLst>
                    <a:ext uri="{9D8B030D-6E8A-4147-A177-3AD203B41FA5}">
                      <a16:colId xmlns:a16="http://schemas.microsoft.com/office/drawing/2014/main" val="2923178374"/>
                    </a:ext>
                  </a:extLst>
                </a:gridCol>
                <a:gridCol w="1114791">
                  <a:extLst>
                    <a:ext uri="{9D8B030D-6E8A-4147-A177-3AD203B41FA5}">
                      <a16:colId xmlns:a16="http://schemas.microsoft.com/office/drawing/2014/main" val="4149890613"/>
                    </a:ext>
                  </a:extLst>
                </a:gridCol>
              </a:tblGrid>
              <a:tr h="230627">
                <a:tc>
                  <a:txBody>
                    <a:bodyPr/>
                    <a:lstStyle/>
                    <a:p>
                      <a:pPr algn="l" fontAlgn="b"/>
                      <a:r>
                        <a:rPr lang="en-GB" sz="1400" b="1" u="none" strike="noStrike" dirty="0">
                          <a:solidFill>
                            <a:schemeClr val="bg1"/>
                          </a:solidFill>
                          <a:effectLst/>
                        </a:rPr>
                        <a:t>Variable</a:t>
                      </a:r>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b="1" u="none" strike="noStrike" dirty="0">
                          <a:solidFill>
                            <a:schemeClr val="bg1"/>
                          </a:solidFill>
                          <a:effectLst/>
                        </a:rPr>
                        <a:t>Category</a:t>
                      </a:r>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b="1" u="none" strike="noStrike" dirty="0">
                          <a:solidFill>
                            <a:schemeClr val="bg1"/>
                          </a:solidFill>
                          <a:effectLst/>
                        </a:rPr>
                        <a:t>Fully Adjusted OR</a:t>
                      </a:r>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b="1" u="none" strike="noStrike" dirty="0" smtClean="0">
                          <a:solidFill>
                            <a:schemeClr val="bg1"/>
                          </a:solidFill>
                          <a:effectLst/>
                        </a:rPr>
                        <a:t>Wald P-Value</a:t>
                      </a:r>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090202191"/>
                  </a:ext>
                </a:extLst>
              </a:tr>
              <a:tr h="230627">
                <a:tc rowSpan="2">
                  <a:txBody>
                    <a:bodyPr/>
                    <a:lstStyle/>
                    <a:p>
                      <a:pPr algn="l" fontAlgn="b"/>
                      <a:r>
                        <a:rPr lang="en-GB" sz="1400" b="1" u="none" strike="noStrike" dirty="0">
                          <a:solidFill>
                            <a:schemeClr val="bg1"/>
                          </a:solidFill>
                          <a:effectLst/>
                        </a:rPr>
                        <a:t>SMC</a:t>
                      </a:r>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a:effectLst/>
                        </a:rPr>
                        <a:t>No</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1.00 (base)</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491899"/>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a:effectLst/>
                        </a:rPr>
                        <a:t>Yes</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0.44 (</a:t>
                      </a:r>
                      <a:r>
                        <a:rPr lang="en-GB" sz="1400" u="none" strike="noStrike" dirty="0" smtClean="0">
                          <a:effectLst/>
                        </a:rPr>
                        <a:t>0.32</a:t>
                      </a:r>
                      <a:r>
                        <a:rPr lang="en-GB" sz="1400" u="none" strike="noStrike" dirty="0" smtClean="0">
                          <a:effectLst/>
                          <a:latin typeface="+mn-lt"/>
                        </a:rPr>
                        <a:t>–</a:t>
                      </a:r>
                      <a:r>
                        <a:rPr lang="en-GB" sz="1400" u="none" strike="noStrike" dirty="0" smtClean="0">
                          <a:effectLst/>
                        </a:rPr>
                        <a:t>0.61</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&lt;0.001</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956675"/>
                  </a:ext>
                </a:extLst>
              </a:tr>
              <a:tr h="230627">
                <a:tc rowSpan="3">
                  <a:txBody>
                    <a:bodyPr/>
                    <a:lstStyle/>
                    <a:p>
                      <a:pPr algn="l" fontAlgn="b"/>
                      <a:r>
                        <a:rPr lang="en-GB" sz="1400" b="1" u="none" strike="noStrike" dirty="0">
                          <a:solidFill>
                            <a:schemeClr val="bg1"/>
                          </a:solidFill>
                          <a:effectLst/>
                        </a:rPr>
                        <a:t>Year</a:t>
                      </a:r>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a:effectLst/>
                        </a:rPr>
                        <a:t>2014</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a:effectLst/>
                        </a:rPr>
                        <a:t>1.00 (base)</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7255298"/>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a:effectLst/>
                        </a:rPr>
                        <a:t>2017</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0.52 (</a:t>
                      </a:r>
                      <a:r>
                        <a:rPr lang="en-GB" sz="1400" u="none" strike="noStrike" dirty="0" smtClean="0">
                          <a:effectLst/>
                        </a:rPr>
                        <a:t>0.31</a:t>
                      </a:r>
                      <a:r>
                        <a:rPr lang="en-GB" sz="1400" u="none" strike="noStrike" dirty="0" smtClean="0">
                          <a:effectLst/>
                          <a:latin typeface="+mn-lt"/>
                        </a:rPr>
                        <a:t>–</a:t>
                      </a:r>
                      <a:r>
                        <a:rPr lang="en-GB" sz="1400" u="none" strike="noStrike" dirty="0" smtClean="0">
                          <a:effectLst/>
                        </a:rPr>
                        <a:t>0.86</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&lt;0.001</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1516268"/>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2018</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0.39 (</a:t>
                      </a:r>
                      <a:r>
                        <a:rPr lang="en-GB" sz="1400" u="none" strike="noStrike" dirty="0" smtClean="0">
                          <a:effectLst/>
                        </a:rPr>
                        <a:t>0.23</a:t>
                      </a:r>
                      <a:r>
                        <a:rPr lang="en-GB" sz="1400" u="none" strike="noStrike" dirty="0" smtClean="0">
                          <a:effectLst/>
                          <a:latin typeface="+mn-lt"/>
                        </a:rPr>
                        <a:t>–</a:t>
                      </a:r>
                      <a:r>
                        <a:rPr lang="en-GB" sz="1400" u="none" strike="noStrike" dirty="0" smtClean="0">
                          <a:effectLst/>
                        </a:rPr>
                        <a:t>0.66</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&lt;0.001</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874271"/>
                  </a:ext>
                </a:extLst>
              </a:tr>
              <a:tr h="230627">
                <a:tc rowSpan="5">
                  <a:txBody>
                    <a:bodyPr/>
                    <a:lstStyle/>
                    <a:p>
                      <a:pPr algn="l" fontAlgn="ctr"/>
                      <a:r>
                        <a:rPr lang="en-GB" sz="1400" b="1" u="none" strike="noStrike" dirty="0">
                          <a:solidFill>
                            <a:schemeClr val="bg1"/>
                          </a:solidFill>
                          <a:effectLst/>
                        </a:rPr>
                        <a:t>Age</a:t>
                      </a:r>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smtClean="0">
                          <a:effectLst/>
                        </a:rPr>
                        <a:t>6</a:t>
                      </a:r>
                      <a:r>
                        <a:rPr lang="en-GB" sz="1400" u="none" strike="noStrike" dirty="0" smtClean="0">
                          <a:effectLst/>
                          <a:latin typeface="+mn-lt"/>
                        </a:rPr>
                        <a:t>–</a:t>
                      </a:r>
                      <a:r>
                        <a:rPr lang="en-GB" sz="1400" u="none" strike="noStrike" dirty="0" smtClean="0">
                          <a:effectLst/>
                        </a:rPr>
                        <a:t>11 </a:t>
                      </a:r>
                      <a:r>
                        <a:rPr lang="en-GB" sz="1400" u="none" strike="noStrike" dirty="0">
                          <a:effectLst/>
                        </a:rPr>
                        <a:t>months</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1.00 (base)</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430962"/>
                  </a:ext>
                </a:extLst>
              </a:tr>
              <a:tr h="230627">
                <a:tc vMerge="1">
                  <a:txBody>
                    <a:bodyPr/>
                    <a:lstStyle/>
                    <a:p>
                      <a:pPr algn="l" fontAlgn="t"/>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smtClean="0">
                          <a:effectLst/>
                        </a:rPr>
                        <a:t>12</a:t>
                      </a:r>
                      <a:r>
                        <a:rPr lang="en-GB" sz="1400" u="none" strike="noStrike" dirty="0" smtClean="0">
                          <a:effectLst/>
                          <a:latin typeface="+mn-lt"/>
                        </a:rPr>
                        <a:t>–</a:t>
                      </a:r>
                      <a:r>
                        <a:rPr lang="en-GB" sz="1400" u="none" strike="noStrike" dirty="0" smtClean="0">
                          <a:effectLst/>
                        </a:rPr>
                        <a:t>23 </a:t>
                      </a:r>
                      <a:r>
                        <a:rPr lang="en-GB" sz="1400" u="none" strike="noStrike" dirty="0">
                          <a:effectLst/>
                        </a:rPr>
                        <a:t>months</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1.41 (</a:t>
                      </a:r>
                      <a:r>
                        <a:rPr lang="en-GB" sz="1400" u="none" strike="noStrike" dirty="0" smtClean="0">
                          <a:effectLst/>
                        </a:rPr>
                        <a:t>1.18</a:t>
                      </a:r>
                      <a:r>
                        <a:rPr lang="en-GB" sz="1400" u="none" strike="noStrike" dirty="0" smtClean="0">
                          <a:effectLst/>
                          <a:latin typeface="+mn-lt"/>
                        </a:rPr>
                        <a:t>–</a:t>
                      </a:r>
                      <a:r>
                        <a:rPr lang="en-GB" sz="1400" u="none" strike="noStrike" dirty="0" smtClean="0">
                          <a:effectLst/>
                        </a:rPr>
                        <a:t>1.69</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&lt;0.001</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834634"/>
                  </a:ext>
                </a:extLst>
              </a:tr>
              <a:tr h="230627">
                <a:tc vMerge="1">
                  <a:txBody>
                    <a:bodyPr/>
                    <a:lstStyle/>
                    <a:p>
                      <a:pPr algn="l" fontAlgn="t"/>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smtClean="0">
                          <a:effectLst/>
                        </a:rPr>
                        <a:t>24</a:t>
                      </a:r>
                      <a:r>
                        <a:rPr lang="en-GB" sz="1400" u="none" strike="noStrike" dirty="0" smtClean="0">
                          <a:effectLst/>
                          <a:latin typeface="+mn-lt"/>
                        </a:rPr>
                        <a:t>–</a:t>
                      </a:r>
                      <a:r>
                        <a:rPr lang="en-GB" sz="1400" u="none" strike="noStrike" dirty="0" smtClean="0">
                          <a:effectLst/>
                        </a:rPr>
                        <a:t>35 </a:t>
                      </a:r>
                      <a:r>
                        <a:rPr lang="en-GB" sz="1400" u="none" strike="noStrike" dirty="0">
                          <a:effectLst/>
                        </a:rPr>
                        <a:t>months</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2.03 (</a:t>
                      </a:r>
                      <a:r>
                        <a:rPr lang="en-GB" sz="1400" u="none" strike="noStrike" dirty="0" smtClean="0">
                          <a:effectLst/>
                        </a:rPr>
                        <a:t>1.70</a:t>
                      </a:r>
                      <a:r>
                        <a:rPr lang="en-GB" sz="1400" u="none" strike="noStrike" dirty="0" smtClean="0">
                          <a:effectLst/>
                          <a:latin typeface="+mn-lt"/>
                        </a:rPr>
                        <a:t>–</a:t>
                      </a:r>
                      <a:r>
                        <a:rPr lang="en-GB" sz="1400" u="none" strike="noStrike" dirty="0" smtClean="0">
                          <a:effectLst/>
                        </a:rPr>
                        <a:t>2.42</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&lt;0.001</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964245"/>
                  </a:ext>
                </a:extLst>
              </a:tr>
              <a:tr h="230627">
                <a:tc vMerge="1">
                  <a:txBody>
                    <a:bodyPr/>
                    <a:lstStyle/>
                    <a:p>
                      <a:pPr algn="l" fontAlgn="t"/>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smtClean="0">
                          <a:effectLst/>
                        </a:rPr>
                        <a:t>36</a:t>
                      </a:r>
                      <a:r>
                        <a:rPr lang="en-GB" sz="1400" u="none" strike="noStrike" dirty="0" smtClean="0">
                          <a:effectLst/>
                          <a:latin typeface="+mn-lt"/>
                        </a:rPr>
                        <a:t>–</a:t>
                      </a:r>
                      <a:r>
                        <a:rPr lang="en-GB" sz="1400" u="none" strike="noStrike" dirty="0" smtClean="0">
                          <a:effectLst/>
                        </a:rPr>
                        <a:t>47 </a:t>
                      </a:r>
                      <a:r>
                        <a:rPr lang="en-GB" sz="1400" u="none" strike="noStrike" dirty="0">
                          <a:effectLst/>
                        </a:rPr>
                        <a:t>months</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2.33 (</a:t>
                      </a:r>
                      <a:r>
                        <a:rPr lang="en-GB" sz="1400" u="none" strike="noStrike" dirty="0" smtClean="0">
                          <a:effectLst/>
                        </a:rPr>
                        <a:t>1.96</a:t>
                      </a:r>
                      <a:r>
                        <a:rPr lang="en-GB" sz="1400" u="none" strike="noStrike" dirty="0" smtClean="0">
                          <a:effectLst/>
                          <a:latin typeface="+mn-lt"/>
                        </a:rPr>
                        <a:t>–</a:t>
                      </a:r>
                      <a:r>
                        <a:rPr lang="en-GB" sz="1400" u="none" strike="noStrike" dirty="0" smtClean="0">
                          <a:effectLst/>
                        </a:rPr>
                        <a:t>2.77</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&lt;0.001</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5419788"/>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smtClean="0">
                          <a:effectLst/>
                        </a:rPr>
                        <a:t>48</a:t>
                      </a:r>
                      <a:r>
                        <a:rPr lang="en-GB" sz="1400" u="none" strike="noStrike" dirty="0" smtClean="0">
                          <a:effectLst/>
                          <a:latin typeface="+mn-lt"/>
                        </a:rPr>
                        <a:t>–</a:t>
                      </a:r>
                      <a:r>
                        <a:rPr lang="en-GB" sz="1400" u="none" strike="noStrike" dirty="0" smtClean="0">
                          <a:effectLst/>
                        </a:rPr>
                        <a:t>59 </a:t>
                      </a:r>
                      <a:r>
                        <a:rPr lang="en-GB" sz="1400" u="none" strike="noStrike" dirty="0">
                          <a:effectLst/>
                        </a:rPr>
                        <a:t>months</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2.29 (</a:t>
                      </a:r>
                      <a:r>
                        <a:rPr lang="en-GB" sz="1400" u="none" strike="noStrike" dirty="0" smtClean="0">
                          <a:effectLst/>
                        </a:rPr>
                        <a:t>1.92</a:t>
                      </a:r>
                      <a:r>
                        <a:rPr lang="en-GB" sz="1400" u="none" strike="noStrike" dirty="0" smtClean="0">
                          <a:effectLst/>
                          <a:latin typeface="+mn-lt"/>
                        </a:rPr>
                        <a:t>–</a:t>
                      </a:r>
                      <a:r>
                        <a:rPr lang="en-GB" sz="1400" u="none" strike="noStrike" dirty="0" smtClean="0">
                          <a:effectLst/>
                        </a:rPr>
                        <a:t>2.73</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&lt;0.001</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926818"/>
                  </a:ext>
                </a:extLst>
              </a:tr>
              <a:tr h="230627">
                <a:tc rowSpan="2">
                  <a:txBody>
                    <a:bodyPr/>
                    <a:lstStyle/>
                    <a:p>
                      <a:pPr algn="l" fontAlgn="ctr"/>
                      <a:r>
                        <a:rPr lang="en-GB" sz="1400" b="1" u="none" strike="noStrike" dirty="0">
                          <a:solidFill>
                            <a:schemeClr val="bg1"/>
                          </a:solidFill>
                          <a:effectLst/>
                        </a:rPr>
                        <a:t>Sex</a:t>
                      </a:r>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ctr"/>
                      <a:r>
                        <a:rPr lang="en-GB" sz="1400" u="none" strike="noStrike">
                          <a:effectLst/>
                        </a:rPr>
                        <a:t>Female</a:t>
                      </a:r>
                      <a:endParaRPr lang="en-GB" sz="1400" b="0" i="0" u="none" strike="noStrike">
                        <a:solidFill>
                          <a:srgbClr val="000000"/>
                        </a:solidFill>
                        <a:effectLst/>
                        <a:latin typeface="Calibri" panose="020F0502020204030204" pitchFamily="34" charset="0"/>
                      </a:endParaRP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1.00 (base)</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435779"/>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Male</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0.96 (</a:t>
                      </a:r>
                      <a:r>
                        <a:rPr lang="en-GB" sz="1400" u="none" strike="noStrike" dirty="0" smtClean="0">
                          <a:effectLst/>
                        </a:rPr>
                        <a:t>0.88</a:t>
                      </a:r>
                      <a:r>
                        <a:rPr lang="en-GB" sz="1400" u="none" strike="noStrike" dirty="0" smtClean="0">
                          <a:effectLst/>
                          <a:latin typeface="+mn-lt"/>
                        </a:rPr>
                        <a:t>–</a:t>
                      </a:r>
                      <a:r>
                        <a:rPr lang="en-GB" sz="1400" u="none" strike="noStrike" dirty="0" smtClean="0">
                          <a:effectLst/>
                        </a:rPr>
                        <a:t>1.05</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0.85</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278173"/>
                  </a:ext>
                </a:extLst>
              </a:tr>
              <a:tr h="230627">
                <a:tc rowSpan="2">
                  <a:txBody>
                    <a:bodyPr/>
                    <a:lstStyle/>
                    <a:p>
                      <a:pPr algn="l" fontAlgn="b"/>
                      <a:r>
                        <a:rPr lang="en-GB" sz="1400" b="1" u="none" strike="noStrike" dirty="0">
                          <a:solidFill>
                            <a:schemeClr val="bg1"/>
                          </a:solidFill>
                          <a:effectLst/>
                        </a:rPr>
                        <a:t>Net Use</a:t>
                      </a:r>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No</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1.00 (base)</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637020"/>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Yes</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0.92 (</a:t>
                      </a:r>
                      <a:r>
                        <a:rPr lang="en-GB" sz="1400" u="none" strike="noStrike" dirty="0" smtClean="0">
                          <a:effectLst/>
                        </a:rPr>
                        <a:t>0.84</a:t>
                      </a:r>
                      <a:r>
                        <a:rPr lang="en-GB" sz="1400" u="none" strike="noStrike" dirty="0" smtClean="0">
                          <a:effectLst/>
                          <a:latin typeface="+mn-lt"/>
                        </a:rPr>
                        <a:t>–</a:t>
                      </a:r>
                      <a:r>
                        <a:rPr lang="en-GB" sz="1400" u="none" strike="noStrike" dirty="0" smtClean="0">
                          <a:effectLst/>
                        </a:rPr>
                        <a:t>1.02</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0.05</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060046"/>
                  </a:ext>
                </a:extLst>
              </a:tr>
              <a:tr h="230627">
                <a:tc rowSpan="5">
                  <a:txBody>
                    <a:bodyPr/>
                    <a:lstStyle/>
                    <a:p>
                      <a:pPr algn="l" fontAlgn="b"/>
                      <a:r>
                        <a:rPr lang="en-GB" sz="1400" b="1" u="none" strike="noStrike" dirty="0">
                          <a:solidFill>
                            <a:schemeClr val="bg1"/>
                          </a:solidFill>
                          <a:effectLst/>
                        </a:rPr>
                        <a:t>Wealth</a:t>
                      </a:r>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Poorest</a:t>
                      </a:r>
                      <a:endParaRPr lang="en-GB" sz="1400" b="0" i="0" u="none" strike="noStrike">
                        <a:solidFill>
                          <a:srgbClr val="00475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1.00 (base)</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808391"/>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dirty="0" smtClean="0">
                          <a:effectLst/>
                        </a:rPr>
                        <a:t>Poor</a:t>
                      </a:r>
                      <a:endParaRPr lang="en-GB" sz="1400" b="0" i="0" u="none" strike="noStrike" dirty="0">
                        <a:solidFill>
                          <a:srgbClr val="00475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0.93 (</a:t>
                      </a:r>
                      <a:r>
                        <a:rPr lang="en-GB" sz="1400" u="none" strike="noStrike" dirty="0" smtClean="0">
                          <a:effectLst/>
                        </a:rPr>
                        <a:t>0.81</a:t>
                      </a:r>
                      <a:r>
                        <a:rPr lang="en-GB" sz="1400" u="none" strike="noStrike" dirty="0" smtClean="0">
                          <a:effectLst/>
                          <a:latin typeface="+mn-lt"/>
                        </a:rPr>
                        <a:t>–</a:t>
                      </a:r>
                      <a:r>
                        <a:rPr lang="en-GB" sz="1400" u="none" strike="noStrike" dirty="0" smtClean="0">
                          <a:effectLst/>
                        </a:rPr>
                        <a:t>1.06</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400" u="none" strike="noStrike">
                          <a:effectLst/>
                        </a:rPr>
                        <a:t>0.37</a:t>
                      </a:r>
                      <a:endParaRPr lang="en-GB" sz="1400" b="0" i="0" u="none" strike="noStrike">
                        <a:solidFill>
                          <a:srgbClr val="000000"/>
                        </a:solidFill>
                        <a:effectLst/>
                        <a:latin typeface="Calibri" panose="020F0502020204030204" pitchFamily="34" charset="0"/>
                      </a:endParaRP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179865"/>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Middle</a:t>
                      </a:r>
                      <a:endParaRPr lang="en-GB" sz="1400" b="0" i="0" u="none" strike="noStrike">
                        <a:solidFill>
                          <a:srgbClr val="00475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0.81 (</a:t>
                      </a:r>
                      <a:r>
                        <a:rPr lang="en-GB" sz="1400" u="none" strike="noStrike" dirty="0" smtClean="0">
                          <a:effectLst/>
                        </a:rPr>
                        <a:t>0.70</a:t>
                      </a:r>
                      <a:r>
                        <a:rPr lang="en-GB" sz="1400" u="none" strike="noStrike" dirty="0" smtClean="0">
                          <a:effectLst/>
                          <a:latin typeface="+mn-lt"/>
                        </a:rPr>
                        <a:t>–</a:t>
                      </a:r>
                      <a:r>
                        <a:rPr lang="en-GB" sz="1400" u="none" strike="noStrike" dirty="0" smtClean="0">
                          <a:effectLst/>
                        </a:rPr>
                        <a:t>0.93</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GB" sz="1400" u="none" strike="noStrike">
                          <a:effectLst/>
                        </a:rPr>
                        <a:t>0.04</a:t>
                      </a:r>
                      <a:endParaRPr lang="en-GB" sz="1400" b="0" i="0" u="none" strike="noStrike">
                        <a:solidFill>
                          <a:srgbClr val="000000"/>
                        </a:solidFill>
                        <a:effectLst/>
                        <a:latin typeface="Calibri" panose="020F0502020204030204" pitchFamily="34" charset="0"/>
                      </a:endParaRP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707668"/>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Richer</a:t>
                      </a:r>
                      <a:endParaRPr lang="en-GB" sz="1400" b="0" i="0" u="none" strike="noStrike">
                        <a:solidFill>
                          <a:srgbClr val="00475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0.70 (</a:t>
                      </a:r>
                      <a:r>
                        <a:rPr lang="en-GB" sz="1400" u="none" strike="noStrike" dirty="0" smtClean="0">
                          <a:effectLst/>
                        </a:rPr>
                        <a:t>0.60</a:t>
                      </a:r>
                      <a:r>
                        <a:rPr lang="en-GB" sz="1400" u="none" strike="noStrike" dirty="0" smtClean="0">
                          <a:effectLst/>
                          <a:latin typeface="+mn-lt"/>
                        </a:rPr>
                        <a:t>–</a:t>
                      </a:r>
                      <a:r>
                        <a:rPr lang="en-GB" sz="1400" u="none" strike="noStrike" dirty="0" smtClean="0">
                          <a:effectLst/>
                        </a:rPr>
                        <a:t>0.81</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&lt;0.001</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911781"/>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Richest</a:t>
                      </a:r>
                      <a:endParaRPr lang="en-GB" sz="1400" b="0" i="0" u="none" strike="noStrike">
                        <a:solidFill>
                          <a:srgbClr val="00475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0.36 (</a:t>
                      </a:r>
                      <a:r>
                        <a:rPr lang="en-GB" sz="1400" u="none" strike="noStrike" dirty="0" smtClean="0">
                          <a:effectLst/>
                        </a:rPr>
                        <a:t>0.28</a:t>
                      </a:r>
                      <a:r>
                        <a:rPr lang="en-GB" sz="1400" u="none" strike="noStrike" dirty="0" smtClean="0">
                          <a:effectLst/>
                          <a:latin typeface="+mn-lt"/>
                        </a:rPr>
                        <a:t>–</a:t>
                      </a:r>
                      <a:r>
                        <a:rPr lang="en-GB" sz="1400" u="none" strike="noStrike" dirty="0" smtClean="0">
                          <a:effectLst/>
                        </a:rPr>
                        <a:t>0.47</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a:effectLst/>
                        </a:rPr>
                        <a:t>&lt;0.001</a:t>
                      </a:r>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5888664"/>
                  </a:ext>
                </a:extLst>
              </a:tr>
              <a:tr h="230627">
                <a:tc rowSpan="2">
                  <a:txBody>
                    <a:bodyPr/>
                    <a:lstStyle/>
                    <a:p>
                      <a:pPr algn="l" fontAlgn="b"/>
                      <a:r>
                        <a:rPr lang="en-GB" sz="1400" b="1" u="none" strike="noStrike" dirty="0">
                          <a:solidFill>
                            <a:schemeClr val="bg1"/>
                          </a:solidFill>
                          <a:effectLst/>
                        </a:rPr>
                        <a:t>Residence</a:t>
                      </a:r>
                      <a:endParaRPr lang="en-GB" sz="1400" b="1" i="0" u="none" strike="noStrike" dirty="0">
                        <a:solidFill>
                          <a:schemeClr val="bg1"/>
                        </a:solidFill>
                        <a:effectLst/>
                        <a:latin typeface="Calibri" panose="020F0502020204030204" pitchFamily="34" charset="0"/>
                      </a:endParaRPr>
                    </a:p>
                  </a:txBody>
                  <a:tcPr marL="9459" marR="9459" marT="945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Rural</a:t>
                      </a:r>
                      <a:endParaRPr lang="en-GB" sz="1400" b="0" i="0" u="none" strike="noStrike">
                        <a:solidFill>
                          <a:srgbClr val="00475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1.00 (base)</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6227847"/>
                  </a:ext>
                </a:extLst>
              </a:tr>
              <a:tr h="230627">
                <a:tc vMerge="1">
                  <a:txBody>
                    <a:bodyPr/>
                    <a:lstStyle/>
                    <a:p>
                      <a:pPr algn="l" fontAlgn="b"/>
                      <a:endParaRPr lang="en-GB" sz="1400" b="1" i="0" u="none" strike="noStrike" dirty="0">
                        <a:solidFill>
                          <a:schemeClr val="bg1"/>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GB" sz="1400" u="none" strike="noStrike">
                          <a:effectLst/>
                        </a:rPr>
                        <a:t>Urban</a:t>
                      </a:r>
                      <a:endParaRPr lang="en-GB" sz="1400" b="0" i="0" u="none" strike="noStrike">
                        <a:solidFill>
                          <a:srgbClr val="00475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400" u="none" strike="noStrike" dirty="0">
                          <a:effectLst/>
                        </a:rPr>
                        <a:t>0.40 (</a:t>
                      </a:r>
                      <a:r>
                        <a:rPr lang="en-GB" sz="1400" u="none" strike="noStrike" dirty="0" smtClean="0">
                          <a:effectLst/>
                        </a:rPr>
                        <a:t>0.33</a:t>
                      </a:r>
                      <a:r>
                        <a:rPr lang="en-GB" sz="1400" u="none" strike="noStrike" dirty="0" smtClean="0">
                          <a:effectLst/>
                          <a:latin typeface="+mn-lt"/>
                        </a:rPr>
                        <a:t>–</a:t>
                      </a:r>
                      <a:r>
                        <a:rPr lang="en-GB" sz="1400" u="none" strike="noStrike" dirty="0" smtClean="0">
                          <a:effectLst/>
                        </a:rPr>
                        <a:t>0.49</a:t>
                      </a:r>
                      <a:r>
                        <a:rPr lang="en-GB" sz="1400" u="none" strike="noStrike" dirty="0">
                          <a:effectLst/>
                        </a:rPr>
                        <a:t>)</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400" u="none" strike="noStrike" dirty="0">
                          <a:effectLst/>
                        </a:rPr>
                        <a:t>&lt;0.001</a:t>
                      </a:r>
                      <a:endParaRPr lang="en-GB" sz="1400" b="0" i="0" u="none" strike="noStrike" dirty="0">
                        <a:solidFill>
                          <a:srgbClr val="000000"/>
                        </a:solidFill>
                        <a:effectLst/>
                        <a:latin typeface="Calibri" panose="020F0502020204030204" pitchFamily="34" charset="0"/>
                      </a:endParaRPr>
                    </a:p>
                  </a:txBody>
                  <a:tcPr marL="9459" marR="9459" marT="945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836258"/>
                  </a:ext>
                </a:extLst>
              </a:tr>
            </a:tbl>
          </a:graphicData>
        </a:graphic>
      </p:graphicFrame>
      <p:sp>
        <p:nvSpPr>
          <p:cNvPr id="6" name="Rectangle 5"/>
          <p:cNvSpPr/>
          <p:nvPr/>
        </p:nvSpPr>
        <p:spPr>
          <a:xfrm>
            <a:off x="6491640" y="1243211"/>
            <a:ext cx="5575109" cy="307777"/>
          </a:xfrm>
          <a:prstGeom prst="rect">
            <a:avLst/>
          </a:prstGeom>
        </p:spPr>
        <p:txBody>
          <a:bodyPr wrap="square">
            <a:spAutoFit/>
          </a:bodyPr>
          <a:lstStyle/>
          <a:p>
            <a:r>
              <a:rPr lang="en-GB" sz="1400" b="1" dirty="0" smtClean="0">
                <a:solidFill>
                  <a:schemeClr val="accent5"/>
                </a:solidFill>
              </a:rPr>
              <a:t>Adjusted odds ratios for malaria in children 6-59 months in Burkina Faso </a:t>
            </a:r>
            <a:endParaRPr lang="en-GB" sz="1400" b="1" dirty="0">
              <a:solidFill>
                <a:schemeClr val="accent5"/>
              </a:solidFill>
            </a:endParaRPr>
          </a:p>
        </p:txBody>
      </p:sp>
      <p:sp>
        <p:nvSpPr>
          <p:cNvPr id="7" name="Title 1"/>
          <p:cNvSpPr>
            <a:spLocks noGrp="1"/>
          </p:cNvSpPr>
          <p:nvPr>
            <p:ph type="title"/>
          </p:nvPr>
        </p:nvSpPr>
        <p:spPr>
          <a:xfrm>
            <a:off x="1116000" y="792000"/>
            <a:ext cx="10089180" cy="646331"/>
          </a:xfrm>
        </p:spPr>
        <p:txBody>
          <a:bodyPr/>
          <a:lstStyle/>
          <a:p>
            <a:r>
              <a:rPr lang="en-GB" dirty="0" smtClean="0">
                <a:solidFill>
                  <a:schemeClr val="accent5"/>
                </a:solidFill>
              </a:rPr>
              <a:t>Results</a:t>
            </a:r>
            <a:endParaRPr lang="en-GB" dirty="0">
              <a:solidFill>
                <a:schemeClr val="accent5"/>
              </a:solidFill>
            </a:endParaRPr>
          </a:p>
        </p:txBody>
      </p:sp>
    </p:spTree>
    <p:extLst>
      <p:ext uri="{BB962C8B-B14F-4D97-AF65-F5344CB8AC3E}">
        <p14:creationId xmlns:p14="http://schemas.microsoft.com/office/powerpoint/2010/main" val="2360469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lnSpcReduction="10000"/>
          </a:bodyPr>
          <a:lstStyle/>
          <a:p>
            <a:r>
              <a:rPr lang="en-GB" dirty="0" smtClean="0"/>
              <a:t>Limitations</a:t>
            </a:r>
          </a:p>
          <a:p>
            <a:pPr lvl="1"/>
            <a:r>
              <a:rPr lang="en-GB" dirty="0" smtClean="0"/>
              <a:t>SMC </a:t>
            </a:r>
            <a:r>
              <a:rPr lang="en-GB" dirty="0"/>
              <a:t>exposure was implied at the population </a:t>
            </a:r>
            <a:r>
              <a:rPr lang="en-GB" dirty="0" smtClean="0"/>
              <a:t>level.</a:t>
            </a:r>
          </a:p>
          <a:p>
            <a:pPr lvl="1"/>
            <a:r>
              <a:rPr lang="en-GB" dirty="0"/>
              <a:t>D</a:t>
            </a:r>
            <a:r>
              <a:rPr lang="en-GB" dirty="0" smtClean="0"/>
              <a:t>isplacement </a:t>
            </a:r>
            <a:r>
              <a:rPr lang="en-GB" dirty="0"/>
              <a:t>of GPS locations of clusters may </a:t>
            </a:r>
            <a:r>
              <a:rPr lang="en-GB" dirty="0" smtClean="0"/>
              <a:t>result </a:t>
            </a:r>
            <a:r>
              <a:rPr lang="en-GB" dirty="0"/>
              <a:t>in children being assigned an alternate SMC </a:t>
            </a:r>
            <a:r>
              <a:rPr lang="en-GB" dirty="0" smtClean="0"/>
              <a:t>status.</a:t>
            </a:r>
          </a:p>
          <a:p>
            <a:pPr lvl="1"/>
            <a:r>
              <a:rPr lang="en-GB" dirty="0" smtClean="0"/>
              <a:t>HRP-2 </a:t>
            </a:r>
            <a:r>
              <a:rPr lang="en-GB" dirty="0"/>
              <a:t>RDTs can show a positive result for malaria </a:t>
            </a:r>
            <a:r>
              <a:rPr lang="en-GB" dirty="0" smtClean="0"/>
              <a:t>four to five </a:t>
            </a:r>
            <a:r>
              <a:rPr lang="en-GB" dirty="0"/>
              <a:t>weeks after clearance of the </a:t>
            </a:r>
            <a:r>
              <a:rPr lang="en-GB" dirty="0" smtClean="0"/>
              <a:t>parasite.</a:t>
            </a:r>
          </a:p>
          <a:p>
            <a:pPr lvl="1"/>
            <a:r>
              <a:rPr lang="en-GB" dirty="0" smtClean="0"/>
              <a:t>Transmission intensity and other interventions was accounted for by random effects grouped at the district level.</a:t>
            </a:r>
          </a:p>
          <a:p>
            <a:pPr marL="457200" lvl="1" indent="0">
              <a:buNone/>
            </a:pPr>
            <a:endParaRPr lang="en-GB" dirty="0" smtClean="0"/>
          </a:p>
          <a:p>
            <a:r>
              <a:rPr lang="en-GB" dirty="0"/>
              <a:t>Next Steps</a:t>
            </a:r>
          </a:p>
          <a:p>
            <a:pPr lvl="1"/>
            <a:r>
              <a:rPr lang="en-GB" dirty="0"/>
              <a:t>Include other co-variables such SMC programme indicators and </a:t>
            </a:r>
            <a:r>
              <a:rPr lang="en-GB" dirty="0" smtClean="0"/>
              <a:t>temperature.</a:t>
            </a:r>
          </a:p>
          <a:p>
            <a:pPr lvl="1"/>
            <a:r>
              <a:rPr lang="en-GB" dirty="0" smtClean="0"/>
              <a:t>Assess for decaying effect after SMC protective period.</a:t>
            </a:r>
            <a:endParaRPr lang="en-GB" dirty="0"/>
          </a:p>
          <a:p>
            <a:pPr lvl="1"/>
            <a:r>
              <a:rPr lang="en-GB" dirty="0" smtClean="0"/>
              <a:t>Triangulate with routine data.</a:t>
            </a:r>
            <a:endParaRPr lang="en-GB" dirty="0"/>
          </a:p>
          <a:p>
            <a:endParaRPr lang="en-GB" dirty="0" smtClean="0"/>
          </a:p>
          <a:p>
            <a:pPr lvl="1"/>
            <a:endParaRPr lang="en-GB" dirty="0" smtClean="0"/>
          </a:p>
        </p:txBody>
      </p:sp>
    </p:spTree>
    <p:extLst>
      <p:ext uri="{BB962C8B-B14F-4D97-AF65-F5344CB8AC3E}">
        <p14:creationId xmlns:p14="http://schemas.microsoft.com/office/powerpoint/2010/main" val="604215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Acknowledgements</a:t>
            </a:r>
            <a:endParaRPr lang="en-GB" dirty="0"/>
          </a:p>
        </p:txBody>
      </p:sp>
      <p:sp>
        <p:nvSpPr>
          <p:cNvPr id="3" name="Content Placeholder 2"/>
          <p:cNvSpPr>
            <a:spLocks noGrp="1"/>
          </p:cNvSpPr>
          <p:nvPr>
            <p:ph idx="1"/>
          </p:nvPr>
        </p:nvSpPr>
        <p:spPr/>
        <p:txBody>
          <a:bodyPr/>
          <a:lstStyle/>
          <a:p>
            <a:pPr marL="0" indent="0">
              <a:buNone/>
            </a:pPr>
            <a:r>
              <a:rPr lang="en-GB" sz="2400" b="1" dirty="0" smtClean="0"/>
              <a:t>Co-authors: </a:t>
            </a:r>
            <a:r>
              <a:rPr lang="en-US" sz="2400" dirty="0" smtClean="0"/>
              <a:t>Benoit </a:t>
            </a:r>
            <a:r>
              <a:rPr lang="en-US" sz="2400" dirty="0" err="1" smtClean="0"/>
              <a:t>Sawadogo</a:t>
            </a:r>
            <a:r>
              <a:rPr lang="en-GB" sz="2400" baseline="30000" dirty="0" smtClean="0"/>
              <a:t>1</a:t>
            </a:r>
            <a:r>
              <a:rPr lang="en-US" sz="2400" dirty="0" smtClean="0"/>
              <a:t>, Sol Richardson</a:t>
            </a:r>
            <a:r>
              <a:rPr lang="en-GB" sz="2400" baseline="30000" dirty="0" smtClean="0"/>
              <a:t>2</a:t>
            </a:r>
            <a:r>
              <a:rPr lang="en-US" sz="2400" dirty="0" smtClean="0"/>
              <a:t>, Christian Rassi</a:t>
            </a:r>
            <a:r>
              <a:rPr lang="en-GB" sz="2400" baseline="30000" dirty="0" smtClean="0"/>
              <a:t>2</a:t>
            </a:r>
            <a:r>
              <a:rPr lang="en-US" sz="2400" dirty="0" smtClean="0"/>
              <a:t>, Arantxa Roca-</a:t>
            </a:r>
            <a:r>
              <a:rPr lang="en-US" sz="2400" dirty="0" err="1" smtClean="0"/>
              <a:t>Feltrer</a:t>
            </a:r>
            <a:r>
              <a:rPr lang="en-GB" sz="2400" baseline="30000" dirty="0" smtClean="0"/>
              <a:t>2</a:t>
            </a:r>
            <a:endParaRPr lang="en-US" sz="2400" dirty="0" smtClean="0"/>
          </a:p>
          <a:p>
            <a:pPr marL="0" lvl="0" indent="0">
              <a:spcBef>
                <a:spcPts val="0"/>
              </a:spcBef>
              <a:spcAft>
                <a:spcPts val="0"/>
              </a:spcAft>
              <a:buNone/>
            </a:pPr>
            <a:r>
              <a:rPr lang="en-US" baseline="30000" dirty="0">
                <a:solidFill>
                  <a:srgbClr val="004750"/>
                </a:solidFill>
              </a:rPr>
              <a:t>1</a:t>
            </a:r>
            <a:r>
              <a:rPr lang="en-US" dirty="0">
                <a:solidFill>
                  <a:srgbClr val="004750"/>
                </a:solidFill>
              </a:rPr>
              <a:t>Malaria Consortium </a:t>
            </a:r>
            <a:r>
              <a:rPr lang="en-US" dirty="0" smtClean="0">
                <a:solidFill>
                  <a:srgbClr val="004750"/>
                </a:solidFill>
              </a:rPr>
              <a:t>Burkina Faso  </a:t>
            </a:r>
            <a:r>
              <a:rPr lang="en-US" dirty="0">
                <a:solidFill>
                  <a:srgbClr val="004750"/>
                </a:solidFill>
              </a:rPr>
              <a:t>	</a:t>
            </a:r>
          </a:p>
          <a:p>
            <a:pPr marL="0" lvl="0" indent="0">
              <a:spcBef>
                <a:spcPts val="0"/>
              </a:spcBef>
              <a:spcAft>
                <a:spcPts val="0"/>
              </a:spcAft>
              <a:buNone/>
            </a:pPr>
            <a:r>
              <a:rPr lang="en-US" baseline="30000" dirty="0">
                <a:solidFill>
                  <a:srgbClr val="004750"/>
                </a:solidFill>
              </a:rPr>
              <a:t>2</a:t>
            </a:r>
            <a:r>
              <a:rPr lang="en-US" dirty="0">
                <a:solidFill>
                  <a:srgbClr val="004750"/>
                </a:solidFill>
              </a:rPr>
              <a:t>Malaria </a:t>
            </a:r>
            <a:r>
              <a:rPr lang="en-US" dirty="0" smtClean="0">
                <a:solidFill>
                  <a:srgbClr val="004750"/>
                </a:solidFill>
              </a:rPr>
              <a:t>Consortium</a:t>
            </a:r>
          </a:p>
          <a:p>
            <a:pPr marL="0" lvl="0" indent="0">
              <a:spcBef>
                <a:spcPts val="0"/>
              </a:spcBef>
              <a:spcAft>
                <a:spcPts val="0"/>
              </a:spcAft>
              <a:buNone/>
            </a:pPr>
            <a:endParaRPr lang="en-US" dirty="0">
              <a:solidFill>
                <a:srgbClr val="004750"/>
              </a:solidFill>
            </a:endParaRPr>
          </a:p>
          <a:p>
            <a:pPr marL="0" lvl="0" indent="0">
              <a:spcBef>
                <a:spcPts val="0"/>
              </a:spcBef>
              <a:spcAft>
                <a:spcPts val="0"/>
              </a:spcAft>
              <a:buNone/>
            </a:pPr>
            <a:endParaRPr lang="en-US" dirty="0" smtClean="0">
              <a:solidFill>
                <a:srgbClr val="004750"/>
              </a:solidFill>
            </a:endParaRPr>
          </a:p>
          <a:p>
            <a:pPr marL="0" lvl="0" indent="0">
              <a:spcBef>
                <a:spcPts val="0"/>
              </a:spcBef>
              <a:spcAft>
                <a:spcPts val="0"/>
              </a:spcAft>
              <a:buNone/>
            </a:pPr>
            <a:endParaRPr lang="en-US" dirty="0">
              <a:solidFill>
                <a:srgbClr val="004750"/>
              </a:solidFill>
            </a:endParaRPr>
          </a:p>
          <a:p>
            <a:pPr marL="0" lvl="0" indent="0">
              <a:spcBef>
                <a:spcPts val="0"/>
              </a:spcBef>
              <a:spcAft>
                <a:spcPts val="0"/>
              </a:spcAft>
              <a:buNone/>
            </a:pPr>
            <a:r>
              <a:rPr lang="en-US" dirty="0" smtClean="0">
                <a:solidFill>
                  <a:srgbClr val="004750"/>
                </a:solidFill>
              </a:rPr>
              <a:t>Thanks to the Demographic and Health Surveys </a:t>
            </a:r>
            <a:r>
              <a:rPr lang="en-US" dirty="0" smtClean="0">
                <a:solidFill>
                  <a:srgbClr val="004750"/>
                </a:solidFill>
              </a:rPr>
              <a:t>Program; the </a:t>
            </a:r>
            <a:r>
              <a:rPr lang="en-US" dirty="0" smtClean="0">
                <a:solidFill>
                  <a:srgbClr val="004750"/>
                </a:solidFill>
              </a:rPr>
              <a:t>Burkina Faso Meteorological </a:t>
            </a:r>
            <a:r>
              <a:rPr lang="en-US" dirty="0" smtClean="0">
                <a:solidFill>
                  <a:srgbClr val="004750"/>
                </a:solidFill>
              </a:rPr>
              <a:t>Agency; the </a:t>
            </a:r>
            <a:r>
              <a:rPr lang="en-US" dirty="0" smtClean="0">
                <a:solidFill>
                  <a:srgbClr val="004750"/>
                </a:solidFill>
              </a:rPr>
              <a:t>Burkina Faso Mapping </a:t>
            </a:r>
            <a:r>
              <a:rPr lang="en-US" dirty="0" smtClean="0">
                <a:solidFill>
                  <a:srgbClr val="004750"/>
                </a:solidFill>
              </a:rPr>
              <a:t>Institute; Lucy Okell and Patrick Walker at Imperial College London</a:t>
            </a:r>
            <a:endParaRPr lang="en-US" sz="800" dirty="0" smtClean="0"/>
          </a:p>
          <a:p>
            <a:endParaRPr lang="en-GB" dirty="0"/>
          </a:p>
        </p:txBody>
      </p:sp>
    </p:spTree>
    <p:extLst>
      <p:ext uri="{BB962C8B-B14F-4D97-AF65-F5344CB8AC3E}">
        <p14:creationId xmlns:p14="http://schemas.microsoft.com/office/powerpoint/2010/main" val="1712739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0918119"/>
              </p:ext>
            </p:extLst>
          </p:nvPr>
        </p:nvGraphicFramePr>
        <p:xfrm>
          <a:off x="1116000" y="1312215"/>
          <a:ext cx="6860671" cy="1998345"/>
        </p:xfrm>
        <a:graphic>
          <a:graphicData uri="http://schemas.openxmlformats.org/drawingml/2006/table">
            <a:tbl>
              <a:tblPr>
                <a:tableStyleId>{5C22544A-7EE6-4342-B048-85BDC9FD1C3A}</a:tableStyleId>
              </a:tblPr>
              <a:tblGrid>
                <a:gridCol w="754871">
                  <a:extLst>
                    <a:ext uri="{9D8B030D-6E8A-4147-A177-3AD203B41FA5}">
                      <a16:colId xmlns:a16="http://schemas.microsoft.com/office/drawing/2014/main" val="2686956241"/>
                    </a:ext>
                  </a:extLst>
                </a:gridCol>
                <a:gridCol w="1148032">
                  <a:extLst>
                    <a:ext uri="{9D8B030D-6E8A-4147-A177-3AD203B41FA5}">
                      <a16:colId xmlns:a16="http://schemas.microsoft.com/office/drawing/2014/main" val="3855780370"/>
                    </a:ext>
                  </a:extLst>
                </a:gridCol>
                <a:gridCol w="754871">
                  <a:extLst>
                    <a:ext uri="{9D8B030D-6E8A-4147-A177-3AD203B41FA5}">
                      <a16:colId xmlns:a16="http://schemas.microsoft.com/office/drawing/2014/main" val="1952562261"/>
                    </a:ext>
                  </a:extLst>
                </a:gridCol>
                <a:gridCol w="1085126">
                  <a:extLst>
                    <a:ext uri="{9D8B030D-6E8A-4147-A177-3AD203B41FA5}">
                      <a16:colId xmlns:a16="http://schemas.microsoft.com/office/drawing/2014/main" val="3408383731"/>
                    </a:ext>
                  </a:extLst>
                </a:gridCol>
                <a:gridCol w="1120510">
                  <a:extLst>
                    <a:ext uri="{9D8B030D-6E8A-4147-A177-3AD203B41FA5}">
                      <a16:colId xmlns:a16="http://schemas.microsoft.com/office/drawing/2014/main" val="882028677"/>
                    </a:ext>
                  </a:extLst>
                </a:gridCol>
                <a:gridCol w="1242390">
                  <a:extLst>
                    <a:ext uri="{9D8B030D-6E8A-4147-A177-3AD203B41FA5}">
                      <a16:colId xmlns:a16="http://schemas.microsoft.com/office/drawing/2014/main" val="34309415"/>
                    </a:ext>
                  </a:extLst>
                </a:gridCol>
                <a:gridCol w="754871">
                  <a:extLst>
                    <a:ext uri="{9D8B030D-6E8A-4147-A177-3AD203B41FA5}">
                      <a16:colId xmlns:a16="http://schemas.microsoft.com/office/drawing/2014/main" val="3676326721"/>
                    </a:ext>
                  </a:extLst>
                </a:gridCol>
              </a:tblGrid>
              <a:tr h="208922">
                <a:tc>
                  <a:txBody>
                    <a:bodyPr/>
                    <a:lstStyle/>
                    <a:p>
                      <a:pPr algn="ctr" rtl="0" fontAlgn="ctr"/>
                      <a:r>
                        <a:rPr lang="en-GB" sz="1600" b="1" u="none" strike="noStrike">
                          <a:solidFill>
                            <a:schemeClr val="bg1"/>
                          </a:solidFill>
                          <a:effectLst/>
                        </a:rPr>
                        <a:t>Malaria</a:t>
                      </a:r>
                      <a:endParaRPr lang="en-GB" sz="16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gridSpan="2">
                  <a:txBody>
                    <a:bodyPr/>
                    <a:lstStyle/>
                    <a:p>
                      <a:pPr algn="ctr" rtl="0" fontAlgn="ctr"/>
                      <a:r>
                        <a:rPr lang="en-GB" sz="1600" b="1" u="none" strike="noStrike">
                          <a:solidFill>
                            <a:schemeClr val="bg1"/>
                          </a:solidFill>
                          <a:effectLst/>
                        </a:rPr>
                        <a:t>2010</a:t>
                      </a:r>
                      <a:endParaRPr lang="en-GB" sz="16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hMerge="1">
                  <a:txBody>
                    <a:bodyPr/>
                    <a:lstStyle/>
                    <a:p>
                      <a:endParaRPr lang="en-GB"/>
                    </a:p>
                  </a:txBody>
                  <a:tcPr/>
                </a:tc>
                <a:tc gridSpan="2">
                  <a:txBody>
                    <a:bodyPr/>
                    <a:lstStyle/>
                    <a:p>
                      <a:pPr algn="ctr" rtl="0" fontAlgn="ctr"/>
                      <a:r>
                        <a:rPr lang="en-GB" sz="1600" b="1" u="none" strike="noStrike" dirty="0">
                          <a:solidFill>
                            <a:schemeClr val="bg1"/>
                          </a:solidFill>
                          <a:effectLst/>
                        </a:rPr>
                        <a:t>2014</a:t>
                      </a:r>
                      <a:endParaRPr lang="en-GB" sz="16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hMerge="1">
                  <a:txBody>
                    <a:bodyPr/>
                    <a:lstStyle/>
                    <a:p>
                      <a:endParaRPr lang="en-GB"/>
                    </a:p>
                  </a:txBody>
                  <a:tcPr/>
                </a:tc>
                <a:tc gridSpan="2">
                  <a:txBody>
                    <a:bodyPr/>
                    <a:lstStyle/>
                    <a:p>
                      <a:pPr algn="ctr" rtl="0" fontAlgn="ctr"/>
                      <a:r>
                        <a:rPr lang="en-GB" sz="1600" b="1" u="none" strike="noStrike" dirty="0">
                          <a:solidFill>
                            <a:schemeClr val="bg1"/>
                          </a:solidFill>
                          <a:effectLst/>
                        </a:rPr>
                        <a:t>2017</a:t>
                      </a:r>
                      <a:endParaRPr lang="en-GB" sz="16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hMerge="1">
                  <a:txBody>
                    <a:bodyPr/>
                    <a:lstStyle/>
                    <a:p>
                      <a:endParaRPr lang="en-GB"/>
                    </a:p>
                  </a:txBody>
                  <a:tcPr/>
                </a:tc>
                <a:extLst>
                  <a:ext uri="{0D108BD9-81ED-4DB2-BD59-A6C34878D82A}">
                    <a16:rowId xmlns:a16="http://schemas.microsoft.com/office/drawing/2014/main" val="2437240011"/>
                  </a:ext>
                </a:extLst>
              </a:tr>
              <a:tr h="208922">
                <a:tc>
                  <a:txBody>
                    <a:bodyPr/>
                    <a:lstStyle/>
                    <a:p>
                      <a:pPr algn="ctr" fontAlgn="b"/>
                      <a:endParaRPr lang="en-GB" sz="16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rtl="0" fontAlgn="ctr"/>
                      <a:r>
                        <a:rPr lang="en-GB" sz="1600" b="1" u="none" strike="noStrike">
                          <a:solidFill>
                            <a:schemeClr val="bg1"/>
                          </a:solidFill>
                          <a:effectLst/>
                        </a:rPr>
                        <a:t>No SMC</a:t>
                      </a:r>
                      <a:endParaRPr lang="en-GB" sz="16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rtl="0" fontAlgn="ctr"/>
                      <a:r>
                        <a:rPr lang="en-GB" sz="1600" b="1" u="none" strike="noStrike">
                          <a:solidFill>
                            <a:schemeClr val="bg1"/>
                          </a:solidFill>
                          <a:effectLst/>
                        </a:rPr>
                        <a:t>SMC</a:t>
                      </a:r>
                      <a:endParaRPr lang="en-GB" sz="16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rtl="0" fontAlgn="ctr"/>
                      <a:r>
                        <a:rPr lang="en-GB" sz="1600" b="1" u="none" strike="noStrike">
                          <a:solidFill>
                            <a:schemeClr val="bg1"/>
                          </a:solidFill>
                          <a:effectLst/>
                        </a:rPr>
                        <a:t>No SMC</a:t>
                      </a:r>
                      <a:endParaRPr lang="en-GB" sz="16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rtl="0" fontAlgn="ctr"/>
                      <a:r>
                        <a:rPr lang="en-GB" sz="1600" b="1" u="none" strike="noStrike">
                          <a:solidFill>
                            <a:schemeClr val="bg1"/>
                          </a:solidFill>
                          <a:effectLst/>
                        </a:rPr>
                        <a:t>SMC</a:t>
                      </a:r>
                      <a:endParaRPr lang="en-GB" sz="16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rtl="0" fontAlgn="ctr"/>
                      <a:r>
                        <a:rPr lang="en-GB" sz="1600" b="1" u="none" strike="noStrike">
                          <a:solidFill>
                            <a:schemeClr val="bg1"/>
                          </a:solidFill>
                          <a:effectLst/>
                        </a:rPr>
                        <a:t>No SMC</a:t>
                      </a:r>
                      <a:endParaRPr lang="en-GB" sz="16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rtl="0" fontAlgn="ctr"/>
                      <a:r>
                        <a:rPr lang="en-GB" sz="1600" b="1" u="none" strike="noStrike" dirty="0">
                          <a:solidFill>
                            <a:schemeClr val="bg1"/>
                          </a:solidFill>
                          <a:effectLst/>
                        </a:rPr>
                        <a:t>SMC</a:t>
                      </a:r>
                      <a:endParaRPr lang="en-GB" sz="16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extLst>
                  <a:ext uri="{0D108BD9-81ED-4DB2-BD59-A6C34878D82A}">
                    <a16:rowId xmlns:a16="http://schemas.microsoft.com/office/drawing/2014/main" val="2722512345"/>
                  </a:ext>
                </a:extLst>
              </a:tr>
              <a:tr h="408917">
                <a:tc>
                  <a:txBody>
                    <a:bodyPr/>
                    <a:lstStyle/>
                    <a:p>
                      <a:pPr algn="ctr" rtl="0" fontAlgn="ctr"/>
                      <a:r>
                        <a:rPr lang="en-GB" sz="1600" b="1" u="none" strike="noStrike">
                          <a:solidFill>
                            <a:schemeClr val="bg1"/>
                          </a:solidFill>
                          <a:effectLst/>
                        </a:rPr>
                        <a:t>Negative</a:t>
                      </a:r>
                      <a:endParaRPr lang="en-GB" sz="16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rtl="0" fontAlgn="ctr"/>
                      <a:r>
                        <a:rPr lang="en-GB" sz="1600" u="none" strike="noStrike">
                          <a:effectLst/>
                        </a:rPr>
                        <a:t>1465 (25.6%)</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1743 (32.7%)</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351 (57.6%)</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4014 (79.4%)</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a:t>
                      </a:r>
                      <a:endParaRPr lang="en-GB" sz="1600" b="0" i="0" u="none" strike="noStrike">
                        <a:solidFill>
                          <a:srgbClr val="00475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9134767"/>
                  </a:ext>
                </a:extLst>
              </a:tr>
              <a:tr h="408917">
                <a:tc>
                  <a:txBody>
                    <a:bodyPr/>
                    <a:lstStyle/>
                    <a:p>
                      <a:pPr algn="ctr" rtl="0" fontAlgn="ctr"/>
                      <a:r>
                        <a:rPr lang="en-GB" sz="1600" b="1" u="none" strike="noStrike">
                          <a:solidFill>
                            <a:schemeClr val="bg1"/>
                          </a:solidFill>
                          <a:effectLst/>
                        </a:rPr>
                        <a:t>Positive</a:t>
                      </a:r>
                      <a:endParaRPr lang="en-GB" sz="16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rtl="0" fontAlgn="ctr"/>
                      <a:r>
                        <a:rPr lang="en-GB" sz="1600" u="none" strike="noStrike">
                          <a:effectLst/>
                        </a:rPr>
                        <a:t>4269 (74.5%)</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3584 (67.3%)</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258 (42.4%)</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1039 (20.6%)</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dirty="0">
                          <a:effectLst/>
                        </a:rPr>
                        <a:t>--</a:t>
                      </a:r>
                      <a:endParaRPr lang="en-GB" sz="1600" b="0" i="0" u="none" strike="noStrike" dirty="0">
                        <a:solidFill>
                          <a:srgbClr val="00475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678564869"/>
                  </a:ext>
                </a:extLst>
              </a:tr>
              <a:tr h="333854">
                <a:tc>
                  <a:txBody>
                    <a:bodyPr/>
                    <a:lstStyle/>
                    <a:p>
                      <a:pPr algn="ctr" rtl="0" fontAlgn="ctr"/>
                      <a:r>
                        <a:rPr lang="en-GB" sz="1600" b="1" u="none" strike="noStrike" dirty="0">
                          <a:solidFill>
                            <a:schemeClr val="bg1"/>
                          </a:solidFill>
                          <a:effectLst/>
                        </a:rPr>
                        <a:t>Total</a:t>
                      </a:r>
                      <a:endParaRPr lang="en-GB" sz="16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rtl="0" fontAlgn="ctr"/>
                      <a:r>
                        <a:rPr lang="en-GB" sz="1600" u="none" strike="noStrike" dirty="0" smtClean="0">
                          <a:effectLst/>
                        </a:rPr>
                        <a:t>5,734 (100.00%)</a:t>
                      </a:r>
                      <a:endParaRPr lang="en-GB" sz="1600" b="0" i="0" u="none" strike="noStrike" dirty="0">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dirty="0" smtClean="0">
                          <a:effectLst/>
                        </a:rPr>
                        <a:t>5,327 (100.00%)</a:t>
                      </a:r>
                      <a:endParaRPr lang="en-GB" sz="1600" b="0" i="0" u="none" strike="noStrike" dirty="0">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609</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a:effectLst/>
                        </a:rPr>
                        <a:t>5053</a:t>
                      </a:r>
                      <a:endParaRPr lang="en-GB" sz="1600" b="0" i="0" u="none" strike="noStrike">
                        <a:solidFill>
                          <a:srgbClr val="004750"/>
                        </a:solidFill>
                        <a:effectLst/>
                        <a:latin typeface="Calibri" panose="020F0502020204030204" pitchFamily="34" charset="0"/>
                      </a:endParaRPr>
                    </a:p>
                  </a:txBody>
                  <a:tcPr marL="9525" marR="9525" marT="9525" marB="0" anchor="ctr">
                    <a:noFill/>
                  </a:tcPr>
                </a:tc>
                <a:tc>
                  <a:txBody>
                    <a:bodyPr/>
                    <a:lstStyle/>
                    <a:p>
                      <a:pPr algn="ctr" rtl="0" fontAlgn="ctr"/>
                      <a:r>
                        <a:rPr lang="en-GB" sz="1600" u="none" strike="noStrike" dirty="0">
                          <a:effectLst/>
                        </a:rPr>
                        <a:t>--</a:t>
                      </a:r>
                      <a:endParaRPr lang="en-GB" sz="1600" b="0" i="0" u="none" strike="noStrike" dirty="0">
                        <a:solidFill>
                          <a:srgbClr val="00475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87483181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57271961"/>
              </p:ext>
            </p:extLst>
          </p:nvPr>
        </p:nvGraphicFramePr>
        <p:xfrm>
          <a:off x="3706603" y="3674053"/>
          <a:ext cx="7238487" cy="2307160"/>
        </p:xfrm>
        <a:graphic>
          <a:graphicData uri="http://schemas.openxmlformats.org/drawingml/2006/table">
            <a:tbl>
              <a:tblPr>
                <a:tableStyleId>{5C22544A-7EE6-4342-B048-85BDC9FD1C3A}</a:tableStyleId>
              </a:tblPr>
              <a:tblGrid>
                <a:gridCol w="2412829">
                  <a:extLst>
                    <a:ext uri="{9D8B030D-6E8A-4147-A177-3AD203B41FA5}">
                      <a16:colId xmlns:a16="http://schemas.microsoft.com/office/drawing/2014/main" val="979488220"/>
                    </a:ext>
                  </a:extLst>
                </a:gridCol>
                <a:gridCol w="1471237">
                  <a:extLst>
                    <a:ext uri="{9D8B030D-6E8A-4147-A177-3AD203B41FA5}">
                      <a16:colId xmlns:a16="http://schemas.microsoft.com/office/drawing/2014/main" val="2685475800"/>
                    </a:ext>
                  </a:extLst>
                </a:gridCol>
                <a:gridCol w="1726252">
                  <a:extLst>
                    <a:ext uri="{9D8B030D-6E8A-4147-A177-3AD203B41FA5}">
                      <a16:colId xmlns:a16="http://schemas.microsoft.com/office/drawing/2014/main" val="3172567360"/>
                    </a:ext>
                  </a:extLst>
                </a:gridCol>
                <a:gridCol w="1628169">
                  <a:extLst>
                    <a:ext uri="{9D8B030D-6E8A-4147-A177-3AD203B41FA5}">
                      <a16:colId xmlns:a16="http://schemas.microsoft.com/office/drawing/2014/main" val="3559066241"/>
                    </a:ext>
                  </a:extLst>
                </a:gridCol>
              </a:tblGrid>
              <a:tr h="212979">
                <a:tc>
                  <a:txBody>
                    <a:bodyPr/>
                    <a:lstStyle/>
                    <a:p>
                      <a:pPr algn="l" fontAlgn="b"/>
                      <a:r>
                        <a:rPr lang="en-GB" sz="1400" u="none" strike="noStrike" dirty="0">
                          <a:effectLst/>
                        </a:rPr>
                        <a:t>Variable</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Category</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n (%)</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Malaria (%)</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277230"/>
                  </a:ext>
                </a:extLst>
              </a:tr>
              <a:tr h="416855">
                <a:tc>
                  <a:txBody>
                    <a:bodyPr/>
                    <a:lstStyle/>
                    <a:p>
                      <a:pPr algn="l" fontAlgn="b"/>
                      <a:r>
                        <a:rPr lang="en-GB" sz="1400" u="none" strike="noStrike">
                          <a:effectLst/>
                        </a:rPr>
                        <a:t>SMC</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No</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10,380.00 (94.46)</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4,623.00 (44.54)</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3910242"/>
                  </a:ext>
                </a:extLst>
              </a:tr>
              <a:tr h="416855">
                <a:tc>
                  <a:txBody>
                    <a:bodyPr/>
                    <a:lstStyle/>
                    <a:p>
                      <a:pPr algn="l" fontAlgn="b"/>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Yes</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609.00 (5.54)</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258.00 (42.36)</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6033638"/>
                  </a:ext>
                </a:extLst>
              </a:tr>
              <a:tr h="41685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u="none" strike="noStrike" dirty="0" smtClean="0">
                          <a:effectLst/>
                        </a:rPr>
                        <a:t>Year</a:t>
                      </a:r>
                      <a:endParaRPr lang="en-GB" sz="14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l" fontAlgn="b"/>
                      <a:r>
                        <a:rPr lang="en-GB" sz="1400" b="0" i="0" u="none" strike="noStrike" dirty="0" smtClean="0">
                          <a:solidFill>
                            <a:srgbClr val="000000"/>
                          </a:solidFill>
                          <a:effectLst/>
                          <a:latin typeface="Calibri" panose="020F0502020204030204" pitchFamily="34" charset="0"/>
                        </a:rPr>
                        <a:t>2010</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b="0" i="0" u="none" strike="noStrike" dirty="0" smtClean="0">
                          <a:solidFill>
                            <a:srgbClr val="000000"/>
                          </a:solidFill>
                          <a:effectLst/>
                          <a:latin typeface="Calibri" panose="020F0502020204030204" pitchFamily="34" charset="0"/>
                        </a:rPr>
                        <a:t>5734 (34.29)</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b="0" i="0" u="none" strike="noStrike" dirty="0" smtClean="0">
                          <a:solidFill>
                            <a:srgbClr val="000000"/>
                          </a:solidFill>
                          <a:effectLst/>
                          <a:latin typeface="Calibri" panose="020F0502020204030204" pitchFamily="34" charset="0"/>
                        </a:rPr>
                        <a:t>4269 (74.45)</a:t>
                      </a:r>
                    </a:p>
                  </a:txBody>
                  <a:tcPr marL="9525" marR="9525" marT="9525" marB="0" anchor="b"/>
                </a:tc>
                <a:extLst>
                  <a:ext uri="{0D108BD9-81ED-4DB2-BD59-A6C34878D82A}">
                    <a16:rowId xmlns:a16="http://schemas.microsoft.com/office/drawing/2014/main" val="760485033"/>
                  </a:ext>
                </a:extLst>
              </a:tr>
              <a:tr h="416855">
                <a:tc>
                  <a:txBody>
                    <a:bodyPr/>
                    <a:lstStyle/>
                    <a:p>
                      <a:pPr algn="l" fontAlgn="b"/>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dirty="0">
                          <a:effectLst/>
                        </a:rPr>
                        <a:t>2,014</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dirty="0">
                          <a:effectLst/>
                        </a:rPr>
                        <a:t>5,936.00 </a:t>
                      </a:r>
                      <a:r>
                        <a:rPr lang="en-GB" sz="1400" u="none" strike="noStrike" dirty="0" smtClean="0">
                          <a:effectLst/>
                        </a:rPr>
                        <a:t>(35.50)</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3,842.00 (64.72)</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7634296"/>
                  </a:ext>
                </a:extLst>
              </a:tr>
              <a:tr h="416855">
                <a:tc>
                  <a:txBody>
                    <a:bodyPr/>
                    <a:lstStyle/>
                    <a:p>
                      <a:pPr algn="l" fontAlgn="b"/>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dirty="0">
                          <a:effectLst/>
                        </a:rPr>
                        <a:t>2,017</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dirty="0" smtClean="0">
                          <a:effectLst/>
                        </a:rPr>
                        <a:t>5053 (30.22)</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dirty="0" smtClean="0">
                          <a:effectLst/>
                        </a:rPr>
                        <a:t>1039 (54.72)</a:t>
                      </a:r>
                      <a:endParaRPr lang="en-GB"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152715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85350282"/>
              </p:ext>
            </p:extLst>
          </p:nvPr>
        </p:nvGraphicFramePr>
        <p:xfrm>
          <a:off x="1442879" y="4957803"/>
          <a:ext cx="4202544" cy="1576899"/>
        </p:xfrm>
        <a:graphic>
          <a:graphicData uri="http://schemas.openxmlformats.org/drawingml/2006/table">
            <a:tbl>
              <a:tblPr firstRow="1" bandRow="1">
                <a:tableStyleId>{7E9639D4-E3E2-4D34-9284-5A2195B3D0D7}</a:tableStyleId>
              </a:tblPr>
              <a:tblGrid>
                <a:gridCol w="1400848">
                  <a:extLst>
                    <a:ext uri="{9D8B030D-6E8A-4147-A177-3AD203B41FA5}">
                      <a16:colId xmlns:a16="http://schemas.microsoft.com/office/drawing/2014/main" val="3279231316"/>
                    </a:ext>
                  </a:extLst>
                </a:gridCol>
                <a:gridCol w="1400848">
                  <a:extLst>
                    <a:ext uri="{9D8B030D-6E8A-4147-A177-3AD203B41FA5}">
                      <a16:colId xmlns:a16="http://schemas.microsoft.com/office/drawing/2014/main" val="1044533516"/>
                    </a:ext>
                  </a:extLst>
                </a:gridCol>
                <a:gridCol w="1400848">
                  <a:extLst>
                    <a:ext uri="{9D8B030D-6E8A-4147-A177-3AD203B41FA5}">
                      <a16:colId xmlns:a16="http://schemas.microsoft.com/office/drawing/2014/main" val="1742248653"/>
                    </a:ext>
                  </a:extLst>
                </a:gridCol>
              </a:tblGrid>
              <a:tr h="449139">
                <a:tc>
                  <a:txBody>
                    <a:bodyPr/>
                    <a:lstStyle/>
                    <a:p>
                      <a:r>
                        <a:rPr lang="en-GB" sz="1400" dirty="0" smtClean="0"/>
                        <a:t>Year</a:t>
                      </a:r>
                    </a:p>
                  </a:txBody>
                  <a:tcPr/>
                </a:tc>
                <a:tc>
                  <a:txBody>
                    <a:bodyPr/>
                    <a:lstStyle/>
                    <a:p>
                      <a:r>
                        <a:rPr lang="en-GB" sz="1400" dirty="0" smtClean="0"/>
                        <a:t>No</a:t>
                      </a:r>
                      <a:r>
                        <a:rPr lang="en-GB" sz="1400" baseline="0" dirty="0" smtClean="0"/>
                        <a:t> SMC</a:t>
                      </a:r>
                    </a:p>
                    <a:p>
                      <a:r>
                        <a:rPr lang="en-GB" sz="1400" baseline="0" dirty="0" smtClean="0"/>
                        <a:t>n (%)</a:t>
                      </a:r>
                      <a:endParaRPr lang="en-GB" sz="1400" dirty="0"/>
                    </a:p>
                  </a:txBody>
                  <a:tcPr/>
                </a:tc>
                <a:tc>
                  <a:txBody>
                    <a:bodyPr/>
                    <a:lstStyle/>
                    <a:p>
                      <a:r>
                        <a:rPr lang="en-GB" sz="1400" dirty="0" smtClean="0"/>
                        <a:t>SMC</a:t>
                      </a:r>
                    </a:p>
                    <a:p>
                      <a:r>
                        <a:rPr lang="en-GB" sz="1400" dirty="0" smtClean="0"/>
                        <a:t>n (%)</a:t>
                      </a:r>
                      <a:endParaRPr lang="en-GB" sz="1400" dirty="0"/>
                    </a:p>
                  </a:txBody>
                  <a:tcPr/>
                </a:tc>
                <a:extLst>
                  <a:ext uri="{0D108BD9-81ED-4DB2-BD59-A6C34878D82A}">
                    <a16:rowId xmlns:a16="http://schemas.microsoft.com/office/drawing/2014/main" val="3233108376"/>
                  </a:ext>
                </a:extLst>
              </a:tr>
              <a:tr h="282381">
                <a:tc>
                  <a:txBody>
                    <a:bodyPr/>
                    <a:lstStyle/>
                    <a:p>
                      <a:r>
                        <a:rPr lang="en-GB" sz="1400" dirty="0" smtClean="0"/>
                        <a:t>2010</a:t>
                      </a:r>
                      <a:endParaRPr lang="en-GB" sz="1400" dirty="0"/>
                    </a:p>
                  </a:txBody>
                  <a:tcPr/>
                </a:tc>
                <a:tc>
                  <a:txBody>
                    <a:bodyPr/>
                    <a:lstStyle/>
                    <a:p>
                      <a:r>
                        <a:rPr lang="en-GB" sz="1400" dirty="0" smtClean="0"/>
                        <a:t>5734</a:t>
                      </a:r>
                      <a:r>
                        <a:rPr lang="en-GB" sz="1400" baseline="0" dirty="0" smtClean="0"/>
                        <a:t> (100.00)</a:t>
                      </a:r>
                      <a:endParaRPr lang="en-GB" sz="1400" dirty="0"/>
                    </a:p>
                  </a:txBody>
                  <a:tcPr/>
                </a:tc>
                <a:tc>
                  <a:txBody>
                    <a:bodyPr/>
                    <a:lstStyle/>
                    <a:p>
                      <a:r>
                        <a:rPr lang="en-GB" sz="1400" dirty="0" smtClean="0"/>
                        <a:t>0 (0.00)</a:t>
                      </a:r>
                      <a:endParaRPr lang="en-GB" sz="1400" dirty="0"/>
                    </a:p>
                  </a:txBody>
                  <a:tcPr/>
                </a:tc>
                <a:extLst>
                  <a:ext uri="{0D108BD9-81ED-4DB2-BD59-A6C34878D82A}">
                    <a16:rowId xmlns:a16="http://schemas.microsoft.com/office/drawing/2014/main" val="2876025392"/>
                  </a:ext>
                </a:extLst>
              </a:tr>
              <a:tr h="282381">
                <a:tc>
                  <a:txBody>
                    <a:bodyPr/>
                    <a:lstStyle/>
                    <a:p>
                      <a:r>
                        <a:rPr lang="en-GB" sz="1400" dirty="0" smtClean="0"/>
                        <a:t>2014</a:t>
                      </a:r>
                      <a:endParaRPr lang="en-GB" sz="1400" dirty="0"/>
                    </a:p>
                  </a:txBody>
                  <a:tcPr/>
                </a:tc>
                <a:tc>
                  <a:txBody>
                    <a:bodyPr/>
                    <a:lstStyle/>
                    <a:p>
                      <a:r>
                        <a:rPr lang="en-GB" sz="1400" dirty="0" smtClean="0"/>
                        <a:t>5327 (89.74)</a:t>
                      </a:r>
                      <a:endParaRPr lang="en-GB" sz="1400" dirty="0"/>
                    </a:p>
                  </a:txBody>
                  <a:tcPr/>
                </a:tc>
                <a:tc>
                  <a:txBody>
                    <a:bodyPr/>
                    <a:lstStyle/>
                    <a:p>
                      <a:r>
                        <a:rPr lang="en-GB" sz="1400" dirty="0" smtClean="0"/>
                        <a:t>609 (10.26)</a:t>
                      </a:r>
                      <a:endParaRPr lang="en-GB" sz="1400" dirty="0"/>
                    </a:p>
                  </a:txBody>
                  <a:tcPr/>
                </a:tc>
                <a:extLst>
                  <a:ext uri="{0D108BD9-81ED-4DB2-BD59-A6C34878D82A}">
                    <a16:rowId xmlns:a16="http://schemas.microsoft.com/office/drawing/2014/main" val="850128349"/>
                  </a:ext>
                </a:extLst>
              </a:tr>
              <a:tr h="449139">
                <a:tc>
                  <a:txBody>
                    <a:bodyPr/>
                    <a:lstStyle/>
                    <a:p>
                      <a:r>
                        <a:rPr lang="en-GB" sz="1400" dirty="0" smtClean="0"/>
                        <a:t>2017</a:t>
                      </a:r>
                      <a:endParaRPr lang="en-GB" sz="1400" dirty="0"/>
                    </a:p>
                  </a:txBody>
                  <a:tcPr/>
                </a:tc>
                <a:tc>
                  <a:txBody>
                    <a:bodyPr/>
                    <a:lstStyle/>
                    <a:p>
                      <a:r>
                        <a:rPr lang="en-GB" sz="1400" dirty="0" smtClean="0"/>
                        <a:t>5053</a:t>
                      </a:r>
                      <a:r>
                        <a:rPr lang="en-GB" sz="1400" baseline="0" dirty="0" smtClean="0"/>
                        <a:t> (100.00)</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0 (0.00)</a:t>
                      </a:r>
                    </a:p>
                  </a:txBody>
                  <a:tcPr/>
                </a:tc>
                <a:extLst>
                  <a:ext uri="{0D108BD9-81ED-4DB2-BD59-A6C34878D82A}">
                    <a16:rowId xmlns:a16="http://schemas.microsoft.com/office/drawing/2014/main" val="347704048"/>
                  </a:ext>
                </a:extLst>
              </a:tr>
            </a:tbl>
          </a:graphicData>
        </a:graphic>
      </p:graphicFrame>
    </p:spTree>
    <p:extLst>
      <p:ext uri="{BB962C8B-B14F-4D97-AF65-F5344CB8AC3E}">
        <p14:creationId xmlns:p14="http://schemas.microsoft.com/office/powerpoint/2010/main" val="233914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310803749"/>
              </p:ext>
            </p:extLst>
          </p:nvPr>
        </p:nvGraphicFramePr>
        <p:xfrm>
          <a:off x="8478982" y="3738418"/>
          <a:ext cx="3430985" cy="31195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727516007"/>
              </p:ext>
            </p:extLst>
          </p:nvPr>
        </p:nvGraphicFramePr>
        <p:xfrm>
          <a:off x="8819663" y="595746"/>
          <a:ext cx="2965946" cy="294641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GB" dirty="0"/>
              <a:t>Results</a:t>
            </a:r>
          </a:p>
        </p:txBody>
      </p:sp>
      <p:sp>
        <p:nvSpPr>
          <p:cNvPr id="10" name="Rectangle 9"/>
          <p:cNvSpPr/>
          <p:nvPr/>
        </p:nvSpPr>
        <p:spPr>
          <a:xfrm>
            <a:off x="9425355" y="3394364"/>
            <a:ext cx="1223888" cy="2580733"/>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srgbClr val="004750"/>
                </a:solidFill>
                <a:effectLst/>
                <a:uLnTx/>
                <a:uFillTx/>
                <a:latin typeface="Calibri" panose="020F0502020204030204"/>
                <a:ea typeface="+mn-ea"/>
                <a:cs typeface="+mn-cs"/>
              </a:rPr>
              <a:t>SMC protective period</a:t>
            </a:r>
            <a:endParaRPr kumimoji="0" lang="en-GB" sz="1300" b="0" i="0" u="none" strike="noStrike" kern="1200" cap="none" spc="0" normalizeH="0" baseline="0" noProof="0" dirty="0">
              <a:ln>
                <a:noFill/>
              </a:ln>
              <a:solidFill>
                <a:srgbClr val="004750"/>
              </a:solidFill>
              <a:effectLst/>
              <a:uLnTx/>
              <a:uFillTx/>
              <a:latin typeface="Calibri" panose="020F0502020204030204"/>
              <a:ea typeface="+mn-ea"/>
              <a:cs typeface="+mn-cs"/>
            </a:endParaRPr>
          </a:p>
        </p:txBody>
      </p:sp>
      <p:sp>
        <p:nvSpPr>
          <p:cNvPr id="11" name="Rectangle 10"/>
          <p:cNvSpPr/>
          <p:nvPr/>
        </p:nvSpPr>
        <p:spPr>
          <a:xfrm>
            <a:off x="10027155" y="277091"/>
            <a:ext cx="1438013" cy="2374247"/>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4750"/>
                </a:solidFill>
                <a:effectLst/>
                <a:uLnTx/>
                <a:uFillTx/>
                <a:latin typeface="Calibri" panose="020F0502020204030204"/>
                <a:ea typeface="+mn-ea"/>
                <a:cs typeface="+mn-cs"/>
              </a:rPr>
              <a:t>SMC protective period</a:t>
            </a:r>
            <a:endParaRPr kumimoji="0" lang="en-GB" sz="1400" b="0" i="0" u="none" strike="noStrike" kern="1200" cap="none" spc="0" normalizeH="0" baseline="0" noProof="0" dirty="0">
              <a:ln>
                <a:noFill/>
              </a:ln>
              <a:solidFill>
                <a:srgbClr val="004750"/>
              </a:solidFill>
              <a:effectLst/>
              <a:uLnTx/>
              <a:uFillTx/>
              <a:latin typeface="Calibri" panose="020F0502020204030204"/>
              <a:ea typeface="+mn-ea"/>
              <a:cs typeface="+mn-cs"/>
            </a:endParaRPr>
          </a:p>
        </p:txBody>
      </p:sp>
      <p:graphicFrame>
        <p:nvGraphicFramePr>
          <p:cNvPr id="12" name="Chart 11"/>
          <p:cNvGraphicFramePr>
            <a:graphicFrameLocks/>
          </p:cNvGraphicFramePr>
          <p:nvPr>
            <p:extLst>
              <p:ext uri="{D42A27DB-BD31-4B8C-83A1-F6EECF244321}">
                <p14:modId xmlns:p14="http://schemas.microsoft.com/office/powerpoint/2010/main" val="2296904331"/>
              </p:ext>
            </p:extLst>
          </p:nvPr>
        </p:nvGraphicFramePr>
        <p:xfrm>
          <a:off x="5671127" y="595746"/>
          <a:ext cx="2964864" cy="2925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Content Placeholder 2"/>
          <p:cNvSpPr txBox="1">
            <a:spLocks/>
          </p:cNvSpPr>
          <p:nvPr/>
        </p:nvSpPr>
        <p:spPr>
          <a:xfrm>
            <a:off x="1110227" y="1838072"/>
            <a:ext cx="4299978" cy="4302955"/>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spcAft>
                <a:spcPts val="1200"/>
              </a:spcAft>
              <a:buFont typeface="Arial" panose="020B0604020202020204" pitchFamily="34" charset="0"/>
              <a:buChar char="•"/>
              <a:defRPr sz="2000" kern="1200">
                <a:solidFill>
                  <a:schemeClr val="tx1"/>
                </a:solidFill>
                <a:latin typeface="+mn-lt"/>
                <a:ea typeface="+mn-ea"/>
                <a:cs typeface="+mn-cs"/>
              </a:defRPr>
            </a:lvl1pPr>
            <a:lvl2pPr marL="685800" indent="-342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Data from 16,723 children were included in the analysis.</a:t>
            </a:r>
          </a:p>
          <a:p>
            <a:pPr lvl="1">
              <a:buFont typeface="Courier New" panose="02070309020205020404" pitchFamily="49" charset="0"/>
              <a:buChar char="o"/>
            </a:pPr>
            <a:r>
              <a:rPr lang="en-GB" dirty="0" smtClean="0"/>
              <a:t>GPS location for some clusters were not recorded and therefore excluded from the analysis (6.06 percent).</a:t>
            </a:r>
          </a:p>
          <a:p>
            <a:r>
              <a:rPr lang="en-GB" dirty="0" smtClean="0"/>
              <a:t>2010 DHS survey is a much larger survey and took place over a longer period (Apr 2010 – Jan 2011).</a:t>
            </a:r>
          </a:p>
          <a:p>
            <a:r>
              <a:rPr lang="en-GB" dirty="0" smtClean="0"/>
              <a:t>2017 MIS started late and had disruptions (Nov 2017 – Mar 2018).</a:t>
            </a:r>
            <a:endParaRPr lang="en-GB" dirty="0"/>
          </a:p>
        </p:txBody>
      </p:sp>
      <p:sp>
        <p:nvSpPr>
          <p:cNvPr id="18" name="TextBox 17"/>
          <p:cNvSpPr txBox="1"/>
          <p:nvPr/>
        </p:nvSpPr>
        <p:spPr>
          <a:xfrm>
            <a:off x="5593877" y="4345826"/>
            <a:ext cx="3225786" cy="523220"/>
          </a:xfrm>
          <a:prstGeom prst="rect">
            <a:avLst/>
          </a:prstGeom>
          <a:noFill/>
        </p:spPr>
        <p:txBody>
          <a:bodyPr wrap="square" rtlCol="0">
            <a:spAutoFit/>
          </a:bodyPr>
          <a:lstStyle/>
          <a:p>
            <a:r>
              <a:rPr lang="en-GB" sz="1400" b="1" dirty="0" smtClean="0">
                <a:solidFill>
                  <a:schemeClr val="accent5"/>
                </a:solidFill>
              </a:rPr>
              <a:t>Number of participants per month, by survey year</a:t>
            </a:r>
            <a:endParaRPr lang="en-GB" sz="1400" b="1" dirty="0">
              <a:solidFill>
                <a:schemeClr val="accent5"/>
              </a:solidFill>
            </a:endParaRPr>
          </a:p>
        </p:txBody>
      </p:sp>
    </p:spTree>
    <p:extLst>
      <p:ext uri="{BB962C8B-B14F-4D97-AF65-F5344CB8AC3E}">
        <p14:creationId xmlns:p14="http://schemas.microsoft.com/office/powerpoint/2010/main" val="86204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41554" y="1923363"/>
            <a:ext cx="3046567" cy="2295145"/>
          </a:xfrm>
          <a:prstGeom prst="rect">
            <a:avLst/>
          </a:prstGeom>
        </p:spPr>
      </p:pic>
      <p:pic>
        <p:nvPicPr>
          <p:cNvPr id="9" name="Picture 8"/>
          <p:cNvPicPr>
            <a:picLocks noChangeAspect="1"/>
          </p:cNvPicPr>
          <p:nvPr/>
        </p:nvPicPr>
        <p:blipFill>
          <a:blip r:embed="rId4"/>
          <a:stretch>
            <a:fillRect/>
          </a:stretch>
        </p:blipFill>
        <p:spPr>
          <a:xfrm>
            <a:off x="4342392" y="1923363"/>
            <a:ext cx="3051100" cy="2239681"/>
          </a:xfrm>
          <a:prstGeom prst="rect">
            <a:avLst/>
          </a:prstGeom>
        </p:spPr>
      </p:pic>
      <p:pic>
        <p:nvPicPr>
          <p:cNvPr id="10" name="Picture 9"/>
          <p:cNvPicPr>
            <a:picLocks noChangeAspect="1"/>
          </p:cNvPicPr>
          <p:nvPr/>
        </p:nvPicPr>
        <p:blipFill>
          <a:blip r:embed="rId5"/>
          <a:stretch>
            <a:fillRect/>
          </a:stretch>
        </p:blipFill>
        <p:spPr>
          <a:xfrm>
            <a:off x="7702034" y="1992329"/>
            <a:ext cx="3140605" cy="2170715"/>
          </a:xfrm>
          <a:prstGeom prst="rect">
            <a:avLst/>
          </a:prstGeom>
        </p:spPr>
      </p:pic>
      <p:pic>
        <p:nvPicPr>
          <p:cNvPr id="11" name="Picture 10"/>
          <p:cNvPicPr>
            <a:picLocks noChangeAspect="1"/>
          </p:cNvPicPr>
          <p:nvPr/>
        </p:nvPicPr>
        <p:blipFill>
          <a:blip r:embed="rId6"/>
          <a:stretch>
            <a:fillRect/>
          </a:stretch>
        </p:blipFill>
        <p:spPr>
          <a:xfrm>
            <a:off x="983650" y="4143090"/>
            <a:ext cx="3216808" cy="2325403"/>
          </a:xfrm>
          <a:prstGeom prst="rect">
            <a:avLst/>
          </a:prstGeom>
        </p:spPr>
      </p:pic>
      <p:pic>
        <p:nvPicPr>
          <p:cNvPr id="14" name="Picture 13"/>
          <p:cNvPicPr>
            <a:picLocks noChangeAspect="1"/>
          </p:cNvPicPr>
          <p:nvPr/>
        </p:nvPicPr>
        <p:blipFill>
          <a:blip r:embed="rId7"/>
          <a:stretch>
            <a:fillRect/>
          </a:stretch>
        </p:blipFill>
        <p:spPr>
          <a:xfrm>
            <a:off x="4290300" y="4143090"/>
            <a:ext cx="3362548" cy="2455337"/>
          </a:xfrm>
          <a:prstGeom prst="rect">
            <a:avLst/>
          </a:prstGeom>
        </p:spPr>
      </p:pic>
      <p:sp>
        <p:nvSpPr>
          <p:cNvPr id="16" name="TextBox 15"/>
          <p:cNvSpPr txBox="1"/>
          <p:nvPr/>
        </p:nvSpPr>
        <p:spPr>
          <a:xfrm>
            <a:off x="6556540" y="4257556"/>
            <a:ext cx="1096308" cy="276999"/>
          </a:xfrm>
          <a:prstGeom prst="rect">
            <a:avLst/>
          </a:prstGeom>
          <a:noFill/>
        </p:spPr>
        <p:txBody>
          <a:bodyPr wrap="square" rtlCol="0">
            <a:spAutoFit/>
          </a:bodyPr>
          <a:lstStyle/>
          <a:p>
            <a:r>
              <a:rPr lang="en-GB" sz="1200" dirty="0" smtClean="0"/>
              <a:t>*no SMC</a:t>
            </a:r>
            <a:endParaRPr lang="en-GB" sz="1200" dirty="0"/>
          </a:p>
        </p:txBody>
      </p:sp>
      <p:sp>
        <p:nvSpPr>
          <p:cNvPr id="18" name="TextBox 17"/>
          <p:cNvSpPr txBox="1"/>
          <p:nvPr/>
        </p:nvSpPr>
        <p:spPr>
          <a:xfrm>
            <a:off x="1255594" y="1320498"/>
            <a:ext cx="8016742" cy="615553"/>
          </a:xfrm>
          <a:prstGeom prst="rect">
            <a:avLst/>
          </a:prstGeom>
          <a:noFill/>
        </p:spPr>
        <p:txBody>
          <a:bodyPr wrap="square" rtlCol="0">
            <a:spAutoFit/>
          </a:bodyPr>
          <a:lstStyle/>
          <a:p>
            <a:r>
              <a:rPr lang="en-GB" dirty="0"/>
              <a:t>Prevalence of malaria </a:t>
            </a:r>
            <a:r>
              <a:rPr lang="en-GB" dirty="0" smtClean="0"/>
              <a:t>in districts that introduced SMC by </a:t>
            </a:r>
            <a:r>
              <a:rPr lang="en-GB" dirty="0"/>
              <a:t>year of </a:t>
            </a:r>
            <a:r>
              <a:rPr lang="en-GB" dirty="0" smtClean="0"/>
              <a:t>introduction</a:t>
            </a:r>
          </a:p>
          <a:p>
            <a:pPr marL="285750" indent="-285750">
              <a:buFont typeface="Arial" panose="020B0604020202020204" pitchFamily="34" charset="0"/>
              <a:buChar char="•"/>
            </a:pPr>
            <a:r>
              <a:rPr lang="en-GB" sz="1600" i="1" dirty="0" smtClean="0"/>
              <a:t>Red line indicates time of SMC introduction in relation to surveys</a:t>
            </a:r>
            <a:endParaRPr lang="en-GB" sz="1600" i="1" dirty="0"/>
          </a:p>
        </p:txBody>
      </p:sp>
      <p:cxnSp>
        <p:nvCxnSpPr>
          <p:cNvPr id="20" name="Straight Connector 19"/>
          <p:cNvCxnSpPr/>
          <p:nvPr/>
        </p:nvCxnSpPr>
        <p:spPr>
          <a:xfrm flipH="1" flipV="1">
            <a:off x="2969624" y="2185851"/>
            <a:ext cx="8709" cy="167204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flipH="1" flipV="1">
            <a:off x="6553201" y="2185851"/>
            <a:ext cx="8709" cy="167204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flipH="1" flipV="1">
            <a:off x="10371909" y="2207180"/>
            <a:ext cx="8709" cy="167204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flipH="1" flipV="1">
            <a:off x="4055771" y="4451209"/>
            <a:ext cx="8709" cy="167204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pic>
        <p:nvPicPr>
          <p:cNvPr id="5" name="Picture 4"/>
          <p:cNvPicPr>
            <a:picLocks noChangeAspect="1"/>
          </p:cNvPicPr>
          <p:nvPr/>
        </p:nvPicPr>
        <p:blipFill>
          <a:blip r:embed="rId8"/>
          <a:stretch>
            <a:fillRect/>
          </a:stretch>
        </p:blipFill>
        <p:spPr>
          <a:xfrm>
            <a:off x="7632155" y="4163044"/>
            <a:ext cx="3411360" cy="2435383"/>
          </a:xfrm>
          <a:prstGeom prst="rect">
            <a:avLst/>
          </a:prstGeom>
        </p:spPr>
      </p:pic>
      <p:sp>
        <p:nvSpPr>
          <p:cNvPr id="17" name="TextBox 16"/>
          <p:cNvSpPr txBox="1"/>
          <p:nvPr/>
        </p:nvSpPr>
        <p:spPr>
          <a:xfrm>
            <a:off x="10185870" y="4308362"/>
            <a:ext cx="1096308" cy="276999"/>
          </a:xfrm>
          <a:prstGeom prst="rect">
            <a:avLst/>
          </a:prstGeom>
          <a:noFill/>
        </p:spPr>
        <p:txBody>
          <a:bodyPr wrap="square" rtlCol="0">
            <a:spAutoFit/>
          </a:bodyPr>
          <a:lstStyle/>
          <a:p>
            <a:r>
              <a:rPr lang="en-GB" sz="1200" dirty="0" smtClean="0"/>
              <a:t>*no SMC</a:t>
            </a:r>
            <a:endParaRPr lang="en-GB" sz="1200" dirty="0"/>
          </a:p>
        </p:txBody>
      </p:sp>
    </p:spTree>
    <p:extLst>
      <p:ext uri="{BB962C8B-B14F-4D97-AF65-F5344CB8AC3E}">
        <p14:creationId xmlns:p14="http://schemas.microsoft.com/office/powerpoint/2010/main" val="366756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1116000" y="1825625"/>
            <a:ext cx="5446165" cy="4351338"/>
          </a:xfrm>
        </p:spPr>
        <p:txBody>
          <a:bodyPr>
            <a:normAutofit/>
          </a:bodyPr>
          <a:lstStyle/>
          <a:p>
            <a:r>
              <a:rPr lang="en-GB" dirty="0" smtClean="0"/>
              <a:t>Seasonal malaria chemoprevention (SMC)</a:t>
            </a:r>
            <a:r>
              <a:rPr lang="en-GB" b="1" dirty="0" smtClean="0"/>
              <a:t> </a:t>
            </a:r>
            <a:r>
              <a:rPr lang="en-GB" dirty="0" smtClean="0"/>
              <a:t>is the administration of full courses of anti-malaria medication in areas of highly seasonal malaria transmission</a:t>
            </a:r>
          </a:p>
          <a:p>
            <a:pPr lvl="1"/>
            <a:r>
              <a:rPr lang="en-GB" dirty="0" err="1" smtClean="0"/>
              <a:t>sulfadioxine-pyrimethamine</a:t>
            </a:r>
            <a:r>
              <a:rPr lang="en-GB" dirty="0" smtClean="0"/>
              <a:t> and </a:t>
            </a:r>
            <a:r>
              <a:rPr lang="en-GB" dirty="0" err="1"/>
              <a:t>amodiaquine</a:t>
            </a:r>
            <a:r>
              <a:rPr lang="en-GB" dirty="0"/>
              <a:t> (SPAQ) is administered to children </a:t>
            </a:r>
            <a:r>
              <a:rPr lang="en-GB" dirty="0" smtClean="0"/>
              <a:t>3–59 months at monthly intervals during the peak transmission season.</a:t>
            </a:r>
          </a:p>
          <a:p>
            <a:pPr marL="457200" lvl="1" indent="0">
              <a:buNone/>
            </a:pPr>
            <a:endParaRPr lang="en-GB" dirty="0" smtClean="0"/>
          </a:p>
          <a:p>
            <a:r>
              <a:rPr lang="en-GB" b="1" dirty="0" smtClean="0"/>
              <a:t>Goal</a:t>
            </a:r>
            <a:r>
              <a:rPr lang="en-GB" dirty="0" smtClean="0"/>
              <a:t>: to </a:t>
            </a:r>
            <a:r>
              <a:rPr lang="en-GB" dirty="0"/>
              <a:t>prevent malaria episodes by maintaining therapeutic drug concentrations in the blood during the highest malaria risk </a:t>
            </a:r>
            <a:r>
              <a:rPr lang="en-GB" dirty="0" smtClean="0"/>
              <a:t>period. </a:t>
            </a:r>
            <a:endParaRPr lang="en-GB" dirty="0"/>
          </a:p>
        </p:txBody>
      </p:sp>
      <p:sp>
        <p:nvSpPr>
          <p:cNvPr id="5" name="TextBox 4"/>
          <p:cNvSpPr txBox="1"/>
          <p:nvPr/>
        </p:nvSpPr>
        <p:spPr>
          <a:xfrm>
            <a:off x="7400741" y="6176963"/>
            <a:ext cx="4791259" cy="307777"/>
          </a:xfrm>
          <a:prstGeom prst="rect">
            <a:avLst/>
          </a:prstGeom>
          <a:noFill/>
        </p:spPr>
        <p:txBody>
          <a:bodyPr wrap="square" rtlCol="0">
            <a:spAutoFit/>
          </a:bodyPr>
          <a:lstStyle/>
          <a:p>
            <a:r>
              <a:rPr lang="en-GB" sz="1400" b="1">
                <a:solidFill>
                  <a:schemeClr val="accent5"/>
                </a:solidFill>
              </a:rPr>
              <a:t>Typical </a:t>
            </a:r>
            <a:r>
              <a:rPr lang="en-GB" sz="1400" b="1" smtClean="0">
                <a:solidFill>
                  <a:schemeClr val="accent5"/>
                </a:solidFill>
              </a:rPr>
              <a:t>four-cycle </a:t>
            </a:r>
            <a:r>
              <a:rPr lang="en-GB" sz="1400" b="1" dirty="0">
                <a:solidFill>
                  <a:schemeClr val="accent5"/>
                </a:solidFill>
              </a:rPr>
              <a:t>SMC treatment round</a:t>
            </a:r>
          </a:p>
        </p:txBody>
      </p:sp>
      <p:pic>
        <p:nvPicPr>
          <p:cNvPr id="6" name="Picture 5"/>
          <p:cNvPicPr>
            <a:picLocks noChangeAspect="1"/>
          </p:cNvPicPr>
          <p:nvPr/>
        </p:nvPicPr>
        <p:blipFill>
          <a:blip r:embed="rId3"/>
          <a:stretch>
            <a:fillRect/>
          </a:stretch>
        </p:blipFill>
        <p:spPr>
          <a:xfrm>
            <a:off x="6562165" y="1115165"/>
            <a:ext cx="5384927" cy="4706969"/>
          </a:xfrm>
          <a:prstGeom prst="rect">
            <a:avLst/>
          </a:prstGeom>
        </p:spPr>
      </p:pic>
    </p:spTree>
    <p:extLst>
      <p:ext uri="{BB962C8B-B14F-4D97-AF65-F5344CB8AC3E}">
        <p14:creationId xmlns:p14="http://schemas.microsoft.com/office/powerpoint/2010/main" val="472729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rotWithShape="1">
          <a:blip r:embed="rId3"/>
          <a:srcRect l="3058" t="-31372" r="1735" b="-39122"/>
          <a:stretch/>
        </p:blipFill>
        <p:spPr>
          <a:xfrm>
            <a:off x="6369627" y="0"/>
            <a:ext cx="5822373" cy="6858000"/>
          </a:xfrm>
          <a:prstGeom prst="rect">
            <a:avLst/>
          </a:prstGeom>
        </p:spPr>
      </p:pic>
      <p:sp>
        <p:nvSpPr>
          <p:cNvPr id="3" name="Content Placeholder 2"/>
          <p:cNvSpPr>
            <a:spLocks noGrp="1"/>
          </p:cNvSpPr>
          <p:nvPr>
            <p:ph idx="1"/>
          </p:nvPr>
        </p:nvSpPr>
        <p:spPr>
          <a:xfrm>
            <a:off x="1116000" y="1717981"/>
            <a:ext cx="5307660" cy="4749569"/>
          </a:xfrm>
        </p:spPr>
        <p:txBody>
          <a:bodyPr>
            <a:normAutofit/>
          </a:bodyPr>
          <a:lstStyle/>
          <a:p>
            <a:r>
              <a:rPr lang="en-GB" sz="2000" dirty="0" smtClean="0"/>
              <a:t>One of the 11 highest malaria burden countries, with an estimated incidence of </a:t>
            </a:r>
            <a:r>
              <a:rPr lang="en-GB" sz="2000" dirty="0"/>
              <a:t>398.7 </a:t>
            </a:r>
            <a:r>
              <a:rPr lang="en-GB" sz="2000" dirty="0" smtClean="0"/>
              <a:t>per 1,000 population at risk</a:t>
            </a:r>
            <a:r>
              <a:rPr lang="en-GB" sz="2000" baseline="30000" dirty="0" smtClean="0"/>
              <a:t>1</a:t>
            </a:r>
            <a:r>
              <a:rPr lang="en-GB" sz="2000" dirty="0" smtClean="0"/>
              <a:t>.</a:t>
            </a:r>
          </a:p>
          <a:p>
            <a:r>
              <a:rPr lang="en-GB" sz="2000" dirty="0" smtClean="0"/>
              <a:t>Malaria is highly seasonal, with a peak coinciding with the rainy season </a:t>
            </a:r>
            <a:r>
              <a:rPr lang="en-GB" sz="2000" dirty="0"/>
              <a:t>(</a:t>
            </a:r>
            <a:r>
              <a:rPr lang="en-GB" sz="2000" dirty="0" smtClean="0"/>
              <a:t>Jul–Oct).</a:t>
            </a:r>
          </a:p>
          <a:p>
            <a:r>
              <a:rPr lang="en-GB" sz="2000" dirty="0" smtClean="0"/>
              <a:t>The health system is comprised of three levels. The lowest is divided into 70 districts, that are responsible for policy implementation and data reporting.</a:t>
            </a:r>
          </a:p>
          <a:p>
            <a:r>
              <a:rPr lang="en-GB" sz="2000" dirty="0" smtClean="0"/>
              <a:t>SMC was introduced in 2014 in seven districts. SMC was then gradually scaled up, reaching all 70 health districts in 2019.</a:t>
            </a:r>
            <a:endParaRPr lang="en-GB" sz="2000" dirty="0"/>
          </a:p>
        </p:txBody>
      </p:sp>
      <p:sp>
        <p:nvSpPr>
          <p:cNvPr id="2" name="Title 1"/>
          <p:cNvSpPr>
            <a:spLocks noGrp="1"/>
          </p:cNvSpPr>
          <p:nvPr>
            <p:ph type="title"/>
          </p:nvPr>
        </p:nvSpPr>
        <p:spPr/>
        <p:txBody>
          <a:bodyPr/>
          <a:lstStyle/>
          <a:p>
            <a:r>
              <a:rPr lang="en-GB" smtClean="0"/>
              <a:t>SMC in Burkina Faso</a:t>
            </a:r>
            <a:endParaRPr lang="en-GB" dirty="0"/>
          </a:p>
        </p:txBody>
      </p:sp>
      <p:pic>
        <p:nvPicPr>
          <p:cNvPr id="8" name="Picture 7"/>
          <p:cNvPicPr>
            <a:picLocks noChangeAspect="1"/>
          </p:cNvPicPr>
          <p:nvPr/>
        </p:nvPicPr>
        <p:blipFill>
          <a:blip r:embed="rId4"/>
          <a:stretch>
            <a:fillRect/>
          </a:stretch>
        </p:blipFill>
        <p:spPr>
          <a:xfrm>
            <a:off x="10904563" y="4724711"/>
            <a:ext cx="988680" cy="1796334"/>
          </a:xfrm>
          <a:prstGeom prst="rect">
            <a:avLst/>
          </a:prstGeom>
        </p:spPr>
      </p:pic>
      <p:sp>
        <p:nvSpPr>
          <p:cNvPr id="6" name="TextBox 5"/>
          <p:cNvSpPr txBox="1"/>
          <p:nvPr/>
        </p:nvSpPr>
        <p:spPr>
          <a:xfrm>
            <a:off x="7012743" y="6213268"/>
            <a:ext cx="4791259" cy="307777"/>
          </a:xfrm>
          <a:prstGeom prst="rect">
            <a:avLst/>
          </a:prstGeom>
          <a:noFill/>
        </p:spPr>
        <p:txBody>
          <a:bodyPr wrap="square" rtlCol="0">
            <a:spAutoFit/>
          </a:bodyPr>
          <a:lstStyle/>
          <a:p>
            <a:r>
              <a:rPr lang="en-GB" sz="1400" b="1" dirty="0">
                <a:solidFill>
                  <a:schemeClr val="accent5"/>
                </a:solidFill>
              </a:rPr>
              <a:t>Map of health districts by year of introduction</a:t>
            </a:r>
          </a:p>
        </p:txBody>
      </p:sp>
      <p:sp>
        <p:nvSpPr>
          <p:cNvPr id="7" name="TextBox 6"/>
          <p:cNvSpPr txBox="1"/>
          <p:nvPr/>
        </p:nvSpPr>
        <p:spPr>
          <a:xfrm>
            <a:off x="939000" y="6347460"/>
            <a:ext cx="5661660" cy="677108"/>
          </a:xfrm>
          <a:prstGeom prst="rect">
            <a:avLst/>
          </a:prstGeom>
          <a:noFill/>
        </p:spPr>
        <p:txBody>
          <a:bodyPr wrap="square" rtlCol="0">
            <a:spAutoFit/>
          </a:bodyPr>
          <a:lstStyle/>
          <a:p>
            <a:r>
              <a:rPr lang="en-GB" sz="1000" dirty="0"/>
              <a:t>1. WHO, 2020. World Health Statistics 2020: Monitoring Health for the SDGs. Geneva, Switzerland: World Health Organization</a:t>
            </a:r>
          </a:p>
          <a:p>
            <a:endParaRPr lang="en-GB" dirty="0"/>
          </a:p>
        </p:txBody>
      </p:sp>
    </p:spTree>
    <p:extLst>
      <p:ext uri="{BB962C8B-B14F-4D97-AF65-F5344CB8AC3E}">
        <p14:creationId xmlns:p14="http://schemas.microsoft.com/office/powerpoint/2010/main" val="2498483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Effectiveness of </a:t>
            </a:r>
            <a:r>
              <a:rPr lang="en-GB" dirty="0"/>
              <a:t>SMC</a:t>
            </a:r>
          </a:p>
        </p:txBody>
      </p:sp>
      <p:sp>
        <p:nvSpPr>
          <p:cNvPr id="3" name="Content Placeholder 2"/>
          <p:cNvSpPr>
            <a:spLocks noGrp="1"/>
          </p:cNvSpPr>
          <p:nvPr>
            <p:ph idx="1"/>
          </p:nvPr>
        </p:nvSpPr>
        <p:spPr>
          <a:xfrm>
            <a:off x="1225187" y="2310406"/>
            <a:ext cx="4287055" cy="3305278"/>
          </a:xfrm>
        </p:spPr>
        <p:txBody>
          <a:bodyPr>
            <a:noAutofit/>
          </a:bodyPr>
          <a:lstStyle/>
          <a:p>
            <a:r>
              <a:rPr lang="en-GB" sz="2400" dirty="0" smtClean="0"/>
              <a:t>Clinical </a:t>
            </a:r>
            <a:r>
              <a:rPr lang="en-GB" sz="2400" dirty="0" smtClean="0"/>
              <a:t>trials indicate SMC prevents up to 75 percent of uncomplicated and severe cases if implemented to quality standards with acceptable levels of resistance.</a:t>
            </a:r>
          </a:p>
          <a:p>
            <a:pPr marL="0" indent="0">
              <a:buNone/>
            </a:pPr>
            <a:endParaRPr lang="en-GB" sz="2800" dirty="0"/>
          </a:p>
        </p:txBody>
      </p:sp>
      <p:grpSp>
        <p:nvGrpSpPr>
          <p:cNvPr id="11" name="Group 10"/>
          <p:cNvGrpSpPr/>
          <p:nvPr/>
        </p:nvGrpSpPr>
        <p:grpSpPr>
          <a:xfrm>
            <a:off x="6160590" y="2060426"/>
            <a:ext cx="5074998" cy="3805238"/>
            <a:chOff x="7049657" y="1977721"/>
            <a:chExt cx="5074998" cy="3805238"/>
          </a:xfrm>
        </p:grpSpPr>
        <p:sp>
          <p:nvSpPr>
            <p:cNvPr id="4" name="Freeform: Shape 3">
              <a:extLst>
                <a:ext uri="{FF2B5EF4-FFF2-40B4-BE49-F238E27FC236}">
                  <a16:creationId xmlns:a16="http://schemas.microsoft.com/office/drawing/2014/main" id="{35AB6786-6B32-41EB-8334-D227BB0DF166}"/>
                </a:ext>
              </a:extLst>
            </p:cNvPr>
            <p:cNvSpPr/>
            <p:nvPr/>
          </p:nvSpPr>
          <p:spPr>
            <a:xfrm>
              <a:off x="9051573" y="2760454"/>
              <a:ext cx="538163" cy="233172"/>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7EDE3"/>
                </a:solidFill>
                <a:effectLst/>
                <a:uLnTx/>
                <a:uFillTx/>
                <a:latin typeface="Calibri" panose="020F0502020204030204"/>
                <a:ea typeface="+mn-ea"/>
                <a:cs typeface="+mn-cs"/>
              </a:endParaRPr>
            </a:p>
          </p:txBody>
        </p:sp>
        <p:sp>
          <p:nvSpPr>
            <p:cNvPr id="6" name="Freeform: Shape 7">
              <a:extLst>
                <a:ext uri="{FF2B5EF4-FFF2-40B4-BE49-F238E27FC236}">
                  <a16:creationId xmlns:a16="http://schemas.microsoft.com/office/drawing/2014/main" id="{951450C5-1A51-47D6-9685-C7053519415F}"/>
                </a:ext>
              </a:extLst>
            </p:cNvPr>
            <p:cNvSpPr/>
            <p:nvPr/>
          </p:nvSpPr>
          <p:spPr>
            <a:xfrm>
              <a:off x="8182714" y="4767055"/>
              <a:ext cx="538163" cy="233172"/>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7EDE3"/>
                </a:solidFill>
                <a:effectLst/>
                <a:uLnTx/>
                <a:uFillTx/>
                <a:latin typeface="Calibri" panose="020F0502020204030204"/>
                <a:ea typeface="+mn-ea"/>
                <a:cs typeface="+mn-cs"/>
              </a:endParaRPr>
            </a:p>
          </p:txBody>
        </p:sp>
        <p:sp>
          <p:nvSpPr>
            <p:cNvPr id="7" name="Rectangle: Rounded Corners 9">
              <a:extLst>
                <a:ext uri="{FF2B5EF4-FFF2-40B4-BE49-F238E27FC236}">
                  <a16:creationId xmlns:a16="http://schemas.microsoft.com/office/drawing/2014/main" id="{BE28E1EE-7AF8-424E-B45F-DECF5C0B9578}"/>
                </a:ext>
              </a:extLst>
            </p:cNvPr>
            <p:cNvSpPr/>
            <p:nvPr/>
          </p:nvSpPr>
          <p:spPr>
            <a:xfrm>
              <a:off x="7483468" y="1977721"/>
              <a:ext cx="3648075" cy="79533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7EDE3"/>
                </a:solidFill>
                <a:effectLst/>
                <a:uLnTx/>
                <a:uFillTx/>
                <a:latin typeface="Calibri" panose="020F0502020204030204"/>
                <a:ea typeface="+mn-ea"/>
                <a:cs typeface="+mn-cs"/>
              </a:endParaRPr>
            </a:p>
          </p:txBody>
        </p:sp>
        <p:sp>
          <p:nvSpPr>
            <p:cNvPr id="8" name="Rectangle: Rounded Corners 11">
              <a:extLst>
                <a:ext uri="{FF2B5EF4-FFF2-40B4-BE49-F238E27FC236}">
                  <a16:creationId xmlns:a16="http://schemas.microsoft.com/office/drawing/2014/main" id="{94DA741A-70BD-4CC0-9687-CC83B41BCBC1}"/>
                </a:ext>
              </a:extLst>
            </p:cNvPr>
            <p:cNvSpPr/>
            <p:nvPr/>
          </p:nvSpPr>
          <p:spPr>
            <a:xfrm>
              <a:off x="7751708" y="3984322"/>
              <a:ext cx="3648075" cy="79533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7EDE3"/>
                </a:solidFill>
                <a:effectLst/>
                <a:uLnTx/>
                <a:uFillTx/>
                <a:latin typeface="Calibri" panose="020F0502020204030204"/>
                <a:ea typeface="+mn-ea"/>
                <a:cs typeface="+mn-cs"/>
              </a:endParaRPr>
            </a:p>
          </p:txBody>
        </p:sp>
        <p:sp>
          <p:nvSpPr>
            <p:cNvPr id="9" name="Rectangle: Rounded Corners 13">
              <a:extLst>
                <a:ext uri="{FF2B5EF4-FFF2-40B4-BE49-F238E27FC236}">
                  <a16:creationId xmlns:a16="http://schemas.microsoft.com/office/drawing/2014/main" id="{163A43AB-57B3-4693-A4A4-3BE91E071E8C}"/>
                </a:ext>
              </a:extLst>
            </p:cNvPr>
            <p:cNvSpPr/>
            <p:nvPr/>
          </p:nvSpPr>
          <p:spPr>
            <a:xfrm>
              <a:off x="7049657" y="4987621"/>
              <a:ext cx="3648075" cy="79533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7EDE3"/>
                </a:solidFill>
                <a:effectLst/>
                <a:uLnTx/>
                <a:uFillTx/>
                <a:latin typeface="Calibri" panose="020F0502020204030204"/>
                <a:ea typeface="+mn-ea"/>
                <a:cs typeface="+mn-cs"/>
              </a:endParaRPr>
            </a:p>
          </p:txBody>
        </p:sp>
        <p:sp>
          <p:nvSpPr>
            <p:cNvPr id="10" name="Rectangle: Rounded Corners 15">
              <a:extLst>
                <a:ext uri="{FF2B5EF4-FFF2-40B4-BE49-F238E27FC236}">
                  <a16:creationId xmlns:a16="http://schemas.microsoft.com/office/drawing/2014/main" id="{1DF01C6E-5AC5-40E1-97DE-BB060CC2E9A1}"/>
                </a:ext>
              </a:extLst>
            </p:cNvPr>
            <p:cNvSpPr/>
            <p:nvPr/>
          </p:nvSpPr>
          <p:spPr>
            <a:xfrm>
              <a:off x="8476580" y="2981021"/>
              <a:ext cx="3648075" cy="79533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7EDE3"/>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EC8111E-1428-4189-9BDC-44A0E1A47C24}"/>
                </a:ext>
              </a:extLst>
            </p:cNvPr>
            <p:cNvSpPr txBox="1"/>
            <p:nvPr/>
          </p:nvSpPr>
          <p:spPr>
            <a:xfrm>
              <a:off x="7828070" y="2009529"/>
              <a:ext cx="2958871" cy="40011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F7EDE3"/>
                  </a:solidFill>
                  <a:effectLst/>
                  <a:uLnTx/>
                  <a:uFillTx/>
                  <a:latin typeface="Calibri" panose="020F0502020204030204"/>
                  <a:ea typeface="+mn-ea"/>
                  <a:cs typeface="+mn-cs"/>
                </a:rPr>
                <a:t>Delivery</a:t>
              </a:r>
            </a:p>
          </p:txBody>
        </p:sp>
        <p:sp>
          <p:nvSpPr>
            <p:cNvPr id="38" name="TextBox 37">
              <a:extLst>
                <a:ext uri="{FF2B5EF4-FFF2-40B4-BE49-F238E27FC236}">
                  <a16:creationId xmlns:a16="http://schemas.microsoft.com/office/drawing/2014/main" id="{8D0915DB-509D-4284-A098-D1C32DCCC973}"/>
                </a:ext>
              </a:extLst>
            </p:cNvPr>
            <p:cNvSpPr txBox="1"/>
            <p:nvPr/>
          </p:nvSpPr>
          <p:spPr>
            <a:xfrm>
              <a:off x="9051574" y="2999573"/>
              <a:ext cx="2958871" cy="40011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F7EDE3"/>
                  </a:solidFill>
                  <a:effectLst/>
                  <a:uLnTx/>
                  <a:uFillTx/>
                  <a:latin typeface="Calibri" panose="020F0502020204030204"/>
                  <a:ea typeface="+mn-ea"/>
                  <a:cs typeface="+mn-cs"/>
                </a:rPr>
                <a:t>Coverage</a:t>
              </a:r>
            </a:p>
          </p:txBody>
        </p:sp>
        <p:sp>
          <p:nvSpPr>
            <p:cNvPr id="41" name="TextBox 40">
              <a:extLst>
                <a:ext uri="{FF2B5EF4-FFF2-40B4-BE49-F238E27FC236}">
                  <a16:creationId xmlns:a16="http://schemas.microsoft.com/office/drawing/2014/main" id="{23780135-D6C1-4DD9-ACCA-725401DA840A}"/>
                </a:ext>
              </a:extLst>
            </p:cNvPr>
            <p:cNvSpPr txBox="1"/>
            <p:nvPr/>
          </p:nvSpPr>
          <p:spPr>
            <a:xfrm>
              <a:off x="8182714" y="4003064"/>
              <a:ext cx="2958871" cy="40011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F7EDE3"/>
                  </a:solidFill>
                  <a:effectLst/>
                  <a:uLnTx/>
                  <a:uFillTx/>
                  <a:latin typeface="Calibri" panose="020F0502020204030204"/>
                  <a:ea typeface="+mn-ea"/>
                  <a:cs typeface="+mn-cs"/>
                </a:rPr>
                <a:t>Efficacy</a:t>
              </a:r>
            </a:p>
          </p:txBody>
        </p:sp>
        <p:sp>
          <p:nvSpPr>
            <p:cNvPr id="44" name="TextBox 43">
              <a:extLst>
                <a:ext uri="{FF2B5EF4-FFF2-40B4-BE49-F238E27FC236}">
                  <a16:creationId xmlns:a16="http://schemas.microsoft.com/office/drawing/2014/main" id="{80A2F707-4EFF-4A70-9137-0F31AFEDCF9E}"/>
                </a:ext>
              </a:extLst>
            </p:cNvPr>
            <p:cNvSpPr txBox="1"/>
            <p:nvPr/>
          </p:nvSpPr>
          <p:spPr>
            <a:xfrm>
              <a:off x="7421644" y="5006556"/>
              <a:ext cx="2958871" cy="40011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F7EDE3"/>
                  </a:solidFill>
                  <a:effectLst/>
                  <a:uLnTx/>
                  <a:uFillTx/>
                  <a:latin typeface="Calibri" panose="020F0502020204030204"/>
                  <a:ea typeface="+mn-ea"/>
                  <a:cs typeface="+mn-cs"/>
                </a:rPr>
                <a:t>Impact</a:t>
              </a:r>
            </a:p>
          </p:txBody>
        </p:sp>
        <p:sp>
          <p:nvSpPr>
            <p:cNvPr id="58" name="Plus 57"/>
            <p:cNvSpPr/>
            <p:nvPr/>
          </p:nvSpPr>
          <p:spPr>
            <a:xfrm>
              <a:off x="10203223" y="3538146"/>
              <a:ext cx="655572" cy="664944"/>
            </a:xfrm>
            <a:prstGeom prst="mathPlus">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4750"/>
                </a:solidFill>
                <a:effectLst/>
                <a:uLnTx/>
                <a:uFillTx/>
                <a:latin typeface="Calibri" panose="020F0502020204030204"/>
                <a:ea typeface="+mn-ea"/>
                <a:cs typeface="+mn-cs"/>
              </a:endParaRPr>
            </a:p>
          </p:txBody>
        </p:sp>
        <p:sp>
          <p:nvSpPr>
            <p:cNvPr id="60" name="TextBox 59"/>
            <p:cNvSpPr txBox="1"/>
            <p:nvPr/>
          </p:nvSpPr>
          <p:spPr>
            <a:xfrm>
              <a:off x="8069024" y="4339149"/>
              <a:ext cx="29474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7EDE3"/>
                  </a:solidFill>
                  <a:effectLst/>
                  <a:uLnTx/>
                  <a:uFillTx/>
                  <a:latin typeface="Calibri" panose="020F0502020204030204"/>
                  <a:ea typeface="+mn-ea"/>
                  <a:cs typeface="+mn-cs"/>
                </a:rPr>
                <a:t>Drug resistance</a:t>
              </a:r>
              <a:r>
                <a:rPr kumimoji="0" lang="en-GB" sz="1400" b="0" i="0" u="none" strike="noStrike" kern="1200" cap="none" spc="0" normalizeH="0" noProof="0" dirty="0" smtClean="0">
                  <a:ln>
                    <a:noFill/>
                  </a:ln>
                  <a:solidFill>
                    <a:srgbClr val="F7EDE3"/>
                  </a:solidFill>
                  <a:effectLst/>
                  <a:uLnTx/>
                  <a:uFillTx/>
                  <a:latin typeface="Calibri" panose="020F0502020204030204"/>
                  <a:ea typeface="+mn-ea"/>
                  <a:cs typeface="+mn-cs"/>
                </a:rPr>
                <a:t> and t</a:t>
              </a:r>
              <a:r>
                <a:rPr kumimoji="0" lang="en-GB" sz="1400" b="0" i="0" u="none" strike="noStrike" kern="1200" cap="none" spc="0" normalizeH="0" baseline="0" noProof="0" dirty="0" smtClean="0">
                  <a:ln>
                    <a:noFill/>
                  </a:ln>
                  <a:solidFill>
                    <a:srgbClr val="F7EDE3"/>
                  </a:solidFill>
                  <a:effectLst/>
                  <a:uLnTx/>
                  <a:uFillTx/>
                  <a:latin typeface="Calibri" panose="020F0502020204030204"/>
                  <a:ea typeface="+mn-ea"/>
                  <a:cs typeface="+mn-cs"/>
                </a:rPr>
                <a:t>iming</a:t>
              </a:r>
              <a:endParaRPr kumimoji="0" lang="en-GB" sz="1400" b="0" i="0" u="none" strike="noStrike" kern="1200" cap="none" spc="0" normalizeH="0" baseline="0" noProof="0" dirty="0">
                <a:ln>
                  <a:noFill/>
                </a:ln>
                <a:solidFill>
                  <a:srgbClr val="F7EDE3"/>
                </a:solidFill>
                <a:effectLst/>
                <a:uLnTx/>
                <a:uFillTx/>
                <a:latin typeface="Calibri" panose="020F0502020204030204"/>
                <a:ea typeface="+mn-ea"/>
                <a:cs typeface="+mn-cs"/>
              </a:endParaRPr>
            </a:p>
          </p:txBody>
        </p:sp>
        <p:sp>
          <p:nvSpPr>
            <p:cNvPr id="61" name="TextBox 60"/>
            <p:cNvSpPr txBox="1"/>
            <p:nvPr/>
          </p:nvSpPr>
          <p:spPr>
            <a:xfrm>
              <a:off x="8908322" y="3314536"/>
              <a:ext cx="29474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7EDE3"/>
                  </a:solidFill>
                  <a:effectLst/>
                  <a:uLnTx/>
                  <a:uFillTx/>
                  <a:latin typeface="Calibri" panose="020F0502020204030204"/>
                  <a:ea typeface="+mn-ea"/>
                  <a:cs typeface="+mn-cs"/>
                </a:rPr>
                <a:t>Reach, adherence,</a:t>
              </a:r>
              <a:r>
                <a:rPr kumimoji="0" lang="en-GB" sz="1400" b="0" i="0" u="none" strike="noStrike" kern="1200" cap="none" spc="0" normalizeH="0" noProof="0" dirty="0" smtClean="0">
                  <a:ln>
                    <a:noFill/>
                  </a:ln>
                  <a:solidFill>
                    <a:srgbClr val="F7EDE3"/>
                  </a:solidFill>
                  <a:effectLst/>
                  <a:uLnTx/>
                  <a:uFillTx/>
                  <a:latin typeface="Calibri" panose="020F0502020204030204"/>
                  <a:ea typeface="+mn-ea"/>
                  <a:cs typeface="+mn-cs"/>
                </a:rPr>
                <a:t> and a</a:t>
              </a:r>
              <a:r>
                <a:rPr kumimoji="0" lang="en-GB" sz="1400" b="0" i="0" u="none" strike="noStrike" kern="1200" cap="none" spc="0" normalizeH="0" baseline="0" noProof="0" dirty="0" smtClean="0">
                  <a:ln>
                    <a:noFill/>
                  </a:ln>
                  <a:solidFill>
                    <a:srgbClr val="F7EDE3"/>
                  </a:solidFill>
                  <a:effectLst/>
                  <a:uLnTx/>
                  <a:uFillTx/>
                  <a:latin typeface="Calibri" panose="020F0502020204030204"/>
                  <a:ea typeface="+mn-ea"/>
                  <a:cs typeface="+mn-cs"/>
                </a:rPr>
                <a:t>cceptability</a:t>
              </a:r>
              <a:endParaRPr kumimoji="0" lang="en-GB" sz="1400" b="0" i="0" u="none" strike="noStrike" kern="1200" cap="none" spc="0" normalizeH="0" baseline="0" noProof="0" dirty="0">
                <a:ln>
                  <a:noFill/>
                </a:ln>
                <a:solidFill>
                  <a:srgbClr val="F7EDE3"/>
                </a:solidFill>
                <a:effectLst/>
                <a:uLnTx/>
                <a:uFillTx/>
                <a:latin typeface="Calibri" panose="020F0502020204030204"/>
                <a:ea typeface="+mn-ea"/>
                <a:cs typeface="+mn-cs"/>
              </a:endParaRPr>
            </a:p>
          </p:txBody>
        </p:sp>
        <p:sp>
          <p:nvSpPr>
            <p:cNvPr id="62" name="TextBox 61"/>
            <p:cNvSpPr txBox="1"/>
            <p:nvPr/>
          </p:nvSpPr>
          <p:spPr>
            <a:xfrm>
              <a:off x="7401366" y="5321751"/>
              <a:ext cx="29474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7EDE3"/>
                  </a:solidFill>
                  <a:effectLst/>
                  <a:uLnTx/>
                  <a:uFillTx/>
                  <a:latin typeface="Calibri" panose="020F0502020204030204"/>
                  <a:ea typeface="+mn-ea"/>
                  <a:cs typeface="+mn-cs"/>
                </a:rPr>
                <a:t>Reduction in morbidity</a:t>
              </a:r>
              <a:endParaRPr kumimoji="0" lang="en-GB" sz="1400" b="0" i="0" u="none" strike="noStrike" kern="1200" cap="none" spc="0" normalizeH="0" baseline="0" noProof="0" dirty="0">
                <a:ln>
                  <a:noFill/>
                </a:ln>
                <a:solidFill>
                  <a:srgbClr val="F7EDE3"/>
                </a:solidFill>
                <a:effectLst/>
                <a:uLnTx/>
                <a:uFillTx/>
                <a:latin typeface="Calibri" panose="020F0502020204030204"/>
                <a:ea typeface="+mn-ea"/>
                <a:cs typeface="+mn-cs"/>
              </a:endParaRPr>
            </a:p>
          </p:txBody>
        </p:sp>
        <p:sp>
          <p:nvSpPr>
            <p:cNvPr id="5" name="Down Arrow 4"/>
            <p:cNvSpPr/>
            <p:nvPr/>
          </p:nvSpPr>
          <p:spPr>
            <a:xfrm>
              <a:off x="9049488" y="2629767"/>
              <a:ext cx="538163" cy="45811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4750"/>
                </a:solidFill>
                <a:effectLst/>
                <a:uLnTx/>
                <a:uFillTx/>
                <a:latin typeface="Calibri" panose="020F0502020204030204"/>
                <a:ea typeface="+mn-ea"/>
                <a:cs typeface="+mn-cs"/>
              </a:endParaRPr>
            </a:p>
          </p:txBody>
        </p:sp>
        <p:sp>
          <p:nvSpPr>
            <p:cNvPr id="31" name="Down Arrow 30"/>
            <p:cNvSpPr/>
            <p:nvPr/>
          </p:nvSpPr>
          <p:spPr>
            <a:xfrm>
              <a:off x="8190367" y="4700238"/>
              <a:ext cx="538163" cy="458110"/>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4750"/>
                </a:solidFill>
                <a:effectLst/>
                <a:uLnTx/>
                <a:uFillTx/>
                <a:latin typeface="Calibri" panose="020F0502020204030204"/>
                <a:ea typeface="+mn-ea"/>
                <a:cs typeface="+mn-cs"/>
              </a:endParaRPr>
            </a:p>
          </p:txBody>
        </p:sp>
        <p:sp>
          <p:nvSpPr>
            <p:cNvPr id="32" name="TextBox 31"/>
            <p:cNvSpPr txBox="1"/>
            <p:nvPr/>
          </p:nvSpPr>
          <p:spPr>
            <a:xfrm>
              <a:off x="7710209" y="2310406"/>
              <a:ext cx="33518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7EDE3"/>
                  </a:solidFill>
                  <a:effectLst/>
                  <a:uLnTx/>
                  <a:uFillTx/>
                  <a:latin typeface="Calibri" panose="020F0502020204030204"/>
                  <a:ea typeface="+mn-ea"/>
                  <a:cs typeface="+mn-cs"/>
                </a:rPr>
                <a:t>Supply, </a:t>
              </a:r>
              <a:r>
                <a:rPr lang="en-GB" sz="1400" dirty="0" smtClean="0">
                  <a:solidFill>
                    <a:srgbClr val="F7EDE3"/>
                  </a:solidFill>
                  <a:latin typeface="Calibri" panose="020F0502020204030204"/>
                </a:rPr>
                <a:t>training</a:t>
              </a:r>
              <a:r>
                <a:rPr kumimoji="0" lang="en-GB" sz="1400" b="0" i="0" u="none" strike="noStrike" kern="1200" cap="none" spc="0" normalizeH="0" baseline="0" noProof="0" dirty="0" smtClean="0">
                  <a:ln>
                    <a:noFill/>
                  </a:ln>
                  <a:solidFill>
                    <a:srgbClr val="F7EDE3"/>
                  </a:solidFill>
                  <a:effectLst/>
                  <a:uLnTx/>
                  <a:uFillTx/>
                  <a:latin typeface="Calibri" panose="020F0502020204030204"/>
                  <a:ea typeface="+mn-ea"/>
                  <a:cs typeface="+mn-cs"/>
                </a:rPr>
                <a:t>, administration</a:t>
              </a:r>
              <a:endParaRPr kumimoji="0" lang="en-GB" sz="1400" b="0" i="0" u="none" strike="noStrike" kern="1200" cap="none" spc="0" normalizeH="0" baseline="0" noProof="0" dirty="0">
                <a:ln>
                  <a:noFill/>
                </a:ln>
                <a:solidFill>
                  <a:srgbClr val="F7EDE3"/>
                </a:solidFill>
                <a:effectLst/>
                <a:uLnTx/>
                <a:uFillTx/>
                <a:latin typeface="Calibri" panose="020F0502020204030204"/>
                <a:ea typeface="+mn-ea"/>
                <a:cs typeface="+mn-cs"/>
              </a:endParaRPr>
            </a:p>
          </p:txBody>
        </p:sp>
      </p:grpSp>
      <p:sp>
        <p:nvSpPr>
          <p:cNvPr id="22" name="TextBox 21"/>
          <p:cNvSpPr txBox="1"/>
          <p:nvPr/>
        </p:nvSpPr>
        <p:spPr>
          <a:xfrm>
            <a:off x="6179198" y="6199794"/>
            <a:ext cx="4791259" cy="307777"/>
          </a:xfrm>
          <a:prstGeom prst="rect">
            <a:avLst/>
          </a:prstGeom>
          <a:noFill/>
        </p:spPr>
        <p:txBody>
          <a:bodyPr wrap="square" rtlCol="0">
            <a:spAutoFit/>
          </a:bodyPr>
          <a:lstStyle/>
          <a:p>
            <a:r>
              <a:rPr lang="en-GB" sz="1400" b="1" dirty="0" smtClean="0">
                <a:solidFill>
                  <a:schemeClr val="accent5"/>
                </a:solidFill>
              </a:rPr>
              <a:t>Logic model for effectiveness of SMC</a:t>
            </a:r>
            <a:endParaRPr lang="en-GB" sz="1400" b="1" dirty="0">
              <a:solidFill>
                <a:schemeClr val="accent5"/>
              </a:solidFill>
            </a:endParaRPr>
          </a:p>
        </p:txBody>
      </p:sp>
    </p:spTree>
    <p:extLst>
      <p:ext uri="{BB962C8B-B14F-4D97-AF65-F5344CB8AC3E}">
        <p14:creationId xmlns:p14="http://schemas.microsoft.com/office/powerpoint/2010/main" val="128562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a:t>
            </a:r>
            <a:r>
              <a:rPr lang="en-GB" dirty="0"/>
              <a:t>i</a:t>
            </a:r>
            <a:r>
              <a:rPr lang="en-GB" dirty="0" smtClean="0"/>
              <a:t>mpact</a:t>
            </a:r>
            <a:endParaRPr lang="en-GB" dirty="0"/>
          </a:p>
        </p:txBody>
      </p:sp>
      <p:sp>
        <p:nvSpPr>
          <p:cNvPr id="3" name="Content Placeholder 2"/>
          <p:cNvSpPr>
            <a:spLocks noGrp="1"/>
          </p:cNvSpPr>
          <p:nvPr>
            <p:ph idx="1"/>
          </p:nvPr>
        </p:nvSpPr>
        <p:spPr/>
        <p:txBody>
          <a:bodyPr>
            <a:noAutofit/>
          </a:bodyPr>
          <a:lstStyle/>
          <a:p>
            <a:r>
              <a:rPr lang="en-GB" sz="2400" dirty="0"/>
              <a:t>Methods of measuring impact</a:t>
            </a:r>
          </a:p>
          <a:p>
            <a:pPr lvl="1">
              <a:buFont typeface="Courier New" panose="02070309020205020404" pitchFamily="49" charset="0"/>
              <a:buChar char="o"/>
            </a:pPr>
            <a:r>
              <a:rPr lang="en-GB" sz="2000" dirty="0"/>
              <a:t>Randomised controlled </a:t>
            </a:r>
            <a:r>
              <a:rPr lang="en-GB" sz="2000" dirty="0" smtClean="0"/>
              <a:t>trials</a:t>
            </a:r>
            <a:endParaRPr lang="en-GB" sz="2000" dirty="0"/>
          </a:p>
          <a:p>
            <a:pPr lvl="2"/>
            <a:r>
              <a:rPr lang="en-GB" sz="1800" dirty="0"/>
              <a:t>Establish causality and may not be required or ethical in settings where efficacy has been demonstrated.</a:t>
            </a:r>
          </a:p>
          <a:p>
            <a:pPr lvl="1">
              <a:buFont typeface="Courier New" panose="02070309020205020404" pitchFamily="49" charset="0"/>
              <a:buChar char="o"/>
            </a:pPr>
            <a:r>
              <a:rPr lang="en-GB" sz="2000" dirty="0"/>
              <a:t>Quasi-experimental </a:t>
            </a:r>
          </a:p>
          <a:p>
            <a:pPr lvl="2"/>
            <a:r>
              <a:rPr lang="en-GB" sz="1800" dirty="0"/>
              <a:t>Most often used and feasible as they take advantage of programme uptake; may still introduce bias at the group level.</a:t>
            </a:r>
          </a:p>
          <a:p>
            <a:pPr lvl="1">
              <a:buFont typeface="Courier New" panose="02070309020205020404" pitchFamily="49" charset="0"/>
              <a:buChar char="o"/>
            </a:pPr>
            <a:r>
              <a:rPr lang="en-GB" sz="2000" dirty="0"/>
              <a:t>Observational</a:t>
            </a:r>
          </a:p>
          <a:p>
            <a:pPr lvl="2"/>
            <a:r>
              <a:rPr lang="en-GB" sz="1800" dirty="0"/>
              <a:t>Must use various methods for counterfactual; introduces bias.</a:t>
            </a:r>
          </a:p>
          <a:p>
            <a:r>
              <a:rPr lang="en-GB" sz="2400" dirty="0"/>
              <a:t>Triangulation</a:t>
            </a:r>
          </a:p>
          <a:p>
            <a:pPr lvl="1">
              <a:buFont typeface="Courier New" panose="02070309020205020404" pitchFamily="49" charset="0"/>
              <a:buChar char="o"/>
            </a:pPr>
            <a:r>
              <a:rPr lang="en-GB" sz="2000" dirty="0"/>
              <a:t>Impact analysis with multiple data sources and methods strengthen the evidence base, establish causality and address biases in quasi-experimental studies and routine data sources.</a:t>
            </a:r>
          </a:p>
        </p:txBody>
      </p:sp>
    </p:spTree>
    <p:extLst>
      <p:ext uri="{BB962C8B-B14F-4D97-AF65-F5344CB8AC3E}">
        <p14:creationId xmlns:p14="http://schemas.microsoft.com/office/powerpoint/2010/main" val="3708864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a:t>
            </a:r>
            <a:r>
              <a:rPr lang="en-GB" dirty="0"/>
              <a:t> o</a:t>
            </a:r>
            <a:r>
              <a:rPr lang="en-GB" dirty="0" smtClean="0"/>
              <a:t>bjective and</a:t>
            </a:r>
            <a:r>
              <a:rPr lang="en-GB" dirty="0"/>
              <a:t> </a:t>
            </a:r>
            <a:r>
              <a:rPr lang="en-GB" dirty="0" smtClean="0"/>
              <a:t>design</a:t>
            </a:r>
            <a:endParaRPr lang="en-GB" dirty="0"/>
          </a:p>
        </p:txBody>
      </p:sp>
      <p:sp>
        <p:nvSpPr>
          <p:cNvPr id="3" name="Content Placeholder 2"/>
          <p:cNvSpPr>
            <a:spLocks noGrp="1"/>
          </p:cNvSpPr>
          <p:nvPr>
            <p:ph idx="1"/>
          </p:nvPr>
        </p:nvSpPr>
        <p:spPr>
          <a:xfrm>
            <a:off x="1116000" y="1825624"/>
            <a:ext cx="9652084" cy="4432935"/>
          </a:xfrm>
        </p:spPr>
        <p:txBody>
          <a:bodyPr>
            <a:normAutofit/>
          </a:bodyPr>
          <a:lstStyle/>
          <a:p>
            <a:r>
              <a:rPr lang="en-GB" b="1" dirty="0" smtClean="0"/>
              <a:t>Objective</a:t>
            </a:r>
            <a:r>
              <a:rPr lang="en-GB" b="1" dirty="0"/>
              <a:t>: </a:t>
            </a:r>
            <a:r>
              <a:rPr lang="en-GB" dirty="0" smtClean="0"/>
              <a:t>To investigate if </a:t>
            </a:r>
            <a:r>
              <a:rPr lang="en-GB" dirty="0"/>
              <a:t>the effect of SMC </a:t>
            </a:r>
            <a:r>
              <a:rPr lang="en-GB" dirty="0" smtClean="0"/>
              <a:t>can be observed in household data collected through the Demographic and Health Surveys (DHS) Programme, and to add to the evidence base of impact of SMC when implemented programmatically at scale</a:t>
            </a:r>
          </a:p>
          <a:p>
            <a:r>
              <a:rPr lang="en-GB" b="1" dirty="0" smtClean="0"/>
              <a:t>Design: </a:t>
            </a:r>
            <a:r>
              <a:rPr lang="en-GB" dirty="0" smtClean="0"/>
              <a:t>Ecological secondary analysis </a:t>
            </a:r>
          </a:p>
          <a:p>
            <a:r>
              <a:rPr lang="en-GB" b="1" dirty="0" smtClean="0"/>
              <a:t>Setting</a:t>
            </a:r>
            <a:r>
              <a:rPr lang="en-GB" dirty="0"/>
              <a:t>: Burkina Faso</a:t>
            </a:r>
          </a:p>
          <a:p>
            <a:r>
              <a:rPr lang="en-GB" b="1" dirty="0" smtClean="0"/>
              <a:t>Timeframe</a:t>
            </a:r>
            <a:r>
              <a:rPr lang="en-GB" dirty="0" smtClean="0"/>
              <a:t>: Apr 2010–Jan 2011; Sep–Dec 2014; Nov 2017–Mar 2018</a:t>
            </a:r>
          </a:p>
          <a:p>
            <a:r>
              <a:rPr lang="en-GB" b="1" dirty="0" smtClean="0"/>
              <a:t>Primary outcomes</a:t>
            </a:r>
            <a:r>
              <a:rPr lang="en-GB" dirty="0" smtClean="0"/>
              <a:t>: Odds of having malaria in an SMC district compared to an non-SMC district in children under five, as diagnosed by rapid diagnostic test (RDT) and microscopy</a:t>
            </a:r>
          </a:p>
        </p:txBody>
      </p:sp>
    </p:spTree>
    <p:extLst>
      <p:ext uri="{BB962C8B-B14F-4D97-AF65-F5344CB8AC3E}">
        <p14:creationId xmlns:p14="http://schemas.microsoft.com/office/powerpoint/2010/main" val="124150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sources</a:t>
            </a:r>
            <a:endParaRPr lang="en-GB" dirty="0"/>
          </a:p>
        </p:txBody>
      </p:sp>
      <p:sp>
        <p:nvSpPr>
          <p:cNvPr id="3" name="Content Placeholder 2"/>
          <p:cNvSpPr>
            <a:spLocks noGrp="1"/>
          </p:cNvSpPr>
          <p:nvPr>
            <p:ph idx="1"/>
          </p:nvPr>
        </p:nvSpPr>
        <p:spPr>
          <a:xfrm>
            <a:off x="1116000" y="1785258"/>
            <a:ext cx="10089180" cy="5072742"/>
          </a:xfrm>
        </p:spPr>
        <p:txBody>
          <a:bodyPr>
            <a:normAutofit/>
          </a:bodyPr>
          <a:lstStyle/>
          <a:p>
            <a:r>
              <a:rPr lang="en-GB" b="1" dirty="0" smtClean="0"/>
              <a:t>DHS: </a:t>
            </a:r>
            <a:r>
              <a:rPr lang="en-GB" dirty="0" smtClean="0"/>
              <a:t>Nationally-representative household surveys collect data on population, health, and nutrition. These include a subset of children 6–59 months tested for malaria via an RDT (detects HRP-2 antigen) and microscopy.</a:t>
            </a:r>
          </a:p>
          <a:p>
            <a:r>
              <a:rPr lang="en-GB" b="1" dirty="0" smtClean="0"/>
              <a:t>Malaria Indicator </a:t>
            </a:r>
            <a:r>
              <a:rPr lang="en-GB" b="1" dirty="0"/>
              <a:t>S</a:t>
            </a:r>
            <a:r>
              <a:rPr lang="en-GB" b="1" dirty="0" smtClean="0"/>
              <a:t>urvey (MIS): </a:t>
            </a:r>
            <a:r>
              <a:rPr lang="en-GB" dirty="0" smtClean="0"/>
              <a:t>Stand-alone, smaller scale DHS household surveys collect data on standardised malaria indicators; usually occurs during the high transmission season; includes a subset of children </a:t>
            </a:r>
            <a:r>
              <a:rPr lang="en-GB" dirty="0"/>
              <a:t>6–59 </a:t>
            </a:r>
            <a:r>
              <a:rPr lang="en-GB" dirty="0" smtClean="0"/>
              <a:t>months tested for malaria via an RDT (detects HRP-2 antigen) and microscopy.</a:t>
            </a:r>
          </a:p>
          <a:p>
            <a:r>
              <a:rPr lang="en-GB" b="1" dirty="0" smtClean="0"/>
              <a:t>Rainfall: </a:t>
            </a:r>
            <a:r>
              <a:rPr lang="en-GB" dirty="0" smtClean="0"/>
              <a:t>Total millimetres of rainfall at that cluster for the month before the blood sample was </a:t>
            </a:r>
            <a:r>
              <a:rPr lang="en-GB" dirty="0"/>
              <a:t>taken using the inverse distance squared method. </a:t>
            </a:r>
            <a:endParaRPr lang="en-GB" dirty="0" smtClean="0"/>
          </a:p>
          <a:p>
            <a:r>
              <a:rPr lang="en-GB" b="1" dirty="0" smtClean="0"/>
              <a:t>Geospatial data: </a:t>
            </a:r>
            <a:r>
              <a:rPr lang="en-GB" dirty="0" smtClean="0"/>
              <a:t>Overlaid spatial data with DHS/MIS cluster location to determine the health district.</a:t>
            </a:r>
          </a:p>
          <a:p>
            <a:r>
              <a:rPr lang="en-GB" b="1" dirty="0" smtClean="0"/>
              <a:t>SMC programme data: </a:t>
            </a:r>
            <a:r>
              <a:rPr lang="en-GB" dirty="0" smtClean="0"/>
              <a:t>SMC indicators not yet included in the DHS/MIS; programme data was used to identify districts that received SMC</a:t>
            </a:r>
            <a:endParaRPr lang="en-GB" dirty="0"/>
          </a:p>
        </p:txBody>
      </p:sp>
    </p:spTree>
    <p:extLst>
      <p:ext uri="{BB962C8B-B14F-4D97-AF65-F5344CB8AC3E}">
        <p14:creationId xmlns:p14="http://schemas.microsoft.com/office/powerpoint/2010/main" val="2721001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Statistical methods</a:t>
            </a:r>
            <a:endParaRPr lang="en-GB" dirty="0"/>
          </a:p>
        </p:txBody>
      </p:sp>
      <p:sp>
        <p:nvSpPr>
          <p:cNvPr id="3" name="Content Placeholder 2"/>
          <p:cNvSpPr>
            <a:spLocks noGrp="1"/>
          </p:cNvSpPr>
          <p:nvPr>
            <p:ph idx="1"/>
          </p:nvPr>
        </p:nvSpPr>
        <p:spPr>
          <a:xfrm>
            <a:off x="1116000" y="1825625"/>
            <a:ext cx="10089180" cy="4522924"/>
          </a:xfrm>
        </p:spPr>
        <p:txBody>
          <a:bodyPr>
            <a:normAutofit/>
          </a:bodyPr>
          <a:lstStyle/>
          <a:p>
            <a:pPr lvl="1"/>
            <a:r>
              <a:rPr lang="en-GB" sz="2400" dirty="0"/>
              <a:t>A multilevel generalised additive model for binary outcomes (case vs no case) with a logit link function with random intercepts for health district </a:t>
            </a:r>
          </a:p>
          <a:p>
            <a:pPr lvl="2"/>
            <a:r>
              <a:rPr lang="en-GB" sz="2000" dirty="0"/>
              <a:t>Adjusted by SMC status, year (2014, 2017, 2018), age, sex, use of a net the night before, wealth quintile, residence (urban vs rural), </a:t>
            </a:r>
            <a:r>
              <a:rPr lang="en-GB" sz="2000" dirty="0" smtClean="0"/>
              <a:t>rain, </a:t>
            </a:r>
            <a:r>
              <a:rPr lang="en-GB" sz="2000" dirty="0"/>
              <a:t>and baseline prevalence (calculated from the 2010 survey before SMC was introduced).  </a:t>
            </a:r>
          </a:p>
          <a:p>
            <a:pPr marL="0" indent="0">
              <a:buNone/>
            </a:pPr>
            <a:endParaRPr lang="en-GB" sz="2400" dirty="0" smtClean="0"/>
          </a:p>
        </p:txBody>
      </p:sp>
    </p:spTree>
    <p:extLst>
      <p:ext uri="{BB962C8B-B14F-4D97-AF65-F5344CB8AC3E}">
        <p14:creationId xmlns:p14="http://schemas.microsoft.com/office/powerpoint/2010/main" val="284737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grpSp>
        <p:nvGrpSpPr>
          <p:cNvPr id="13" name="Group 12"/>
          <p:cNvGrpSpPr/>
          <p:nvPr/>
        </p:nvGrpSpPr>
        <p:grpSpPr>
          <a:xfrm>
            <a:off x="5444837" y="870391"/>
            <a:ext cx="5797702" cy="2399282"/>
            <a:chOff x="5583382" y="2028319"/>
            <a:chExt cx="6240169" cy="3600015"/>
          </a:xfrm>
        </p:grpSpPr>
        <p:grpSp>
          <p:nvGrpSpPr>
            <p:cNvPr id="12" name="Group 11"/>
            <p:cNvGrpSpPr/>
            <p:nvPr/>
          </p:nvGrpSpPr>
          <p:grpSpPr>
            <a:xfrm>
              <a:off x="5583382" y="2028319"/>
              <a:ext cx="5012198" cy="3600015"/>
              <a:chOff x="6192982" y="2132673"/>
              <a:chExt cx="5012198" cy="3600015"/>
            </a:xfrm>
          </p:grpSpPr>
          <p:graphicFrame>
            <p:nvGraphicFramePr>
              <p:cNvPr id="4" name="Chart 3"/>
              <p:cNvGraphicFramePr>
                <a:graphicFrameLocks/>
              </p:cNvGraphicFramePr>
              <p:nvPr>
                <p:extLst>
                  <p:ext uri="{D42A27DB-BD31-4B8C-83A1-F6EECF244321}">
                    <p14:modId xmlns:p14="http://schemas.microsoft.com/office/powerpoint/2010/main" val="3438566598"/>
                  </p:ext>
                </p:extLst>
              </p:nvPr>
            </p:nvGraphicFramePr>
            <p:xfrm>
              <a:off x="6192982" y="2344509"/>
              <a:ext cx="5012198" cy="338817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9127459" y="2132673"/>
                <a:ext cx="1454732" cy="2984456"/>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smtClean="0">
                    <a:solidFill>
                      <a:srgbClr val="004750"/>
                    </a:solidFill>
                    <a:latin typeface="Calibri" panose="020F0502020204030204"/>
                  </a:rPr>
                  <a:t>SMC Protective Period</a:t>
                </a:r>
                <a:endParaRPr kumimoji="0" lang="en-GB" sz="1300" b="0" i="0" u="none" strike="noStrike" kern="1200" cap="none" spc="0" normalizeH="0" baseline="0" noProof="0" dirty="0">
                  <a:ln>
                    <a:noFill/>
                  </a:ln>
                  <a:solidFill>
                    <a:srgbClr val="004750"/>
                  </a:solidFill>
                  <a:effectLst/>
                  <a:uLnTx/>
                  <a:uFillTx/>
                  <a:latin typeface="Calibri" panose="020F0502020204030204"/>
                  <a:ea typeface="+mn-ea"/>
                  <a:cs typeface="+mn-cs"/>
                </a:endParaRPr>
              </a:p>
            </p:txBody>
          </p:sp>
        </p:grpSp>
        <p:sp>
          <p:nvSpPr>
            <p:cNvPr id="7" name="TextBox 6"/>
            <p:cNvSpPr txBox="1"/>
            <p:nvPr/>
          </p:nvSpPr>
          <p:spPr>
            <a:xfrm>
              <a:off x="10591421" y="4073672"/>
              <a:ext cx="894797" cy="307776"/>
            </a:xfrm>
            <a:prstGeom prst="rect">
              <a:avLst/>
            </a:prstGeom>
            <a:noFill/>
          </p:spPr>
          <p:txBody>
            <a:bodyPr wrap="none" rtlCol="0">
              <a:spAutoFit/>
            </a:bodyPr>
            <a:lstStyle/>
            <a:p>
              <a:r>
                <a:rPr lang="en-GB" sz="1400" dirty="0" smtClean="0"/>
                <a:t>2010 DHS</a:t>
              </a:r>
              <a:endParaRPr lang="en-GB" sz="1400" dirty="0"/>
            </a:p>
          </p:txBody>
        </p:sp>
        <p:sp>
          <p:nvSpPr>
            <p:cNvPr id="8" name="TextBox 7"/>
            <p:cNvSpPr txBox="1"/>
            <p:nvPr/>
          </p:nvSpPr>
          <p:spPr>
            <a:xfrm>
              <a:off x="10615467" y="3436438"/>
              <a:ext cx="870751" cy="307776"/>
            </a:xfrm>
            <a:prstGeom prst="rect">
              <a:avLst/>
            </a:prstGeom>
            <a:noFill/>
          </p:spPr>
          <p:txBody>
            <a:bodyPr wrap="none" rtlCol="0">
              <a:spAutoFit/>
            </a:bodyPr>
            <a:lstStyle/>
            <a:p>
              <a:r>
                <a:rPr lang="en-GB" sz="1400" dirty="0" smtClean="0"/>
                <a:t>2014 MIS</a:t>
              </a:r>
              <a:endParaRPr lang="en-GB" sz="1400" dirty="0"/>
            </a:p>
          </p:txBody>
        </p:sp>
        <p:sp>
          <p:nvSpPr>
            <p:cNvPr id="9" name="TextBox 8"/>
            <p:cNvSpPr txBox="1"/>
            <p:nvPr/>
          </p:nvSpPr>
          <p:spPr>
            <a:xfrm>
              <a:off x="10615467" y="2792333"/>
              <a:ext cx="1208084" cy="461806"/>
            </a:xfrm>
            <a:prstGeom prst="rect">
              <a:avLst/>
            </a:prstGeom>
            <a:noFill/>
          </p:spPr>
          <p:txBody>
            <a:bodyPr wrap="none" rtlCol="0">
              <a:spAutoFit/>
            </a:bodyPr>
            <a:lstStyle/>
            <a:p>
              <a:r>
                <a:rPr lang="en-GB" sz="1400" dirty="0" smtClean="0"/>
                <a:t>2017/18 MIS</a:t>
              </a:r>
              <a:endParaRPr lang="en-GB" sz="1400" dirty="0"/>
            </a:p>
          </p:txBody>
        </p:sp>
      </p:grpSp>
      <p:sp>
        <p:nvSpPr>
          <p:cNvPr id="15" name="Content Placeholder 2"/>
          <p:cNvSpPr txBox="1">
            <a:spLocks/>
          </p:cNvSpPr>
          <p:nvPr/>
        </p:nvSpPr>
        <p:spPr>
          <a:xfrm>
            <a:off x="979450" y="1993272"/>
            <a:ext cx="3747295" cy="4296692"/>
          </a:xfrm>
          <a:prstGeom prst="rect">
            <a:avLst/>
          </a:prstGeom>
        </p:spPr>
        <p:txBody>
          <a:bodyPr vert="horz" lIns="91440" tIns="45720" rIns="91440" bIns="45720" rtlCol="0">
            <a:normAutofit fontScale="92500" lnSpcReduction="10000"/>
          </a:bodyPr>
          <a:lstStyle>
            <a:lvl1pPr marL="342000" indent="-342000" algn="l" defTabSz="914400" rtl="0" eaLnBrk="1" latinLnBrk="0" hangingPunct="1">
              <a:lnSpc>
                <a:spcPct val="100000"/>
              </a:lnSpc>
              <a:spcBef>
                <a:spcPts val="600"/>
              </a:spcBef>
              <a:spcAft>
                <a:spcPts val="1200"/>
              </a:spcAft>
              <a:buFont typeface="Arial" panose="020B0604020202020204" pitchFamily="34" charset="0"/>
              <a:buChar char="•"/>
              <a:defRPr sz="2000" kern="1200">
                <a:solidFill>
                  <a:schemeClr val="tx1"/>
                </a:solidFill>
                <a:latin typeface="+mn-lt"/>
                <a:ea typeface="+mn-ea"/>
                <a:cs typeface="+mn-cs"/>
              </a:defRPr>
            </a:lvl1pPr>
            <a:lvl2pPr marL="685800" indent="-3420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Data from 16,723 children were included in the analysis.</a:t>
            </a:r>
          </a:p>
          <a:p>
            <a:pPr lvl="1">
              <a:buFont typeface="Courier New" panose="02070309020205020404" pitchFamily="49" charset="0"/>
              <a:buChar char="o"/>
            </a:pPr>
            <a:r>
              <a:rPr lang="en-GB" dirty="0" smtClean="0"/>
              <a:t>GPS location for some clusters were not recorded (6.06 percent).</a:t>
            </a:r>
          </a:p>
          <a:p>
            <a:r>
              <a:rPr lang="en-GB" dirty="0" smtClean="0"/>
              <a:t>Survey timing compared to rainy season and SMC protective period:</a:t>
            </a:r>
          </a:p>
          <a:p>
            <a:pPr lvl="1">
              <a:buFont typeface="Courier New" panose="02070309020205020404" pitchFamily="49" charset="0"/>
              <a:buChar char="o"/>
            </a:pPr>
            <a:r>
              <a:rPr lang="en-GB" dirty="0" smtClean="0"/>
              <a:t>2010 DHS survey is a much larger survey and took place over a longer period (Apr 2010 – Jan 2011).</a:t>
            </a:r>
          </a:p>
          <a:p>
            <a:pPr lvl="1">
              <a:buFont typeface="Courier New" panose="02070309020205020404" pitchFamily="49" charset="0"/>
              <a:buChar char="o"/>
            </a:pPr>
            <a:r>
              <a:rPr lang="en-GB" dirty="0" smtClean="0"/>
              <a:t>2017 MIS started late and had disruptions (Nov 2017 – Mar 2018).</a:t>
            </a:r>
            <a:endParaRPr lang="en-GB" dirty="0"/>
          </a:p>
        </p:txBody>
      </p:sp>
      <p:graphicFrame>
        <p:nvGraphicFramePr>
          <p:cNvPr id="16" name="Table 15"/>
          <p:cNvGraphicFramePr>
            <a:graphicFrameLocks noGrp="1"/>
          </p:cNvGraphicFramePr>
          <p:nvPr>
            <p:extLst>
              <p:ext uri="{D42A27DB-BD31-4B8C-83A1-F6EECF244321}">
                <p14:modId xmlns:p14="http://schemas.microsoft.com/office/powerpoint/2010/main" val="3475714332"/>
              </p:ext>
            </p:extLst>
          </p:nvPr>
        </p:nvGraphicFramePr>
        <p:xfrm>
          <a:off x="5444837" y="4486676"/>
          <a:ext cx="5929746" cy="1663180"/>
        </p:xfrm>
        <a:graphic>
          <a:graphicData uri="http://schemas.openxmlformats.org/drawingml/2006/table">
            <a:tbl>
              <a:tblPr>
                <a:tableStyleId>{5C22544A-7EE6-4342-B048-85BDC9FD1C3A}</a:tableStyleId>
              </a:tblPr>
              <a:tblGrid>
                <a:gridCol w="945293">
                  <a:extLst>
                    <a:ext uri="{9D8B030D-6E8A-4147-A177-3AD203B41FA5}">
                      <a16:colId xmlns:a16="http://schemas.microsoft.com/office/drawing/2014/main" val="979488220"/>
                    </a:ext>
                  </a:extLst>
                </a:gridCol>
                <a:gridCol w="1366928">
                  <a:extLst>
                    <a:ext uri="{9D8B030D-6E8A-4147-A177-3AD203B41FA5}">
                      <a16:colId xmlns:a16="http://schemas.microsoft.com/office/drawing/2014/main" val="2685475800"/>
                    </a:ext>
                  </a:extLst>
                </a:gridCol>
                <a:gridCol w="1781148">
                  <a:extLst>
                    <a:ext uri="{9D8B030D-6E8A-4147-A177-3AD203B41FA5}">
                      <a16:colId xmlns:a16="http://schemas.microsoft.com/office/drawing/2014/main" val="3172567360"/>
                    </a:ext>
                  </a:extLst>
                </a:gridCol>
                <a:gridCol w="1836377">
                  <a:extLst>
                    <a:ext uri="{9D8B030D-6E8A-4147-A177-3AD203B41FA5}">
                      <a16:colId xmlns:a16="http://schemas.microsoft.com/office/drawing/2014/main" val="3559066241"/>
                    </a:ext>
                  </a:extLst>
                </a:gridCol>
              </a:tblGrid>
              <a:tr h="227217">
                <a:tc>
                  <a:txBody>
                    <a:bodyPr/>
                    <a:lstStyle/>
                    <a:p>
                      <a:pPr algn="l" fontAlgn="b"/>
                      <a:r>
                        <a:rPr lang="en-GB" sz="1600" b="1" u="none" strike="noStrike" dirty="0">
                          <a:solidFill>
                            <a:schemeClr val="bg1"/>
                          </a:solidFill>
                          <a:effectLst/>
                        </a:rPr>
                        <a:t>Variable</a:t>
                      </a:r>
                      <a:endParaRPr lang="en-GB" sz="16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b="1" u="none" strike="noStrike" dirty="0">
                          <a:solidFill>
                            <a:schemeClr val="bg1"/>
                          </a:solidFill>
                          <a:effectLst/>
                        </a:rPr>
                        <a:t>Category</a:t>
                      </a:r>
                      <a:endParaRPr lang="en-GB" sz="16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GB" sz="1600" b="1" u="none" strike="noStrike">
                          <a:solidFill>
                            <a:schemeClr val="bg1"/>
                          </a:solidFill>
                          <a:effectLst/>
                        </a:rPr>
                        <a:t>n (%)</a:t>
                      </a:r>
                      <a:endParaRPr lang="en-GB" sz="16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b"/>
                      <a:r>
                        <a:rPr lang="en-GB" sz="1600" b="1" u="none" strike="noStrike" dirty="0">
                          <a:solidFill>
                            <a:schemeClr val="bg1"/>
                          </a:solidFill>
                          <a:effectLst/>
                        </a:rPr>
                        <a:t>Malaria (%)</a:t>
                      </a:r>
                      <a:endParaRPr lang="en-GB" sz="16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extLst>
                  <a:ext uri="{0D108BD9-81ED-4DB2-BD59-A6C34878D82A}">
                    <a16:rowId xmlns:a16="http://schemas.microsoft.com/office/drawing/2014/main" val="71277230"/>
                  </a:ext>
                </a:extLst>
              </a:tr>
              <a:tr h="281963">
                <a:tc>
                  <a:txBody>
                    <a:bodyPr/>
                    <a:lstStyle/>
                    <a:p>
                      <a:pPr algn="l" fontAlgn="b"/>
                      <a:r>
                        <a:rPr lang="en-GB" sz="1600" b="1" u="none" strike="noStrike" dirty="0">
                          <a:solidFill>
                            <a:schemeClr val="bg1"/>
                          </a:solidFill>
                          <a:effectLst/>
                        </a:rPr>
                        <a:t>SMC</a:t>
                      </a:r>
                      <a:endParaRPr lang="en-GB" sz="16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b="1" u="none" strike="noStrike">
                          <a:solidFill>
                            <a:schemeClr val="bg1"/>
                          </a:solidFill>
                          <a:effectLst/>
                        </a:rPr>
                        <a:t>No</a:t>
                      </a:r>
                      <a:endParaRPr lang="en-GB" sz="16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u="none" strike="noStrike" dirty="0" smtClean="0">
                          <a:solidFill>
                            <a:schemeClr val="tx1"/>
                          </a:solidFill>
                          <a:effectLst/>
                        </a:rPr>
                        <a:t>10,380 </a:t>
                      </a:r>
                      <a:r>
                        <a:rPr lang="en-GB" sz="1600" u="none" strike="noStrike" dirty="0">
                          <a:solidFill>
                            <a:schemeClr val="tx1"/>
                          </a:solidFill>
                          <a:effectLst/>
                        </a:rPr>
                        <a:t>(94.46)</a:t>
                      </a:r>
                      <a:endParaRPr lang="en-GB" sz="1600" b="0" i="0" u="none" strike="noStrike" dirty="0">
                        <a:solidFill>
                          <a:schemeClr val="tx1"/>
                        </a:solidFill>
                        <a:effectLst/>
                        <a:latin typeface="Calibri" panose="020F0502020204030204" pitchFamily="34" charset="0"/>
                      </a:endParaRPr>
                    </a:p>
                  </a:txBody>
                  <a:tcPr marL="9525" marR="9525" marT="9525" marB="0" anchor="b">
                    <a:noFill/>
                  </a:tcPr>
                </a:tc>
                <a:tc>
                  <a:txBody>
                    <a:bodyPr/>
                    <a:lstStyle/>
                    <a:p>
                      <a:pPr algn="l" fontAlgn="b"/>
                      <a:r>
                        <a:rPr lang="en-GB" sz="1600" u="none" strike="noStrike" dirty="0" smtClean="0">
                          <a:solidFill>
                            <a:schemeClr val="tx1"/>
                          </a:solidFill>
                          <a:effectLst/>
                        </a:rPr>
                        <a:t>4,623 </a:t>
                      </a:r>
                      <a:r>
                        <a:rPr lang="en-GB" sz="1600" u="none" strike="noStrike" dirty="0">
                          <a:solidFill>
                            <a:schemeClr val="tx1"/>
                          </a:solidFill>
                          <a:effectLst/>
                        </a:rPr>
                        <a:t>(44.54)</a:t>
                      </a:r>
                      <a:endParaRPr lang="en-GB" sz="16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953910242"/>
                  </a:ext>
                </a:extLst>
              </a:tr>
              <a:tr h="281963">
                <a:tc>
                  <a:txBody>
                    <a:bodyPr/>
                    <a:lstStyle/>
                    <a:p>
                      <a:pPr algn="l" fontAlgn="b"/>
                      <a:endParaRPr lang="en-GB" sz="16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b="1" u="none" strike="noStrike">
                          <a:solidFill>
                            <a:schemeClr val="bg1"/>
                          </a:solidFill>
                          <a:effectLst/>
                        </a:rPr>
                        <a:t>Yes</a:t>
                      </a:r>
                      <a:endParaRPr lang="en-GB" sz="16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u="none" strike="noStrike" dirty="0" smtClean="0">
                          <a:solidFill>
                            <a:schemeClr val="tx1"/>
                          </a:solidFill>
                          <a:effectLst/>
                        </a:rPr>
                        <a:t>609 </a:t>
                      </a:r>
                      <a:r>
                        <a:rPr lang="en-GB" sz="1600" u="none" strike="noStrike" dirty="0">
                          <a:solidFill>
                            <a:schemeClr val="tx1"/>
                          </a:solidFill>
                          <a:effectLst/>
                        </a:rPr>
                        <a:t>(5.54)</a:t>
                      </a:r>
                      <a:endParaRPr lang="en-GB" sz="1600" b="0" i="0" u="none" strike="noStrike" dirty="0">
                        <a:solidFill>
                          <a:schemeClr val="tx1"/>
                        </a:solidFill>
                        <a:effectLst/>
                        <a:latin typeface="Calibri" panose="020F0502020204030204" pitchFamily="34" charset="0"/>
                      </a:endParaRPr>
                    </a:p>
                  </a:txBody>
                  <a:tcPr marL="9525" marR="9525" marT="9525" marB="0" anchor="b">
                    <a:noFill/>
                  </a:tcPr>
                </a:tc>
                <a:tc>
                  <a:txBody>
                    <a:bodyPr/>
                    <a:lstStyle/>
                    <a:p>
                      <a:pPr algn="l" fontAlgn="b"/>
                      <a:r>
                        <a:rPr lang="en-GB" sz="1600" u="none" strike="noStrike" dirty="0" smtClean="0">
                          <a:solidFill>
                            <a:schemeClr val="tx1"/>
                          </a:solidFill>
                          <a:effectLst/>
                        </a:rPr>
                        <a:t>258 </a:t>
                      </a:r>
                      <a:r>
                        <a:rPr lang="en-GB" sz="1600" u="none" strike="noStrike" dirty="0">
                          <a:solidFill>
                            <a:schemeClr val="tx1"/>
                          </a:solidFill>
                          <a:effectLst/>
                        </a:rPr>
                        <a:t>(42.36)</a:t>
                      </a:r>
                      <a:endParaRPr lang="en-GB" sz="16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786033638"/>
                  </a:ext>
                </a:extLst>
              </a:tr>
              <a:tr h="28196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smtClean="0">
                          <a:solidFill>
                            <a:schemeClr val="bg1"/>
                          </a:solidFill>
                          <a:effectLst/>
                        </a:rPr>
                        <a:t>Year</a:t>
                      </a:r>
                      <a:endParaRPr lang="en-GB" sz="1600" b="1" i="0" u="none" strike="noStrike" dirty="0" smtClean="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b="1" i="0" u="none" strike="noStrike" dirty="0" smtClean="0">
                          <a:solidFill>
                            <a:schemeClr val="bg1"/>
                          </a:solidFill>
                          <a:effectLst/>
                          <a:latin typeface="Calibri" panose="020F0502020204030204" pitchFamily="34" charset="0"/>
                        </a:rPr>
                        <a:t>2010</a:t>
                      </a:r>
                      <a:endParaRPr lang="en-GB" sz="16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b="0" i="0" u="none" strike="noStrike" dirty="0" smtClean="0">
                          <a:solidFill>
                            <a:schemeClr val="tx1"/>
                          </a:solidFill>
                          <a:effectLst/>
                          <a:latin typeface="Calibri" panose="020F0502020204030204" pitchFamily="34" charset="0"/>
                        </a:rPr>
                        <a:t>5,734 (34.29)</a:t>
                      </a:r>
                      <a:endParaRPr lang="en-GB" sz="1600" b="0" i="0" u="none" strike="noStrike" dirty="0">
                        <a:solidFill>
                          <a:schemeClr val="tx1"/>
                        </a:solidFill>
                        <a:effectLst/>
                        <a:latin typeface="Calibri" panose="020F0502020204030204" pitchFamily="34" charset="0"/>
                      </a:endParaRPr>
                    </a:p>
                  </a:txBody>
                  <a:tcPr marL="9525" marR="9525" marT="9525" marB="0" anchor="b">
                    <a:noFill/>
                  </a:tcPr>
                </a:tc>
                <a:tc>
                  <a:txBody>
                    <a:bodyPr/>
                    <a:lstStyle/>
                    <a:p>
                      <a:pPr algn="l" fontAlgn="b"/>
                      <a:r>
                        <a:rPr lang="en-GB" sz="1600" b="0" i="0" u="none" strike="noStrike" dirty="0" smtClean="0">
                          <a:solidFill>
                            <a:schemeClr val="tx1"/>
                          </a:solidFill>
                          <a:effectLst/>
                          <a:latin typeface="Calibri" panose="020F0502020204030204" pitchFamily="34" charset="0"/>
                        </a:rPr>
                        <a:t>4,269 (74.45)</a:t>
                      </a:r>
                    </a:p>
                  </a:txBody>
                  <a:tcPr marL="9525" marR="9525" marT="9525" marB="0" anchor="b">
                    <a:noFill/>
                  </a:tcPr>
                </a:tc>
                <a:extLst>
                  <a:ext uri="{0D108BD9-81ED-4DB2-BD59-A6C34878D82A}">
                    <a16:rowId xmlns:a16="http://schemas.microsoft.com/office/drawing/2014/main" val="760485033"/>
                  </a:ext>
                </a:extLst>
              </a:tr>
              <a:tr h="281963">
                <a:tc>
                  <a:txBody>
                    <a:bodyPr/>
                    <a:lstStyle/>
                    <a:p>
                      <a:pPr algn="l" fontAlgn="b"/>
                      <a:endParaRPr lang="en-GB" sz="16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b="1" u="none" strike="noStrike" dirty="0" smtClean="0">
                          <a:solidFill>
                            <a:schemeClr val="bg1"/>
                          </a:solidFill>
                          <a:effectLst/>
                        </a:rPr>
                        <a:t>2014</a:t>
                      </a:r>
                      <a:endParaRPr lang="en-GB" sz="16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u="none" strike="noStrike" dirty="0" smtClean="0">
                          <a:solidFill>
                            <a:schemeClr val="tx1"/>
                          </a:solidFill>
                          <a:effectLst/>
                        </a:rPr>
                        <a:t>5,936 (35.50)</a:t>
                      </a:r>
                      <a:endParaRPr lang="en-GB" sz="1600" b="0" i="0" u="none" strike="noStrike" dirty="0">
                        <a:solidFill>
                          <a:schemeClr val="tx1"/>
                        </a:solidFill>
                        <a:effectLst/>
                        <a:latin typeface="Calibri" panose="020F0502020204030204" pitchFamily="34" charset="0"/>
                      </a:endParaRPr>
                    </a:p>
                  </a:txBody>
                  <a:tcPr marL="9525" marR="9525" marT="9525" marB="0" anchor="b">
                    <a:noFill/>
                  </a:tcPr>
                </a:tc>
                <a:tc>
                  <a:txBody>
                    <a:bodyPr/>
                    <a:lstStyle/>
                    <a:p>
                      <a:pPr algn="l" fontAlgn="b"/>
                      <a:r>
                        <a:rPr lang="en-GB" sz="1600" u="none" strike="noStrike" dirty="0" smtClean="0">
                          <a:solidFill>
                            <a:schemeClr val="tx1"/>
                          </a:solidFill>
                          <a:effectLst/>
                        </a:rPr>
                        <a:t>3,842 </a:t>
                      </a:r>
                      <a:r>
                        <a:rPr lang="en-GB" sz="1600" u="none" strike="noStrike" dirty="0">
                          <a:solidFill>
                            <a:schemeClr val="tx1"/>
                          </a:solidFill>
                          <a:effectLst/>
                        </a:rPr>
                        <a:t>(64.72)</a:t>
                      </a:r>
                      <a:endParaRPr lang="en-GB" sz="16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417634296"/>
                  </a:ext>
                </a:extLst>
              </a:tr>
              <a:tr h="281963">
                <a:tc>
                  <a:txBody>
                    <a:bodyPr/>
                    <a:lstStyle/>
                    <a:p>
                      <a:pPr algn="l" fontAlgn="b"/>
                      <a:endParaRPr lang="en-GB" sz="16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b="1" u="none" strike="noStrike" dirty="0" smtClean="0">
                          <a:solidFill>
                            <a:schemeClr val="bg1"/>
                          </a:solidFill>
                          <a:effectLst/>
                        </a:rPr>
                        <a:t>2017/18</a:t>
                      </a:r>
                      <a:endParaRPr lang="en-GB" sz="16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GB" sz="1600" u="none" strike="noStrike" dirty="0" smtClean="0">
                          <a:solidFill>
                            <a:schemeClr val="tx1"/>
                          </a:solidFill>
                          <a:effectLst/>
                        </a:rPr>
                        <a:t>5,053 (30.22)</a:t>
                      </a:r>
                      <a:endParaRPr lang="en-GB" sz="1600" b="0" i="0" u="none" strike="noStrike" dirty="0">
                        <a:solidFill>
                          <a:schemeClr val="tx1"/>
                        </a:solidFill>
                        <a:effectLst/>
                        <a:latin typeface="Calibri" panose="020F0502020204030204" pitchFamily="34" charset="0"/>
                      </a:endParaRPr>
                    </a:p>
                  </a:txBody>
                  <a:tcPr marL="9525" marR="9525" marT="9525" marB="0" anchor="b">
                    <a:noFill/>
                  </a:tcPr>
                </a:tc>
                <a:tc>
                  <a:txBody>
                    <a:bodyPr/>
                    <a:lstStyle/>
                    <a:p>
                      <a:pPr algn="l" fontAlgn="b"/>
                      <a:r>
                        <a:rPr lang="en-GB" sz="1600" u="none" strike="noStrike" dirty="0" smtClean="0">
                          <a:solidFill>
                            <a:schemeClr val="tx1"/>
                          </a:solidFill>
                          <a:effectLst/>
                        </a:rPr>
                        <a:t>1,039 (20.56)</a:t>
                      </a:r>
                      <a:endParaRPr lang="en-GB" sz="1600" b="0" i="0" u="none" strike="noStrike" dirty="0">
                        <a:solidFill>
                          <a:schemeClr val="tx1"/>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51527151"/>
                  </a:ext>
                </a:extLst>
              </a:tr>
            </a:tbl>
          </a:graphicData>
        </a:graphic>
      </p:graphicFrame>
      <p:sp>
        <p:nvSpPr>
          <p:cNvPr id="17" name="TextBox 16"/>
          <p:cNvSpPr txBox="1"/>
          <p:nvPr/>
        </p:nvSpPr>
        <p:spPr>
          <a:xfrm>
            <a:off x="5521874" y="3308784"/>
            <a:ext cx="4502727" cy="307777"/>
          </a:xfrm>
          <a:prstGeom prst="rect">
            <a:avLst/>
          </a:prstGeom>
          <a:noFill/>
        </p:spPr>
        <p:txBody>
          <a:bodyPr wrap="square" rtlCol="0">
            <a:spAutoFit/>
          </a:bodyPr>
          <a:lstStyle/>
          <a:p>
            <a:r>
              <a:rPr lang="en-GB" sz="1400" b="1" dirty="0" smtClean="0">
                <a:solidFill>
                  <a:schemeClr val="accent5"/>
                </a:solidFill>
              </a:rPr>
              <a:t>Survey data collection timing compared to rainy season</a:t>
            </a:r>
            <a:endParaRPr lang="en-GB" sz="1400" b="1" dirty="0">
              <a:solidFill>
                <a:schemeClr val="accent5"/>
              </a:solidFill>
            </a:endParaRPr>
          </a:p>
        </p:txBody>
      </p:sp>
      <p:sp>
        <p:nvSpPr>
          <p:cNvPr id="18" name="TextBox 17"/>
          <p:cNvSpPr txBox="1"/>
          <p:nvPr/>
        </p:nvSpPr>
        <p:spPr>
          <a:xfrm>
            <a:off x="5310878" y="4119710"/>
            <a:ext cx="6197664" cy="307777"/>
          </a:xfrm>
          <a:prstGeom prst="rect">
            <a:avLst/>
          </a:prstGeom>
          <a:noFill/>
        </p:spPr>
        <p:txBody>
          <a:bodyPr wrap="square" rtlCol="0">
            <a:spAutoFit/>
          </a:bodyPr>
          <a:lstStyle/>
          <a:p>
            <a:r>
              <a:rPr lang="en-GB" sz="1400" b="1" dirty="0" smtClean="0">
                <a:solidFill>
                  <a:schemeClr val="accent5"/>
                </a:solidFill>
              </a:rPr>
              <a:t>Stratum specific characteristics and percent of malaria in children 6-59 months</a:t>
            </a:r>
            <a:endParaRPr lang="en-GB" sz="1400" b="1" dirty="0">
              <a:solidFill>
                <a:schemeClr val="accent5"/>
              </a:solidFill>
            </a:endParaRPr>
          </a:p>
        </p:txBody>
      </p:sp>
    </p:spTree>
    <p:extLst>
      <p:ext uri="{BB962C8B-B14F-4D97-AF65-F5344CB8AC3E}">
        <p14:creationId xmlns:p14="http://schemas.microsoft.com/office/powerpoint/2010/main" val="278132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Malaria Consortium">
      <a:dk1>
        <a:srgbClr val="004750"/>
      </a:dk1>
      <a:lt1>
        <a:srgbClr val="F7EDE3"/>
      </a:lt1>
      <a:dk2>
        <a:srgbClr val="005D63"/>
      </a:dk2>
      <a:lt2>
        <a:srgbClr val="FFFFFF"/>
      </a:lt2>
      <a:accent1>
        <a:srgbClr val="5EDBB5"/>
      </a:accent1>
      <a:accent2>
        <a:srgbClr val="1FA3B2"/>
      </a:accent2>
      <a:accent3>
        <a:srgbClr val="E3FFF5"/>
      </a:accent3>
      <a:accent4>
        <a:srgbClr val="007268"/>
      </a:accent4>
      <a:accent5>
        <a:srgbClr val="00837B"/>
      </a:accent5>
      <a:accent6>
        <a:srgbClr val="715BCE"/>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Read-Only]" id="{17477AD8-9A89-4D46-8528-A561BF557385}" vid="{B35B906D-0B47-404D-BC0C-0EC7676C4A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3718</Words>
  <Application>Microsoft Office PowerPoint</Application>
  <PresentationFormat>Widescreen</PresentationFormat>
  <Paragraphs>361</Paragraphs>
  <Slides>15</Slides>
  <Notes>13</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Courier New</vt:lpstr>
      <vt:lpstr>1_Office Theme</vt:lpstr>
      <vt:lpstr>An ecological analysis exploring the impact of seasonal malaria chemoprevention in Burkina Faso using national household surveys (2010–2017)</vt:lpstr>
      <vt:lpstr>Background</vt:lpstr>
      <vt:lpstr>SMC in Burkina Faso</vt:lpstr>
      <vt:lpstr>Effectiveness of SMC</vt:lpstr>
      <vt:lpstr>Measuring impact</vt:lpstr>
      <vt:lpstr>Study objective and design</vt:lpstr>
      <vt:lpstr>Data sources</vt:lpstr>
      <vt:lpstr>Statistical methods</vt:lpstr>
      <vt:lpstr>Results</vt:lpstr>
      <vt:lpstr>Results</vt:lpstr>
      <vt:lpstr>Discussion</vt:lpstr>
      <vt:lpstr>Acknowledgements</vt:lpstr>
      <vt:lpstr>PowerPoint Presentation</vt:lpstr>
      <vt:lpstr>Results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Ecological Analysis Assessing the Impact of Seasonal Malaria Chemoprevention (SMC) In Burkina Faso Using National Household Surveys (2010-2017)</dc:title>
  <dc:creator>Monica Anna de Cola</dc:creator>
  <cp:lastModifiedBy>Monica Anna de Cola</cp:lastModifiedBy>
  <cp:revision>99</cp:revision>
  <dcterms:created xsi:type="dcterms:W3CDTF">2020-09-28T16:35:28Z</dcterms:created>
  <dcterms:modified xsi:type="dcterms:W3CDTF">2020-10-08T12:11:39Z</dcterms:modified>
</cp:coreProperties>
</file>