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2"/>
  </p:notesMasterIdLst>
  <p:handoutMasterIdLst>
    <p:handoutMasterId r:id="rId43"/>
  </p:handoutMasterIdLst>
  <p:sldIdLst>
    <p:sldId id="396" r:id="rId2"/>
    <p:sldId id="427" r:id="rId3"/>
    <p:sldId id="509" r:id="rId4"/>
    <p:sldId id="487" r:id="rId5"/>
    <p:sldId id="485" r:id="rId6"/>
    <p:sldId id="459" r:id="rId7"/>
    <p:sldId id="484" r:id="rId8"/>
    <p:sldId id="488" r:id="rId9"/>
    <p:sldId id="489" r:id="rId10"/>
    <p:sldId id="461" r:id="rId11"/>
    <p:sldId id="473" r:id="rId12"/>
    <p:sldId id="514" r:id="rId13"/>
    <p:sldId id="515" r:id="rId14"/>
    <p:sldId id="510" r:id="rId15"/>
    <p:sldId id="474" r:id="rId16"/>
    <p:sldId id="475" r:id="rId17"/>
    <p:sldId id="482" r:id="rId18"/>
    <p:sldId id="480" r:id="rId19"/>
    <p:sldId id="402" r:id="rId20"/>
    <p:sldId id="428" r:id="rId21"/>
    <p:sldId id="490" r:id="rId22"/>
    <p:sldId id="491" r:id="rId23"/>
    <p:sldId id="513" r:id="rId24"/>
    <p:sldId id="506" r:id="rId25"/>
    <p:sldId id="507" r:id="rId26"/>
    <p:sldId id="495" r:id="rId27"/>
    <p:sldId id="496" r:id="rId28"/>
    <p:sldId id="502" r:id="rId29"/>
    <p:sldId id="504" r:id="rId30"/>
    <p:sldId id="503" r:id="rId31"/>
    <p:sldId id="511" r:id="rId32"/>
    <p:sldId id="452" r:id="rId33"/>
    <p:sldId id="436" r:id="rId34"/>
    <p:sldId id="483" r:id="rId35"/>
    <p:sldId id="465" r:id="rId36"/>
    <p:sldId id="478" r:id="rId37"/>
    <p:sldId id="456" r:id="rId38"/>
    <p:sldId id="466" r:id="rId39"/>
    <p:sldId id="477" r:id="rId40"/>
    <p:sldId id="387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71"/>
    <a:srgbClr val="009790"/>
    <a:srgbClr val="006A6F"/>
    <a:srgbClr val="ECF4F4"/>
    <a:srgbClr val="05D10F"/>
    <a:srgbClr val="06F812"/>
    <a:srgbClr val="C5AA88"/>
    <a:srgbClr val="F07846"/>
    <a:srgbClr val="FFF0E5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68028" autoAdjust="0"/>
  </p:normalViewPr>
  <p:slideViewPr>
    <p:cSldViewPr snapToGrid="0">
      <p:cViewPr>
        <p:scale>
          <a:sx n="46" d="100"/>
          <a:sy n="46" d="100"/>
        </p:scale>
        <p:origin x="-10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-2562" y="312"/>
      </p:cViewPr>
      <p:guideLst>
        <p:guide orient="horz" pos="2880"/>
        <p:guide orient="horz" pos="3024"/>
        <p:guide pos="2160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QA treatments available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16.8</c:v>
                </c:pt>
                <c:pt idx="2">
                  <c:v>67</c:v>
                </c:pt>
                <c:pt idx="3">
                  <c:v>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Funded treatments</c:v>
                </c:pt>
              </c:strCache>
            </c:strRef>
          </c:tx>
          <c:spPr>
            <a:solidFill>
              <a:srgbClr val="007C71"/>
            </a:solidFill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C5AA88"/>
                </a:fgClr>
                <a:bgClr>
                  <a:srgbClr val="007C71"/>
                </a:bgClr>
              </a:patt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10.5</c:v>
                </c:pt>
                <c:pt idx="1">
                  <c:v>28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Eligible target (gap)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89.5</c:v>
                </c:pt>
                <c:pt idx="1">
                  <c:v>55.2</c:v>
                </c:pt>
                <c:pt idx="2">
                  <c:v>29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10656"/>
        <c:axId val="34712192"/>
      </c:barChart>
      <c:catAx>
        <c:axId val="3471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712192"/>
        <c:crosses val="autoZero"/>
        <c:auto val="1"/>
        <c:lblAlgn val="ctr"/>
        <c:lblOffset val="100"/>
        <c:noMultiLvlLbl val="0"/>
      </c:catAx>
      <c:valAx>
        <c:axId val="3471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1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64762005619297"/>
          <c:y val="0.123926420855496"/>
          <c:w val="0.28978982099539702"/>
          <c:h val="0.80017993031853596"/>
        </c:manualLayout>
      </c:layout>
      <c:overlay val="0"/>
      <c:txPr>
        <a:bodyPr/>
        <a:lstStyle/>
        <a:p>
          <a:pPr>
            <a:defRPr>
              <a:solidFill>
                <a:srgbClr val="006A6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ACCESS-SMC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14.7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QA treatments available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2.1</c:v>
                </c:pt>
                <c:pt idx="2">
                  <c:v>37</c:v>
                </c:pt>
                <c:pt idx="3">
                  <c:v>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Funded treatments</c:v>
                </c:pt>
              </c:strCache>
            </c:strRef>
          </c:tx>
          <c:spPr>
            <a:solidFill>
              <a:srgbClr val="007C71"/>
            </a:solidFill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C5AA88"/>
                </a:fgClr>
                <a:bgClr>
                  <a:srgbClr val="007C71"/>
                </a:bgClr>
              </a:pattFill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10.5</c:v>
                </c:pt>
                <c:pt idx="1">
                  <c:v>28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Eligible target (gap)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89.5</c:v>
                </c:pt>
                <c:pt idx="1">
                  <c:v>55.2</c:v>
                </c:pt>
                <c:pt idx="2">
                  <c:v>29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893824"/>
        <c:axId val="34895360"/>
      </c:barChart>
      <c:catAx>
        <c:axId val="3489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95360"/>
        <c:crosses val="autoZero"/>
        <c:auto val="1"/>
        <c:lblAlgn val="ctr"/>
        <c:lblOffset val="100"/>
        <c:noMultiLvlLbl val="0"/>
      </c:catAx>
      <c:valAx>
        <c:axId val="3489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93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64762005619297"/>
          <c:y val="0.123926420855496"/>
          <c:w val="0.28238196253114956"/>
          <c:h val="0.65348232491722114"/>
        </c:manualLayout>
      </c:layout>
      <c:overlay val="0"/>
      <c:txPr>
        <a:bodyPr/>
        <a:lstStyle/>
        <a:p>
          <a:pPr>
            <a:defRPr>
              <a:solidFill>
                <a:srgbClr val="006A6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ln w="444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666666666666701E-3"/>
                  <c:y val="3.226315215653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500000000000001E-2"/>
                  <c:y val="5.108332424785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2777777777778E-2"/>
                  <c:y val="4.0328940195674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8888888888889E-3"/>
                  <c:y val="2.688596013044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85.3</c:v>
                </c:pt>
                <c:pt idx="1">
                  <c:v>90.6</c:v>
                </c:pt>
                <c:pt idx="2">
                  <c:v>93.8</c:v>
                </c:pt>
                <c:pt idx="3">
                  <c:v>94.1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ln w="4762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888998250218695E-2"/>
                  <c:y val="-2.41973641174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0000000000001E-2"/>
                  <c:y val="-4.57061322217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222222222222199E-2"/>
                  <c:y val="-2.957455614349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8820172091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77.5</c:v>
                </c:pt>
                <c:pt idx="1">
                  <c:v>92.7</c:v>
                </c:pt>
                <c:pt idx="2">
                  <c:v>95.6</c:v>
                </c:pt>
                <c:pt idx="3" formatCode="_(* #,##0.0_);_(* \(#,##0.0\);_(* &quot;-&quot;??_);_(@_)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955328"/>
        <c:axId val="63956864"/>
      </c:lineChart>
      <c:catAx>
        <c:axId val="6395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3956864"/>
        <c:crosses val="autoZero"/>
        <c:auto val="1"/>
        <c:lblAlgn val="ctr"/>
        <c:lblOffset val="100"/>
        <c:noMultiLvlLbl val="0"/>
      </c:catAx>
      <c:valAx>
        <c:axId val="63956864"/>
        <c:scaling>
          <c:orientation val="minMax"/>
          <c:max val="10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955328"/>
        <c:crosses val="autoZero"/>
        <c:crossBetween val="between"/>
      </c:valAx>
      <c:spPr>
        <a:noFill/>
      </c:spPr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444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666666666666701E-3"/>
                  <c:y val="3.226315215653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500000000000001E-2"/>
                  <c:y val="5.108332424785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2777777777778E-2"/>
                  <c:y val="4.0328940195674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8888888888889E-3"/>
                  <c:y val="2.688596013044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101</c:v>
                </c:pt>
                <c:pt idx="1">
                  <c:v>102</c:v>
                </c:pt>
                <c:pt idx="2">
                  <c:v>100</c:v>
                </c:pt>
                <c:pt idx="3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08576"/>
        <c:axId val="64010112"/>
      </c:lineChart>
      <c:catAx>
        <c:axId val="6400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010112"/>
        <c:crosses val="autoZero"/>
        <c:auto val="1"/>
        <c:lblAlgn val="ctr"/>
        <c:lblOffset val="100"/>
        <c:noMultiLvlLbl val="0"/>
      </c:catAx>
      <c:valAx>
        <c:axId val="64010112"/>
        <c:scaling>
          <c:orientation val="minMax"/>
          <c:max val="11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0085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Burkina Faso</c:v>
                </c:pt>
              </c:strCache>
            </c:strRef>
          </c:tx>
          <c:spPr>
            <a:ln w="57150">
              <a:solidFill>
                <a:srgbClr val="05D10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412407436299484E-2"/>
                  <c:y val="-4.8965260044670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973468688749503E-2"/>
                  <c:y val="4.307116147208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461958708349663E-2"/>
                  <c:y val="2.6597500498567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336324852998806E-3"/>
                  <c:y val="2.871410764805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solidFill>
                      <a:srgbClr val="05D10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PowerPoint]Sheet1'!$A$2:$A$5</c:f>
              <c:strCache>
                <c:ptCount val="4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</c:strCache>
            </c:strRef>
          </c:cat>
          <c:val>
            <c:numRef>
              <c:f>'[Chart in Microsoft PowerPoint]Sheet1'!$B$2:$B$5</c:f>
              <c:numCache>
                <c:formatCode>General</c:formatCode>
                <c:ptCount val="4"/>
                <c:pt idx="0">
                  <c:v>102.4</c:v>
                </c:pt>
                <c:pt idx="1">
                  <c:v>99.8</c:v>
                </c:pt>
                <c:pt idx="2">
                  <c:v>102.7</c:v>
                </c:pt>
                <c:pt idx="3">
                  <c:v>104.3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Chad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-7.3385876125048988E-2"/>
                  <c:y val="-5.7428215296118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435427397099166E-2"/>
                  <c:y val="-2.4483915267231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65665244609956E-2"/>
                  <c:y val="-3.14345196643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706203718149742E-2"/>
                  <c:y val="-4.0199750707282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solidFill>
                      <a:srgbClr val="006A6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PowerPoint]Sheet1'!$A$2:$A$5</c:f>
              <c:strCache>
                <c:ptCount val="4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</c:strCache>
            </c:strRef>
          </c:cat>
          <c:val>
            <c:numRef>
              <c:f>'[Chart in Microsoft PowerPoint]Sheet1'!$C$2:$C$5</c:f>
              <c:numCache>
                <c:formatCode>General</c:formatCode>
                <c:ptCount val="4"/>
                <c:pt idx="0">
                  <c:v>100.2</c:v>
                </c:pt>
                <c:pt idx="1">
                  <c:v>100.9</c:v>
                </c:pt>
                <c:pt idx="2">
                  <c:v>108.5</c:v>
                </c:pt>
                <c:pt idx="3">
                  <c:v>106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'[Chart in Microsoft PowerPoint]Sheet1'!$D$1</c:f>
              <c:strCache>
                <c:ptCount val="1"/>
                <c:pt idx="0">
                  <c:v>Nigeria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-3.0217713698549583E-2"/>
                  <c:y val="3.4456929177670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923917416699325E-2"/>
                  <c:y val="-4.3071161472088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778774950999602E-2"/>
                  <c:y val="5.7129135623539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336324852998806E-3"/>
                  <c:y val="3.445692917767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PowerPoint]Sheet1'!$A$2:$A$5</c:f>
              <c:strCache>
                <c:ptCount val="4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</c:strCache>
            </c:strRef>
          </c:cat>
          <c:val>
            <c:numRef>
              <c:f>'[Chart in Microsoft PowerPoint]Sheet1'!$D$2:$D$5</c:f>
              <c:numCache>
                <c:formatCode>General</c:formatCode>
                <c:ptCount val="4"/>
                <c:pt idx="0">
                  <c:v>99.3</c:v>
                </c:pt>
                <c:pt idx="1">
                  <c:v>104.3</c:v>
                </c:pt>
                <c:pt idx="2">
                  <c:v>94.4</c:v>
                </c:pt>
                <c:pt idx="3">
                  <c:v>84.9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809088"/>
        <c:axId val="124912000"/>
      </c:lineChart>
      <c:catAx>
        <c:axId val="13680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4912000"/>
        <c:crosses val="autoZero"/>
        <c:auto val="1"/>
        <c:lblAlgn val="ctr"/>
        <c:lblOffset val="100"/>
        <c:noMultiLvlLbl val="0"/>
      </c:catAx>
      <c:valAx>
        <c:axId val="124912000"/>
        <c:scaling>
          <c:orientation val="minMax"/>
          <c:max val="11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6809088"/>
        <c:crosses val="autoZero"/>
        <c:crossBetween val="between"/>
        <c:majorUnit val="5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smtClean="0"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smtClean="0">
                <a:cs typeface="Arial" charset="0"/>
              </a:defRPr>
            </a:lvl1pPr>
          </a:lstStyle>
          <a:p>
            <a:pPr>
              <a:defRPr/>
            </a:pPr>
            <a:fld id="{125D2809-24E3-4E0D-A591-27B3B039DBC1}" type="datetimeFigureOut">
              <a:rPr lang="en-GB"/>
              <a:pPr>
                <a:defRPr/>
              </a:pPr>
              <a:t>17/04/2018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smtClean="0"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50B216A-3DB7-429F-88EB-56FA2654C25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3544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AD2AE2C-B626-47E5-B485-F53A5B0BE515}" type="datetimeFigureOut">
              <a:rPr lang="en-GB"/>
              <a:pPr>
                <a:defRPr/>
              </a:pPr>
              <a:t>17/04/2018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ED0604A-71B1-4619-A5CD-28103DC09E93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1724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500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CD2C6F-5952-464E-A14D-3F381013E248}" type="slidenum">
              <a:rPr lang="en-GB" altLang="en-US"/>
              <a:pPr eaLnBrk="1" hangingPunct="1"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82670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10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12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76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13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43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14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9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15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9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16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9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17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9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18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9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19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2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87815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20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47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21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47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22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47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47207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24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70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25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7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73243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27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3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28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3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29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878158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30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3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31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3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32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50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33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70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34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702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35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472077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36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7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37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810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38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649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5996" y="4620577"/>
            <a:ext cx="6751021" cy="378047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39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7366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878158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40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9905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8781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7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9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3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3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ob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430334"/>
            <a:ext cx="9144000" cy="2427666"/>
          </a:xfrm>
          <a:solidFill>
            <a:schemeClr val="accent3">
              <a:alpha val="50000"/>
            </a:schemeClr>
          </a:solidFill>
        </p:spPr>
        <p:txBody>
          <a:bodyPr lIns="378000" tIns="342000" bIns="117360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6170" y="5627688"/>
            <a:ext cx="7004880" cy="3312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76170" y="5303838"/>
            <a:ext cx="700488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57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47" y="356618"/>
            <a:ext cx="7886700" cy="99719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Text Slide + 2 Images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-2737" y="1605142"/>
            <a:ext cx="4578645" cy="4767949"/>
          </a:xfrm>
          <a:solidFill>
            <a:schemeClr val="bg1"/>
          </a:solidFill>
        </p:spPr>
        <p:txBody>
          <a:bodyPr lIns="360000" tIns="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591764" y="1605142"/>
            <a:ext cx="4209317" cy="2160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91764" y="3787618"/>
            <a:ext cx="4209317" cy="188912"/>
          </a:xfrm>
        </p:spPr>
        <p:txBody>
          <a:bodyPr>
            <a:noAutofit/>
          </a:bodyPr>
          <a:lstStyle>
            <a:lvl1pPr>
              <a:defRPr sz="10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91764" y="3999006"/>
            <a:ext cx="4209317" cy="2160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591764" y="6181483"/>
            <a:ext cx="4209317" cy="188912"/>
          </a:xfrm>
        </p:spPr>
        <p:txBody>
          <a:bodyPr>
            <a:noAutofit/>
          </a:bodyPr>
          <a:lstStyle>
            <a:lvl1pPr>
              <a:defRPr sz="10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89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Pu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47" y="356618"/>
            <a:ext cx="7886700" cy="99719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Text Slide + Pull-out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5908" y="1605142"/>
            <a:ext cx="4209317" cy="2243726"/>
          </a:xfrm>
          <a:solidFill>
            <a:srgbClr val="E7E6E6"/>
          </a:solidFill>
        </p:spPr>
        <p:txBody>
          <a:bodyPr lIns="360000" tIns="144000" rIns="360000"/>
          <a:lstStyle>
            <a:lvl2pPr>
              <a:buClr>
                <a:schemeClr val="accent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5908" y="4134419"/>
            <a:ext cx="4209317" cy="2243726"/>
          </a:xfrm>
          <a:solidFill>
            <a:srgbClr val="E7E6E6"/>
          </a:solidFill>
        </p:spPr>
        <p:txBody>
          <a:bodyPr lIns="360000" tIns="144000" rIns="360000"/>
          <a:lstStyle>
            <a:lvl2pPr>
              <a:buClr>
                <a:schemeClr val="accent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-2737" y="1605142"/>
            <a:ext cx="4578645" cy="4767949"/>
          </a:xfrm>
          <a:solidFill>
            <a:schemeClr val="bg1"/>
          </a:solidFill>
        </p:spPr>
        <p:txBody>
          <a:bodyPr lIns="360000" tIns="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0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-2737" y="3536950"/>
            <a:ext cx="3026925" cy="2849995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0" tIns="14400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24188" y="3536950"/>
            <a:ext cx="3070690" cy="2849995"/>
          </a:xfrm>
          <a:solidFill>
            <a:schemeClr val="bg2"/>
          </a:solidFill>
        </p:spPr>
        <p:txBody>
          <a:bodyPr lIns="360000" tIns="14400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4092" y="3536950"/>
            <a:ext cx="3049200" cy="2849995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0" tIns="14400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Text Slide + 3 Points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8776" y="1609367"/>
            <a:ext cx="8426450" cy="19275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20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-2737" y="1592263"/>
            <a:ext cx="3026925" cy="3582629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0" tIns="14400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24188" y="1592263"/>
            <a:ext cx="3060908" cy="3582629"/>
          </a:xfrm>
          <a:solidFill>
            <a:schemeClr val="bg2"/>
          </a:solidFill>
        </p:spPr>
        <p:txBody>
          <a:bodyPr lIns="360000" tIns="14400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85096" y="1592263"/>
            <a:ext cx="3058196" cy="3582629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0" tIns="14400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3 Points + 3 Images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" y="5174893"/>
            <a:ext cx="3024187" cy="1484312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024188" y="5174893"/>
            <a:ext cx="3067168" cy="14843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1355" y="5174893"/>
            <a:ext cx="3045678" cy="14843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" y="6669088"/>
            <a:ext cx="3024187" cy="188912"/>
          </a:xfrm>
        </p:spPr>
        <p:txBody>
          <a:bodyPr>
            <a:noAutofit/>
          </a:bodyPr>
          <a:lstStyle>
            <a:lvl1pPr>
              <a:defRPr sz="10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3024188" y="6669088"/>
            <a:ext cx="3060908" cy="188912"/>
          </a:xfrm>
        </p:spPr>
        <p:txBody>
          <a:bodyPr>
            <a:noAutofit/>
          </a:bodyPr>
          <a:lstStyle>
            <a:lvl1pPr>
              <a:defRPr sz="10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91355" y="6669088"/>
            <a:ext cx="3024187" cy="188912"/>
          </a:xfrm>
        </p:spPr>
        <p:txBody>
          <a:bodyPr>
            <a:noAutofit/>
          </a:bodyPr>
          <a:lstStyle>
            <a:lvl1pPr>
              <a:defRPr sz="10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999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2384425"/>
            <a:ext cx="4572000" cy="1691186"/>
          </a:xfrm>
          <a:solidFill>
            <a:schemeClr val="bg1"/>
          </a:solidFill>
        </p:spPr>
        <p:txBody>
          <a:bodyPr lIns="360000" tIns="144000" r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4 Points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0" y="1592264"/>
            <a:ext cx="4572000" cy="792162"/>
          </a:xfrm>
          <a:solidFill>
            <a:schemeClr val="accent4">
              <a:lumMod val="40000"/>
              <a:lumOff val="60000"/>
            </a:schemeClr>
          </a:solidFill>
        </p:spPr>
        <p:txBody>
          <a:bodyPr lIns="360000" tIns="144000" rIns="180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0" y="4082915"/>
            <a:ext cx="4572000" cy="792162"/>
          </a:xfrm>
          <a:solidFill>
            <a:schemeClr val="bg2"/>
          </a:solidFill>
        </p:spPr>
        <p:txBody>
          <a:bodyPr lIns="360000" tIns="144000" rIns="180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0" y="4882103"/>
            <a:ext cx="4572000" cy="1691186"/>
          </a:xfrm>
          <a:solidFill>
            <a:schemeClr val="bg1"/>
          </a:solidFill>
        </p:spPr>
        <p:txBody>
          <a:bodyPr lIns="360000" tIns="144000" r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572000" y="2384425"/>
            <a:ext cx="4572000" cy="1691186"/>
          </a:xfrm>
          <a:solidFill>
            <a:schemeClr val="bg1"/>
          </a:solidFill>
        </p:spPr>
        <p:txBody>
          <a:bodyPr lIns="360000" tIns="144000" r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572000" y="1592264"/>
            <a:ext cx="4572000" cy="792162"/>
          </a:xfrm>
          <a:solidFill>
            <a:schemeClr val="bg2"/>
          </a:solidFill>
        </p:spPr>
        <p:txBody>
          <a:bodyPr lIns="360000" tIns="144000" rIns="180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4572000" y="4082915"/>
            <a:ext cx="4572000" cy="792162"/>
          </a:xfrm>
          <a:solidFill>
            <a:schemeClr val="accent4">
              <a:lumMod val="40000"/>
              <a:lumOff val="60000"/>
            </a:schemeClr>
          </a:solidFill>
        </p:spPr>
        <p:txBody>
          <a:bodyPr lIns="360000" tIns="144000" rIns="180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4572000" y="4882103"/>
            <a:ext cx="4572000" cy="1691186"/>
          </a:xfrm>
          <a:solidFill>
            <a:schemeClr val="bg1"/>
          </a:solidFill>
        </p:spPr>
        <p:txBody>
          <a:bodyPr lIns="360000" tIns="144000" r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98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Charts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0" y="1592264"/>
            <a:ext cx="3024188" cy="4822392"/>
          </a:xfrm>
        </p:spPr>
        <p:txBody>
          <a:bodyPr l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024188" y="1592264"/>
            <a:ext cx="5761037" cy="4824411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1718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or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 Image or Media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0" y="1592264"/>
            <a:ext cx="9144000" cy="5055672"/>
          </a:xfrm>
          <a:solidFill>
            <a:schemeClr val="bg1"/>
          </a:solidFill>
        </p:spPr>
        <p:txBody>
          <a:bodyPr lIns="36000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30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16675"/>
            <a:ext cx="9144000" cy="4413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75947" y="857820"/>
            <a:ext cx="7886700" cy="9971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1</a:t>
            </a:r>
            <a:endParaRPr lang="en-GB" dirty="0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2384424"/>
            <a:ext cx="6084888" cy="4032250"/>
          </a:xfrm>
        </p:spPr>
        <p:txBody>
          <a:bodyPr lIns="36000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87633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16675"/>
            <a:ext cx="9144000" cy="4413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75947" y="857820"/>
            <a:ext cx="7886700" cy="9971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2</a:t>
            </a:r>
            <a:endParaRPr lang="en-GB" dirty="0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2384424"/>
            <a:ext cx="6084888" cy="4032250"/>
          </a:xfrm>
        </p:spPr>
        <p:txBody>
          <a:bodyPr lIns="36000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090281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16675"/>
            <a:ext cx="9144000" cy="4413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75947" y="857820"/>
            <a:ext cx="7886700" cy="9971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3</a:t>
            </a:r>
            <a:endParaRPr lang="en-GB" dirty="0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2384424"/>
            <a:ext cx="6084888" cy="4032250"/>
          </a:xfrm>
        </p:spPr>
        <p:txBody>
          <a:bodyPr lIns="36000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6481801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ob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430334"/>
            <a:ext cx="9144000" cy="2427666"/>
          </a:xfrm>
          <a:solidFill>
            <a:schemeClr val="accent5">
              <a:alpha val="50000"/>
            </a:schemeClr>
          </a:solidFill>
        </p:spPr>
        <p:txBody>
          <a:bodyPr lIns="378000" tIns="342000" bIns="1173600"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6170" y="5627688"/>
            <a:ext cx="7004880" cy="3312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76170" y="5303838"/>
            <a:ext cx="7004880" cy="3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312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16675"/>
            <a:ext cx="9144000" cy="4413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75947" y="857820"/>
            <a:ext cx="7886700" cy="9971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5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2384424"/>
            <a:ext cx="6084888" cy="4032250"/>
          </a:xfrm>
        </p:spPr>
        <p:txBody>
          <a:bodyPr lIns="36000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1433216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47" y="356618"/>
            <a:ext cx="7886700" cy="9971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Acknowledgements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946" y="1592264"/>
            <a:ext cx="7886991" cy="5067298"/>
          </a:xfrm>
        </p:spPr>
        <p:txBody>
          <a:bodyPr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338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561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0BB376-B19C-488D-ABEB-03C7E6E9E3E0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47" y="356618"/>
            <a:ext cx="7886700" cy="9971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Contents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0" y="1609726"/>
            <a:ext cx="9144000" cy="5054685"/>
          </a:xfrm>
        </p:spPr>
        <p:txBody>
          <a:bodyPr lIns="360000" rIns="36000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6"/>
              </a:buCl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61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47" y="356618"/>
            <a:ext cx="7886700" cy="9971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Text Slide 1-Column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0" y="1592264"/>
            <a:ext cx="9144000" cy="5080386"/>
          </a:xfrm>
        </p:spPr>
        <p:txBody>
          <a:bodyPr lIns="360000" rIns="360000"/>
          <a:lstStyle>
            <a:lvl2pPr>
              <a:buClr>
                <a:schemeClr val="accent3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48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47" y="356618"/>
            <a:ext cx="7886700" cy="9971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altLang="en-US" dirty="0" smtClean="0"/>
              <a:t>Blank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04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[Colour backgroun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47" y="356618"/>
            <a:ext cx="7886700" cy="9971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altLang="en-US" dirty="0" smtClean="0"/>
              <a:t>Blank Slide [Colour background]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47" y="356618"/>
            <a:ext cx="7886700" cy="9971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Text Slide 2-Column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0" y="1592263"/>
            <a:ext cx="4572000" cy="5064124"/>
          </a:xfrm>
        </p:spPr>
        <p:txBody>
          <a:bodyPr lIns="36000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0" y="1592263"/>
            <a:ext cx="4572000" cy="5064125"/>
          </a:xfrm>
        </p:spPr>
        <p:txBody>
          <a:bodyPr lIns="36000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36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Imag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-2738" y="2384426"/>
            <a:ext cx="3049200" cy="4284662"/>
          </a:xfrm>
          <a:solidFill>
            <a:schemeClr val="bg1"/>
          </a:solidFill>
        </p:spPr>
        <p:txBody>
          <a:bodyPr lIns="360000" tIns="14400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Text Slide + Image landscape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0" y="1592264"/>
            <a:ext cx="3049200" cy="792162"/>
          </a:xfrm>
          <a:solidFill>
            <a:schemeClr val="bg2"/>
          </a:solidFill>
        </p:spPr>
        <p:txBody>
          <a:bodyPr lIns="360000" tIns="0" rIns="72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060700" y="6669088"/>
            <a:ext cx="6083300" cy="188912"/>
          </a:xfrm>
        </p:spPr>
        <p:txBody>
          <a:bodyPr>
            <a:noAutofit/>
          </a:bodyPr>
          <a:lstStyle>
            <a:lvl1pPr>
              <a:defRPr sz="10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059966" y="1594339"/>
            <a:ext cx="6084033" cy="506437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844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947" y="356618"/>
            <a:ext cx="7886700" cy="99719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Text Slide + Image Portrait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-2738" y="1605142"/>
            <a:ext cx="5400000" cy="5063946"/>
          </a:xfrm>
          <a:solidFill>
            <a:schemeClr val="bg1"/>
          </a:solidFill>
        </p:spPr>
        <p:txBody>
          <a:bodyPr lIns="360000" tIns="0"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416062" y="6670430"/>
            <a:ext cx="3727937" cy="187570"/>
          </a:xfrm>
        </p:spPr>
        <p:txBody>
          <a:bodyPr>
            <a:noAutofit/>
          </a:bodyPr>
          <a:lstStyle>
            <a:lvl1pPr>
              <a:defRPr sz="10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403850" y="1606550"/>
            <a:ext cx="3740150" cy="5075238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8511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6238" y="357188"/>
            <a:ext cx="78867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6238" y="1609725"/>
            <a:ext cx="840898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36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669087"/>
            <a:ext cx="9144000" cy="188913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78" r:id="rId2"/>
    <p:sldLayoutId id="2147483876" r:id="rId3"/>
    <p:sldLayoutId id="2147483852" r:id="rId4"/>
    <p:sldLayoutId id="2147483877" r:id="rId5"/>
    <p:sldLayoutId id="2147483873" r:id="rId6"/>
    <p:sldLayoutId id="2147483854" r:id="rId7"/>
    <p:sldLayoutId id="2147483856" r:id="rId8"/>
    <p:sldLayoutId id="2147483858" r:id="rId9"/>
    <p:sldLayoutId id="2147483860" r:id="rId10"/>
    <p:sldLayoutId id="2147483875" r:id="rId11"/>
    <p:sldLayoutId id="2147483864" r:id="rId12"/>
    <p:sldLayoutId id="2147483867" r:id="rId13"/>
    <p:sldLayoutId id="2147483868" r:id="rId14"/>
    <p:sldLayoutId id="2147483870" r:id="rId15"/>
    <p:sldLayoutId id="2147483871" r:id="rId16"/>
    <p:sldLayoutId id="2147483844" r:id="rId17"/>
    <p:sldLayoutId id="2147483845" r:id="rId18"/>
    <p:sldLayoutId id="2147483846" r:id="rId19"/>
    <p:sldLayoutId id="2147483848" r:id="rId20"/>
    <p:sldLayoutId id="2147483874" r:id="rId21"/>
    <p:sldLayoutId id="2147483843" r:id="rId22"/>
    <p:sldLayoutId id="2147483879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80975" indent="-180975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80975" indent="-180975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03" userDrawn="1">
          <p15:clr>
            <a:srgbClr val="F26B43"/>
          </p15:clr>
        </p15:guide>
        <p15:guide id="2" pos="2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5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.png"/><Relationship Id="rId3" Type="http://schemas.openxmlformats.org/officeDocument/2006/relationships/image" Target="../media/image9.jpeg"/><Relationship Id="rId21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7.png"/><Relationship Id="rId24" Type="http://schemas.openxmlformats.org/officeDocument/2006/relationships/image" Target="../media/image24.png"/><Relationship Id="rId5" Type="http://schemas.openxmlformats.org/officeDocument/2006/relationships/image" Target="../media/image11.jpe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microsoft.com/office/2007/relationships/hdphoto" Target="../media/hdphoto2.wdp"/><Relationship Id="rId19" Type="http://schemas.openxmlformats.org/officeDocument/2006/relationships/image" Target="../media/image19.png"/><Relationship Id="rId4" Type="http://schemas.openxmlformats.org/officeDocument/2006/relationships/image" Target="../media/image10.jpeg"/><Relationship Id="rId9" Type="http://schemas.openxmlformats.org/officeDocument/2006/relationships/image" Target="../media/image6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>
          <a:xfrm>
            <a:off x="-182880" y="1261041"/>
            <a:ext cx="9326880" cy="4713039"/>
          </a:xfrm>
          <a:solidFill>
            <a:schemeClr val="accent3"/>
          </a:solidFill>
        </p:spPr>
        <p:txBody>
          <a:bodyPr tIns="720000"/>
          <a:lstStyle/>
          <a:p>
            <a:pPr algn="ctr"/>
            <a:r>
              <a:rPr lang="en-US" altLang="en-US" sz="3000" dirty="0" smtClean="0"/>
              <a:t>Scaling up access to seasonal malaria chemoprevention </a:t>
            </a:r>
            <a:r>
              <a:rPr lang="en-US" altLang="en-US" sz="3000" dirty="0"/>
              <a:t>in the </a:t>
            </a:r>
            <a:r>
              <a:rPr lang="en-US" altLang="en-US" sz="3000" dirty="0" smtClean="0"/>
              <a:t>Sahel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ACCESS-SMC </a:t>
            </a:r>
            <a:r>
              <a:rPr lang="en-US" altLang="en-US" sz="3000" dirty="0"/>
              <a:t/>
            </a:r>
            <a:br>
              <a:rPr lang="en-US" altLang="en-US" sz="3000" dirty="0"/>
            </a:br>
            <a:r>
              <a:rPr lang="en-US" altLang="en-US" sz="3000" dirty="0"/>
              <a:t/>
            </a:r>
            <a:br>
              <a:rPr lang="en-US" altLang="en-US" sz="3000" dirty="0"/>
            </a:br>
            <a:endParaRPr lang="en-GB" altLang="en-US" sz="3000" dirty="0" smtClean="0"/>
          </a:p>
        </p:txBody>
      </p:sp>
      <p:sp>
        <p:nvSpPr>
          <p:cNvPr id="3584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164" y="4188320"/>
            <a:ext cx="8829836" cy="156258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altLang="en-US" sz="2000" dirty="0" smtClean="0"/>
              <a:t>Diego Moroso			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1600" i="1" dirty="0" smtClean="0"/>
              <a:t>April 17, 2018</a:t>
            </a:r>
            <a:endParaRPr lang="en-GB" sz="1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50" y="317972"/>
            <a:ext cx="2802844" cy="943069"/>
          </a:xfrm>
          <a:prstGeom prst="rect">
            <a:avLst/>
          </a:prstGeom>
        </p:spPr>
      </p:pic>
      <p:pic>
        <p:nvPicPr>
          <p:cNvPr id="12" name="Picture 2" descr="cid:image001.png@01D2CA6C.B8277C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7698"/>
            <a:ext cx="1559859" cy="5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:\Suzanne Van Hulle\My Documents\RTA\CRS Logo Primar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15" y="6135726"/>
            <a:ext cx="669215" cy="41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56" y="6135726"/>
            <a:ext cx="951710" cy="450651"/>
          </a:xfrm>
          <a:prstGeom prst="rect">
            <a:avLst/>
          </a:prstGeom>
        </p:spPr>
      </p:pic>
      <p:pic>
        <p:nvPicPr>
          <p:cNvPr id="15" name="Picture 14" descr="London School of Hygiene &amp; Tropical Medicine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42" y="6148203"/>
            <a:ext cx="826860" cy="3903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7" y="6183864"/>
            <a:ext cx="868035" cy="35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98" y="6228466"/>
            <a:ext cx="995743" cy="26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2681" y="6173324"/>
            <a:ext cx="635299" cy="3542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67" y="286605"/>
            <a:ext cx="8792014" cy="10329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Shaping the market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366" y="1419449"/>
            <a:ext cx="7036343" cy="53170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A6F"/>
                </a:solidFill>
              </a:rPr>
              <a:t>Supported the introduction of child-friendly, </a:t>
            </a:r>
            <a:br>
              <a:rPr lang="en-US" sz="2800" dirty="0" smtClean="0">
                <a:solidFill>
                  <a:srgbClr val="006A6F"/>
                </a:solidFill>
              </a:rPr>
            </a:br>
            <a:r>
              <a:rPr lang="en-US" sz="2800" dirty="0" smtClean="0">
                <a:solidFill>
                  <a:srgbClr val="006A6F"/>
                </a:solidFill>
              </a:rPr>
              <a:t>dispersible SP+AQ</a:t>
            </a:r>
          </a:p>
          <a:p>
            <a:pPr lvl="4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6A6F"/>
                </a:solidFill>
              </a:rPr>
              <a:t> Administrative support (registration, packaging)</a:t>
            </a:r>
            <a:endParaRPr lang="en-US" sz="2400" dirty="0">
              <a:solidFill>
                <a:srgbClr val="006A6F"/>
              </a:solidFill>
            </a:endParaRPr>
          </a:p>
          <a:p>
            <a:pPr lvl="4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6A6F"/>
                </a:solidFill>
              </a:rPr>
              <a:t> Advocating for accelerated ERP </a:t>
            </a:r>
            <a:r>
              <a:rPr lang="en-US" sz="2400" dirty="0" smtClean="0">
                <a:solidFill>
                  <a:srgbClr val="006A6F"/>
                </a:solidFill>
              </a:rPr>
              <a:t>process</a:t>
            </a:r>
          </a:p>
          <a:p>
            <a:pPr lvl="4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6A6F"/>
                </a:solidFill>
              </a:rPr>
              <a:t> By 2017, all orders were dispersible</a:t>
            </a:r>
          </a:p>
          <a:p>
            <a:pPr marL="463550" lvl="3" indent="-40640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A6F"/>
                </a:solidFill>
              </a:rPr>
              <a:t>Support </a:t>
            </a:r>
            <a:r>
              <a:rPr lang="en-US" sz="2800" dirty="0">
                <a:solidFill>
                  <a:srgbClr val="006A6F"/>
                </a:solidFill>
              </a:rPr>
              <a:t>to additional </a:t>
            </a:r>
            <a:r>
              <a:rPr lang="en-US" sz="2800" dirty="0" smtClean="0">
                <a:solidFill>
                  <a:srgbClr val="006A6F"/>
                </a:solidFill>
              </a:rPr>
              <a:t>manufacturers</a:t>
            </a:r>
            <a:endParaRPr lang="en-US" sz="2800" dirty="0">
              <a:solidFill>
                <a:srgbClr val="006A6F"/>
              </a:solidFill>
            </a:endParaRPr>
          </a:p>
          <a:p>
            <a:pPr marL="384048" lvl="2" indent="0">
              <a:lnSpc>
                <a:spcPct val="110000"/>
              </a:lnSpc>
              <a:spcAft>
                <a:spcPts val="0"/>
              </a:spcAft>
              <a:buNone/>
            </a:pPr>
            <a:endParaRPr lang="en-US" sz="2400" dirty="0">
              <a:solidFill>
                <a:srgbClr val="006A6F"/>
              </a:solidFill>
            </a:endParaRP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>
              <a:solidFill>
                <a:srgbClr val="006A6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709" y="704850"/>
            <a:ext cx="15525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4077957"/>
            <a:ext cx="5106946" cy="24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8-Point Star 2"/>
          <p:cNvSpPr/>
          <p:nvPr/>
        </p:nvSpPr>
        <p:spPr>
          <a:xfrm rot="20738601">
            <a:off x="6802759" y="4284547"/>
            <a:ext cx="2311932" cy="1615662"/>
          </a:xfrm>
          <a:prstGeom prst="star8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Expected </a:t>
            </a:r>
            <a:r>
              <a:rPr lang="en-US" sz="2200" b="1" dirty="0" smtClean="0"/>
              <a:t>Spring 2019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239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63462" y="286605"/>
            <a:ext cx="2932386" cy="10329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Scale-up of SMC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890" y="1865657"/>
            <a:ext cx="833426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C00000"/>
              </a:buClr>
            </a:pPr>
            <a:endParaRPr lang="en-US" sz="3600" dirty="0"/>
          </a:p>
          <a:p>
            <a:pPr algn="ctr">
              <a:spcAft>
                <a:spcPts val="600"/>
              </a:spcAft>
              <a:buClr>
                <a:srgbClr val="C00000"/>
              </a:buClr>
            </a:pPr>
            <a:r>
              <a:rPr lang="en-US" sz="3000" b="1" i="1" dirty="0" smtClean="0">
                <a:solidFill>
                  <a:srgbClr val="009790"/>
                </a:solidFill>
              </a:rPr>
              <a:t>Expand SMC coverage and 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</a:pPr>
            <a:r>
              <a:rPr lang="en-US" sz="3000" b="1" i="1" dirty="0" smtClean="0">
                <a:solidFill>
                  <a:srgbClr val="009790"/>
                </a:solidFill>
              </a:rPr>
              <a:t>overcome barriers to access</a:t>
            </a:r>
            <a:endParaRPr lang="en-US" sz="3000" b="1" i="1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3600" b="1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7" y="4024313"/>
            <a:ext cx="16478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3978253" y="5767387"/>
            <a:ext cx="118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007C71"/>
                </a:solidFill>
              </a:rPr>
              <a:t>2014</a:t>
            </a:r>
            <a:endParaRPr lang="en-GB" b="1" dirty="0">
              <a:solidFill>
                <a:srgbClr val="007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1272690"/>
            <a:ext cx="8637054" cy="543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3983">
            <a:off x="8046793" y="1471358"/>
            <a:ext cx="730623" cy="95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3021" y="2185876"/>
            <a:ext cx="920074" cy="31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3462" y="286605"/>
            <a:ext cx="2932386" cy="10329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Scale-up of SMC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78369 0.1796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84" y="89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-2.59019E-7 C 0.00192 0.01318 0.00711 0.02452 0.01146 0.03654 C 0.01303 0.0451 0.0158 0.06337 0.01945 0.071 C 0.02257 0.07724 0.02171 0.0747 0.02344 0.08141 C 0.02431 0.08488 0.02518 0.08834 0.02604 0.09181 C 0.02709 0.09575 0.03126 0.10222 0.03126 0.10222 C 0.0316 0.10453 0.03178 0.10708 0.03247 0.10916 C 0.03299 0.11101 0.0349 0.11217 0.0349 0.11425 C 0.0356 0.14824 0.03473 0.18224 0.03369 0.21624 C 0.03351 0.22896 0.0283 0.2618 0.01945 0.26989 C 0.01719 0.27197 0.01216 0.27637 0.01025 0.27868 C 0.00469 0.28631 0.0073 0.28932 -0.0026 0.29417 C -0.01216 0.2988 -0.02136 0.30296 -0.03125 0.3062 C -0.04114 0.30944 -0.05034 0.31522 -0.05972 0.32007 C -0.07517 0.32794 -0.09271 0.33048 -0.10902 0.33395 C -0.12691 0.33788 -0.14428 0.34436 -0.16233 0.34783 C -0.17049 0.35083 -0.17917 0.35176 -0.18698 0.35638 C -0.19983 0.36402 -0.175 0.35708 -0.20382 0.36679 C -0.20903 0.36864 -0.21945 0.37211 -0.21945 0.37211 C -0.2283 0.37974 -0.23924 0.38229 -0.24809 0.38946 C -0.25261 0.39316 -0.25643 0.39801 -0.26112 0.40148 C -0.26684 0.40564 -0.27431 0.40749 -0.28073 0.41004 C -0.29862 0.41744 -0.31667 0.42368 -0.33525 0.42923 C -0.34931 0.43848 -0.34011 0.4334 -0.36389 0.44126 C -0.37275 0.44427 -0.37327 0.4482 -0.38178 0.45328 C -0.39428 0.46069 -0.40782 0.46647 -0.42084 0.47248 C -0.41945 0.47294 -0.41546 0.47341 -0.41684 0.4741 C -0.42778 0.47896 -0.44341 0.47942 -0.45452 0.48104 C -0.48369 0.48497 -0.51233 0.49191 -0.5415 0.49491 C -0.54323 0.49538 -0.54497 0.4963 -0.54671 0.49653 C -0.55313 0.49746 -0.55973 0.49699 -0.56615 0.49838 C -0.56771 0.49884 -0.56875 0.50093 -0.57014 0.50185 C -0.575 0.50463 -0.58073 0.50648 -0.58577 0.50879 C -0.5948 0.51295 -0.60469 0.51156 -0.61424 0.51226 C -0.6224 0.5148 -0.62726 0.51619 -0.63629 0.51735 C -0.66285 0.51642 -0.6757 0.51873 -0.6974 0.51041 C -0.71042 0.49769 -0.71598 0.47988 -0.72605 0.46369 C -0.73542 0.44843 -0.74705 0.43594 -0.75973 0.42576 C -0.76737 0.41004 -0.76424 0.38367 -0.76615 0.36517 C -0.76719 0.32285 -0.76928 0.28261 -0.77136 0.24052 C -0.77153 0.23289 -0.76719 0.16189 -0.77657 0.13506 " pathEditMode="relative" ptsTypes="ffffffffffffffffffffffffffffffffffffffffA">
                                      <p:cBhvr>
                                        <p:cTn id="13" dur="4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39" y="559838"/>
            <a:ext cx="7543800" cy="1028330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</a:rPr>
              <a:t>Strategic intent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269026"/>
            <a:ext cx="8668987" cy="64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1" y="4990830"/>
            <a:ext cx="1850231" cy="172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21" y="4990830"/>
            <a:ext cx="1850231" cy="172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66" y="4990830"/>
            <a:ext cx="1850231" cy="172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98" y="4990829"/>
            <a:ext cx="1850231" cy="172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49" y="3133266"/>
            <a:ext cx="655405" cy="32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48" y="3133266"/>
            <a:ext cx="655405" cy="32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47" y="3133266"/>
            <a:ext cx="655405" cy="32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14" y="3133266"/>
            <a:ext cx="655405" cy="32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14" y="3133266"/>
            <a:ext cx="655405" cy="32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3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301 L -0.06597 -0.03932 C -0.07969 -0.04881 -0.10035 -0.0539 -0.12188 -0.0539 C -0.14636 -0.0539 -0.16597 -0.04881 -0.17969 -0.03932 L -0.24549 0.00301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-2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7166E-7 L 0.05225 -0.06269 C 0.06267 -0.07634 0.0809 -0.0886 0.10086 -0.09577 C 0.12326 -0.10432 0.14218 -0.10641 0.15659 -0.10224 L 0.22621 -0.08582 " pathEditMode="relative" rAng="-951516" ptsTypes="FffFF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6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07407E-6 L 0.02517 -0.07037 C 0.03073 -0.08449 0.03594 -0.10833 0.03941 -0.13263 C 0.04305 -0.16041 0.04462 -0.1831 0.0434 -0.1993 L 0.03854 -0.27916 " pathEditMode="relative" rAng="-4767869" ptsTypes="FffFF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09158E-6 L 0.00434 0.05342 C 0.00451 0.06429 0.00902 0.07863 0.01545 0.09135 C 0.02326 0.10569 0.03038 0.11471 0.03871 0.12026 L 0.07517 0.14408 " pathEditMode="relative" rAng="-7487254" ptsTypes="FffFF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37587 0.0905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st Africa - 2014 SMC implementation districts - ALL 1 colour"/>
          <p:cNvPicPr>
            <a:picLocks noGrp="1" noChangeAspect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545"/>
            <a:ext cx="9149195" cy="52953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2"/>
          <p:cNvSpPr txBox="1"/>
          <p:nvPr/>
        </p:nvSpPr>
        <p:spPr>
          <a:xfrm>
            <a:off x="507959" y="5650731"/>
            <a:ext cx="184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2014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63462" y="286605"/>
            <a:ext cx="2932386" cy="10329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Scale-up of SMC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st Africa - 2015 SMC implementation districts - ALL 1 colour"/>
          <p:cNvPicPr>
            <a:picLocks noGrp="1" noChangeAspect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4778"/>
            <a:ext cx="9143999" cy="52923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 txBox="1"/>
          <p:nvPr/>
        </p:nvSpPr>
        <p:spPr>
          <a:xfrm>
            <a:off x="507959" y="5650731"/>
            <a:ext cx="184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2015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63462" y="286605"/>
            <a:ext cx="2932386" cy="103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accent3"/>
                </a:solidFill>
                <a:latin typeface="Calibri" panose="020F0502020204030204" pitchFamily="34" charset="0"/>
              </a:rPr>
              <a:t>Scale-up of SMC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st Africa - 2016 SMC implementation districts - ALL 1 colour"/>
          <p:cNvPicPr>
            <a:picLocks noGrp="1" noChangeAspect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944"/>
            <a:ext cx="9143999" cy="52923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2"/>
          <p:cNvSpPr txBox="1"/>
          <p:nvPr/>
        </p:nvSpPr>
        <p:spPr>
          <a:xfrm>
            <a:off x="507959" y="5650731"/>
            <a:ext cx="184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2016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30" y="3472543"/>
            <a:ext cx="354420" cy="26488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71" y="3632199"/>
            <a:ext cx="286998" cy="161131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63462" y="286605"/>
            <a:ext cx="2932386" cy="10329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Scale-up of SMC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st Africa - 2016 SMC implementation districts - ALL 1 colour"/>
          <p:cNvPicPr>
            <a:picLocks noGrp="1" noChangeAspect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77945"/>
            <a:ext cx="9143999" cy="52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" y="810992"/>
            <a:ext cx="9019559" cy="522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80218" y="777945"/>
            <a:ext cx="1101561" cy="59365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55" y="787038"/>
            <a:ext cx="14573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83" y="3485911"/>
            <a:ext cx="780641" cy="29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507959" y="5650731"/>
            <a:ext cx="184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2016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63462" y="286605"/>
            <a:ext cx="2932386" cy="10329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Scale-up of SMC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st Africa - 2016 SMC implementation districts - ALL 1 colour"/>
          <p:cNvPicPr>
            <a:picLocks noGrp="1" noChangeAspect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77945"/>
            <a:ext cx="9143999" cy="52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30" y="3472543"/>
            <a:ext cx="354420" cy="26488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71" y="3632199"/>
            <a:ext cx="286998" cy="161131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" y="803022"/>
            <a:ext cx="9068437" cy="524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35" y="866553"/>
            <a:ext cx="714551" cy="39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94" y="3317884"/>
            <a:ext cx="315787" cy="23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507959" y="5650731"/>
            <a:ext cx="184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2017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63462" y="286605"/>
            <a:ext cx="2932386" cy="10329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Scale-up of SMC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75947" y="663589"/>
            <a:ext cx="7886700" cy="708012"/>
          </a:xfrm>
        </p:spPr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Feasibility at scale</a:t>
            </a:r>
            <a:endParaRPr lang="en-GB" altLang="en-US" dirty="0" smtClean="0">
              <a:solidFill>
                <a:schemeClr val="accent3"/>
              </a:solidFill>
            </a:endParaRPr>
          </a:p>
        </p:txBody>
      </p:sp>
      <p:pic>
        <p:nvPicPr>
          <p:cNvPr id="8" name="Picture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03" y="1417135"/>
            <a:ext cx="5578997" cy="37193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7" y="2599644"/>
            <a:ext cx="14573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65" y="2014380"/>
            <a:ext cx="14192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819326" y="5823784"/>
            <a:ext cx="7886700" cy="7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en-GB" sz="2800" dirty="0" smtClean="0">
                <a:solidFill>
                  <a:schemeClr val="accent3"/>
                </a:solidFill>
              </a:rPr>
              <a:t>2017: 3.9M in Burkina Faso, Chad </a:t>
            </a:r>
          </a:p>
          <a:p>
            <a:r>
              <a:rPr lang="en-GB" sz="2800" dirty="0" smtClean="0">
                <a:solidFill>
                  <a:schemeClr val="accent3"/>
                </a:solidFill>
              </a:rPr>
              <a:t>&amp;</a:t>
            </a:r>
            <a:r>
              <a:rPr lang="en-GB" sz="2800" dirty="0">
                <a:solidFill>
                  <a:schemeClr val="accent3"/>
                </a:solidFill>
              </a:rPr>
              <a:t> </a:t>
            </a:r>
            <a:r>
              <a:rPr lang="en-GB" altLang="en-US" sz="2800" dirty="0" smtClean="0">
                <a:solidFill>
                  <a:schemeClr val="accent3"/>
                </a:solidFill>
              </a:rPr>
              <a:t>Nigeria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289268" y="711607"/>
            <a:ext cx="8518342" cy="872601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solidFill>
                  <a:schemeClr val="accent3"/>
                </a:solidFill>
              </a:rPr>
              <a:t>Seasonal malaria chemoprevention</a:t>
            </a:r>
            <a:br>
              <a:rPr lang="en-GB" sz="4400" dirty="0" smtClean="0">
                <a:solidFill>
                  <a:schemeClr val="accent3"/>
                </a:solidFill>
              </a:rPr>
            </a:br>
            <a:r>
              <a:rPr lang="en-GB" sz="4400" dirty="0" smtClean="0">
                <a:solidFill>
                  <a:schemeClr val="accent3"/>
                </a:solidFill>
              </a:rPr>
              <a:t>(SMC)</a:t>
            </a:r>
            <a:endParaRPr lang="en-GB" sz="4400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632" y="2406315"/>
            <a:ext cx="8398042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Intermittent </a:t>
            </a:r>
            <a:r>
              <a:rPr lang="en-US" sz="2200" b="1" dirty="0">
                <a:solidFill>
                  <a:schemeClr val="accent5">
                    <a:lumMod val="25000"/>
                  </a:schemeClr>
                </a:solidFill>
              </a:rPr>
              <a:t>administration of full treatment courses 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of antimalarial </a:t>
            </a:r>
          </a:p>
          <a:p>
            <a:pPr algn="ctr"/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medicines to </a:t>
            </a:r>
            <a:r>
              <a:rPr lang="en-US" sz="2200" b="1" dirty="0">
                <a:solidFill>
                  <a:schemeClr val="accent5">
                    <a:lumMod val="25000"/>
                  </a:schemeClr>
                </a:solidFill>
              </a:rPr>
              <a:t>children under 5 in areas of highly seasonal transmission </a:t>
            </a:r>
            <a:endParaRPr lang="en-US" sz="22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ctr"/>
            <a:endParaRPr lang="en-US" sz="22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ctr"/>
            <a:endParaRPr lang="en-US" sz="2200" b="1" dirty="0">
              <a:solidFill>
                <a:schemeClr val="accent5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accent5">
                    <a:lumMod val="25000"/>
                  </a:schemeClr>
                </a:solidFill>
              </a:rPr>
              <a:t>malaria </a:t>
            </a:r>
            <a:r>
              <a:rPr lang="en-US" sz="2200" dirty="0">
                <a:solidFill>
                  <a:schemeClr val="accent5">
                    <a:lumMod val="25000"/>
                  </a:schemeClr>
                </a:solidFill>
              </a:rPr>
              <a:t>transmission </a:t>
            </a:r>
            <a:r>
              <a:rPr lang="en-US" sz="2200" dirty="0" smtClean="0">
                <a:solidFill>
                  <a:schemeClr val="accent5">
                    <a:lumMod val="25000"/>
                  </a:schemeClr>
                </a:solidFill>
              </a:rPr>
              <a:t>/ bulk of </a:t>
            </a:r>
            <a:r>
              <a:rPr lang="en-US" sz="2200" dirty="0">
                <a:solidFill>
                  <a:schemeClr val="accent5">
                    <a:lumMod val="25000"/>
                  </a:schemeClr>
                </a:solidFill>
              </a:rPr>
              <a:t>clinical malaria cases </a:t>
            </a:r>
            <a:r>
              <a:rPr lang="en-US" sz="2200" dirty="0" smtClean="0">
                <a:solidFill>
                  <a:schemeClr val="accent5">
                    <a:lumMod val="25000"/>
                  </a:schemeClr>
                </a:solidFill>
              </a:rPr>
              <a:t>(&gt; 60%) concentrated  within </a:t>
            </a:r>
            <a:r>
              <a:rPr lang="en-US" sz="2200" dirty="0">
                <a:solidFill>
                  <a:schemeClr val="accent5">
                    <a:lumMod val="25000"/>
                  </a:schemeClr>
                </a:solidFill>
              </a:rPr>
              <a:t>high transmission season / short </a:t>
            </a:r>
            <a:r>
              <a:rPr lang="en-US" sz="2200" dirty="0" smtClean="0">
                <a:solidFill>
                  <a:schemeClr val="accent5">
                    <a:lumMod val="25000"/>
                  </a:schemeClr>
                </a:solidFill>
              </a:rPr>
              <a:t>rainy season (~4 months)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5">
                    <a:lumMod val="25000"/>
                  </a:schemeClr>
                </a:solidFill>
              </a:rPr>
              <a:t>clinical attack rate </a:t>
            </a:r>
            <a:r>
              <a:rPr lang="en-US" sz="2200" dirty="0" smtClean="0">
                <a:solidFill>
                  <a:schemeClr val="accent5">
                    <a:lumMod val="25000"/>
                  </a:schemeClr>
                </a:solidFill>
              </a:rPr>
              <a:t>&gt; 0.1 </a:t>
            </a:r>
            <a:r>
              <a:rPr lang="en-US" sz="2200" dirty="0">
                <a:solidFill>
                  <a:schemeClr val="accent5">
                    <a:lumMod val="25000"/>
                  </a:schemeClr>
                </a:solidFill>
              </a:rPr>
              <a:t>attacks </a:t>
            </a:r>
            <a:r>
              <a:rPr lang="en-US" sz="2200" dirty="0" smtClean="0">
                <a:solidFill>
                  <a:schemeClr val="accent5">
                    <a:lumMod val="25000"/>
                  </a:schemeClr>
                </a:solidFill>
              </a:rPr>
              <a:t>/ child / transmission </a:t>
            </a:r>
            <a:r>
              <a:rPr lang="en-US" sz="2200" dirty="0">
                <a:solidFill>
                  <a:schemeClr val="accent5">
                    <a:lumMod val="25000"/>
                  </a:schemeClr>
                </a:solidFill>
              </a:rPr>
              <a:t>season </a:t>
            </a:r>
            <a:endParaRPr lang="en-US" sz="2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5">
                    <a:lumMod val="25000"/>
                  </a:schemeClr>
                </a:solidFill>
              </a:rPr>
              <a:t>sulfadoxine-pyrimethamine plus amodiaquine </a:t>
            </a:r>
            <a:r>
              <a:rPr lang="en-US" sz="2200" dirty="0" smtClean="0">
                <a:solidFill>
                  <a:schemeClr val="accent5">
                    <a:lumMod val="25000"/>
                  </a:schemeClr>
                </a:solidFill>
              </a:rPr>
              <a:t>SP+AQ (if efficacious)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62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35765876"/>
              </p:ext>
            </p:extLst>
          </p:nvPr>
        </p:nvGraphicFramePr>
        <p:xfrm>
          <a:off x="0" y="1909823"/>
          <a:ext cx="9144000" cy="472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444926"/>
            <a:ext cx="6615163" cy="654720"/>
          </a:xfrm>
        </p:spPr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Feasibility at scale</a:t>
            </a:r>
            <a:endParaRPr lang="en-GB" altLang="en-US" dirty="0" smtClean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8158"/>
            <a:ext cx="592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006A6F"/>
                </a:solidFill>
              </a:rPr>
              <a:t>Administrative coverage (2015 &amp; 2016)</a:t>
            </a:r>
            <a:endParaRPr lang="en-US" sz="2400" b="1" i="1" dirty="0">
              <a:solidFill>
                <a:srgbClr val="006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8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444926"/>
            <a:ext cx="6615163" cy="654720"/>
          </a:xfrm>
        </p:spPr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Feasibility at scale</a:t>
            </a:r>
            <a:endParaRPr lang="en-GB" altLang="en-US" dirty="0" smtClean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8158"/>
            <a:ext cx="8445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006A6F"/>
                </a:solidFill>
              </a:rPr>
              <a:t>Administrative coverage (2017: Burkina Faso, Chad &amp; Nigeria)</a:t>
            </a:r>
            <a:endParaRPr lang="en-US" sz="2400" b="1" i="1" dirty="0">
              <a:solidFill>
                <a:srgbClr val="006A6F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65469940"/>
              </p:ext>
            </p:extLst>
          </p:nvPr>
        </p:nvGraphicFramePr>
        <p:xfrm>
          <a:off x="0" y="1909823"/>
          <a:ext cx="9144000" cy="472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913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444926"/>
            <a:ext cx="6615163" cy="654720"/>
          </a:xfrm>
        </p:spPr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Feasibility at scale</a:t>
            </a:r>
            <a:endParaRPr lang="en-GB" altLang="en-US" dirty="0" smtClean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8158"/>
            <a:ext cx="592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006A6F"/>
                </a:solidFill>
              </a:rPr>
              <a:t>Administrative coverage (2017)</a:t>
            </a:r>
            <a:endParaRPr lang="en-US" sz="2400" b="1" i="1" dirty="0">
              <a:solidFill>
                <a:srgbClr val="006A6F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421675"/>
              </p:ext>
            </p:extLst>
          </p:nvPr>
        </p:nvGraphicFramePr>
        <p:xfrm>
          <a:off x="0" y="1891455"/>
          <a:ext cx="8825949" cy="466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5594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6236" y="1217219"/>
            <a:ext cx="8479005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2800" dirty="0" smtClean="0">
                <a:solidFill>
                  <a:srgbClr val="006A6F"/>
                </a:solidFill>
              </a:rPr>
              <a:t>Accurate populations estimates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2800" dirty="0" smtClean="0">
                <a:solidFill>
                  <a:srgbClr val="006A6F"/>
                </a:solidFill>
              </a:rPr>
              <a:t>Appropriateness of delivery approaches and tools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Door-to-door vs. fixed points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Timing of administration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6A6F"/>
                </a:solidFill>
              </a:rPr>
              <a:t>Hard-to-reach </a:t>
            </a:r>
            <a:r>
              <a:rPr lang="en-US" sz="2600" dirty="0" smtClean="0">
                <a:solidFill>
                  <a:srgbClr val="006A6F"/>
                </a:solidFill>
              </a:rPr>
              <a:t>populations</a:t>
            </a:r>
            <a:endParaRPr lang="en-US" sz="2600" dirty="0">
              <a:solidFill>
                <a:srgbClr val="006A6F"/>
              </a:solidFill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endParaRPr lang="en-US" sz="1500" dirty="0">
              <a:solidFill>
                <a:srgbClr val="006A6F"/>
              </a:solidFill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en-US" sz="2800" dirty="0" smtClean="0">
                <a:solidFill>
                  <a:srgbClr val="006A6F"/>
                </a:solidFill>
              </a:rPr>
              <a:t>Insufficient </a:t>
            </a:r>
            <a:r>
              <a:rPr lang="en-US" sz="2800" dirty="0">
                <a:solidFill>
                  <a:srgbClr val="006A6F"/>
                </a:solidFill>
              </a:rPr>
              <a:t>communication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Limited community awareness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Insufficient inclusion of local authorities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endParaRPr lang="en-US" sz="1500" dirty="0" smtClean="0">
              <a:solidFill>
                <a:srgbClr val="006A6F"/>
              </a:solidFill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en-US" sz="2800" dirty="0" smtClean="0">
                <a:solidFill>
                  <a:srgbClr val="006A6F"/>
                </a:solidFill>
              </a:rPr>
              <a:t>Limited physical access</a:t>
            </a:r>
            <a:endParaRPr lang="en-US" sz="2400" dirty="0">
              <a:solidFill>
                <a:srgbClr val="006A6F"/>
              </a:solidFill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Floods / impassable rivers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Security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76238" y="0"/>
            <a:ext cx="78867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en-GB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Coverage issues and barriers to access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6236" y="1217219"/>
            <a:ext cx="847900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2800" dirty="0" smtClean="0">
                <a:solidFill>
                  <a:srgbClr val="006A6F"/>
                </a:solidFill>
              </a:rPr>
              <a:t>Human Resources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6A6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76238" y="0"/>
            <a:ext cx="78867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en-GB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Coverage issues and barriers to access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9" y="457765"/>
            <a:ext cx="3612202" cy="30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malariaconsortium.org/preview-image/img-width-600/201507220528-20150710_0831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81" y="587989"/>
            <a:ext cx="4846075" cy="36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7" descr="MAL6 MALI credit photo Sylvain Cherkaoui for CRS 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82" y="2904613"/>
            <a:ext cx="5079999" cy="3556002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120" y="1788137"/>
            <a:ext cx="13833231" cy="43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3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6236" y="1217219"/>
            <a:ext cx="8479005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2800" dirty="0" smtClean="0">
                <a:solidFill>
                  <a:srgbClr val="006A6F"/>
                </a:solidFill>
              </a:rPr>
              <a:t>Human Resources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Skills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6A6F"/>
                </a:solidFill>
              </a:rPr>
              <a:t>Selection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Training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Tasks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Gender considerations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Motivation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2600" dirty="0">
              <a:solidFill>
                <a:srgbClr val="006A6F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en-US" sz="2600" b="1" i="1" dirty="0">
                <a:solidFill>
                  <a:srgbClr val="006A6F"/>
                </a:solidFill>
              </a:rPr>
              <a:t>Adequate supervision &amp; </a:t>
            </a:r>
            <a:r>
              <a:rPr lang="en-US" sz="2600" b="1" i="1" dirty="0" smtClean="0">
                <a:solidFill>
                  <a:srgbClr val="006A6F"/>
                </a:solidFill>
              </a:rPr>
              <a:t>monitoring</a:t>
            </a:r>
            <a:endParaRPr lang="en-US" sz="2600" dirty="0" smtClean="0">
              <a:solidFill>
                <a:srgbClr val="006A6F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endParaRPr lang="en-US" sz="2600" b="1" i="1" dirty="0" smtClean="0">
              <a:solidFill>
                <a:srgbClr val="006A6F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en-US" sz="2600" b="1" i="1" dirty="0" smtClean="0">
                <a:solidFill>
                  <a:srgbClr val="006A6F"/>
                </a:solidFill>
              </a:rPr>
              <a:t>Right numbers (</a:t>
            </a:r>
            <a:r>
              <a:rPr lang="en-US" sz="2600" b="1" i="1" dirty="0" smtClean="0">
                <a:solidFill>
                  <a:srgbClr val="006A6F"/>
                </a:solidFill>
                <a:sym typeface="Wingdings" panose="05000000000000000000" pitchFamily="2" charset="2"/>
              </a:rPr>
              <a:t> adequate financial resources)</a:t>
            </a:r>
            <a:endParaRPr lang="en-US" sz="2600" b="1" i="1" dirty="0" smtClean="0">
              <a:solidFill>
                <a:srgbClr val="006A6F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endParaRPr lang="en-US" sz="2600" b="1" i="1" dirty="0">
              <a:solidFill>
                <a:srgbClr val="006A6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76238" y="0"/>
            <a:ext cx="78867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en-GB" dirty="0">
                <a:solidFill>
                  <a:schemeClr val="accent3"/>
                </a:solidFill>
                <a:latin typeface="Calibri" panose="020F0502020204030204" pitchFamily="34" charset="0"/>
              </a:rPr>
              <a:t>Coverage issues and barriers to access</a:t>
            </a:r>
          </a:p>
        </p:txBody>
      </p:sp>
    </p:spTree>
    <p:extLst>
      <p:ext uri="{BB962C8B-B14F-4D97-AF65-F5344CB8AC3E}">
        <p14:creationId xmlns:p14="http://schemas.microsoft.com/office/powerpoint/2010/main" val="37866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76367" y="286604"/>
            <a:ext cx="8792014" cy="66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3400" b="1">
                <a:solidFill>
                  <a:srgbClr val="F07846"/>
                </a:solidFill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2pPr>
            <a:lvl3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3pPr>
            <a:lvl4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4pPr>
            <a:lvl5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Feasibility </a:t>
            </a:r>
            <a:r>
              <a:rPr lang="en-US" dirty="0" smtClean="0">
                <a:solidFill>
                  <a:schemeClr val="accent3"/>
                </a:solidFill>
              </a:rPr>
              <a:t>at scale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387" y="1398238"/>
            <a:ext cx="8288013" cy="14037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None/>
            </a:pPr>
            <a:r>
              <a:rPr lang="en-US" sz="2400" b="1" dirty="0">
                <a:solidFill>
                  <a:srgbClr val="006A6F"/>
                </a:solidFill>
              </a:rPr>
              <a:t>Coverage </a:t>
            </a:r>
            <a:r>
              <a:rPr lang="en-US" sz="2400" b="1" dirty="0" smtClean="0">
                <a:solidFill>
                  <a:srgbClr val="006A6F"/>
                </a:solidFill>
              </a:rPr>
              <a:t>assessed through surveys</a:t>
            </a:r>
            <a:r>
              <a:rPr lang="en-US" sz="2400" b="1" dirty="0">
                <a:solidFill>
                  <a:srgbClr val="006A6F"/>
                </a:solidFill>
              </a:rPr>
              <a:t>: </a:t>
            </a:r>
          </a:p>
          <a:p>
            <a:pPr marL="72000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A6F"/>
                </a:solidFill>
              </a:rPr>
              <a:t>Are the right children reached (age / geography)? </a:t>
            </a:r>
          </a:p>
          <a:p>
            <a:pPr marL="72000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A6F"/>
                </a:solidFill>
              </a:rPr>
              <a:t>Are </a:t>
            </a:r>
            <a:r>
              <a:rPr lang="en-US" sz="2400" dirty="0">
                <a:solidFill>
                  <a:srgbClr val="006A6F"/>
                </a:solidFill>
              </a:rPr>
              <a:t>they </a:t>
            </a:r>
            <a:r>
              <a:rPr lang="en-US" sz="2400" dirty="0" smtClean="0">
                <a:solidFill>
                  <a:srgbClr val="006A6F"/>
                </a:solidFill>
              </a:rPr>
              <a:t>reached </a:t>
            </a:r>
            <a:r>
              <a:rPr lang="en-US" sz="2400" b="1" dirty="0">
                <a:solidFill>
                  <a:srgbClr val="006A6F"/>
                </a:solidFill>
              </a:rPr>
              <a:t>during</a:t>
            </a:r>
            <a:r>
              <a:rPr lang="en-US" sz="2400" dirty="0">
                <a:solidFill>
                  <a:srgbClr val="006A6F"/>
                </a:solidFill>
              </a:rPr>
              <a:t> all 4 </a:t>
            </a:r>
            <a:r>
              <a:rPr lang="en-US" sz="2400" dirty="0" smtClean="0">
                <a:solidFill>
                  <a:srgbClr val="006A6F"/>
                </a:solidFill>
              </a:rPr>
              <a:t>cycles </a:t>
            </a:r>
            <a:r>
              <a:rPr lang="en-GB" sz="2400" dirty="0" smtClean="0">
                <a:solidFill>
                  <a:srgbClr val="006A6F"/>
                </a:solidFill>
                <a:latin typeface="Wingdings 3" panose="05040102010807070707" pitchFamily="18" charset="2"/>
              </a:rPr>
              <a:t>’</a:t>
            </a:r>
            <a:r>
              <a:rPr lang="en-GB" sz="2400" dirty="0" smtClean="0">
                <a:solidFill>
                  <a:srgbClr val="006A6F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6A6F"/>
                </a:solidFill>
              </a:rPr>
              <a:t>effectively protected throughout the transmission season?   </a:t>
            </a: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 smtClean="0">
              <a:solidFill>
                <a:srgbClr val="006A6F"/>
              </a:solidFill>
            </a:endParaRP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>
              <a:solidFill>
                <a:srgbClr val="006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76367" y="286604"/>
            <a:ext cx="8792014" cy="66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3400" b="1">
                <a:solidFill>
                  <a:srgbClr val="F07846"/>
                </a:solidFill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2pPr>
            <a:lvl3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3pPr>
            <a:lvl4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4pPr>
            <a:lvl5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Feasibility </a:t>
            </a:r>
            <a:r>
              <a:rPr lang="en-US" dirty="0" smtClean="0">
                <a:solidFill>
                  <a:schemeClr val="accent3"/>
                </a:solidFill>
              </a:rPr>
              <a:t>at scale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387" y="1398238"/>
            <a:ext cx="8288013" cy="14037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None/>
            </a:pPr>
            <a:r>
              <a:rPr lang="en-US" sz="2400" b="1" dirty="0">
                <a:solidFill>
                  <a:srgbClr val="006A6F"/>
                </a:solidFill>
              </a:rPr>
              <a:t>Coverage assessed through surveys: </a:t>
            </a:r>
          </a:p>
          <a:p>
            <a:pPr marL="72000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A6F"/>
                </a:solidFill>
              </a:rPr>
              <a:t>Are the right children reached (age / geography)? </a:t>
            </a:r>
          </a:p>
          <a:p>
            <a:pPr marL="72000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A6F"/>
                </a:solidFill>
              </a:rPr>
              <a:t>Are </a:t>
            </a:r>
            <a:r>
              <a:rPr lang="en-US" sz="2400" dirty="0">
                <a:solidFill>
                  <a:srgbClr val="006A6F"/>
                </a:solidFill>
              </a:rPr>
              <a:t>they </a:t>
            </a:r>
            <a:r>
              <a:rPr lang="en-US" sz="2400" dirty="0" smtClean="0">
                <a:solidFill>
                  <a:srgbClr val="006A6F"/>
                </a:solidFill>
              </a:rPr>
              <a:t>reached </a:t>
            </a:r>
            <a:r>
              <a:rPr lang="en-US" sz="2400" b="1" dirty="0">
                <a:solidFill>
                  <a:srgbClr val="006A6F"/>
                </a:solidFill>
              </a:rPr>
              <a:t>during</a:t>
            </a:r>
            <a:r>
              <a:rPr lang="en-US" sz="2400" dirty="0">
                <a:solidFill>
                  <a:srgbClr val="006A6F"/>
                </a:solidFill>
              </a:rPr>
              <a:t> all 4 </a:t>
            </a:r>
            <a:r>
              <a:rPr lang="en-US" sz="2400" dirty="0" smtClean="0">
                <a:solidFill>
                  <a:srgbClr val="006A6F"/>
                </a:solidFill>
              </a:rPr>
              <a:t>cycles </a:t>
            </a:r>
            <a:r>
              <a:rPr lang="en-GB" sz="2400" dirty="0" smtClean="0">
                <a:solidFill>
                  <a:srgbClr val="006A6F"/>
                </a:solidFill>
                <a:latin typeface="Wingdings 3" panose="05040102010807070707" pitchFamily="18" charset="2"/>
              </a:rPr>
              <a:t>’</a:t>
            </a:r>
            <a:r>
              <a:rPr lang="en-GB" sz="2400" dirty="0" smtClean="0">
                <a:solidFill>
                  <a:srgbClr val="006A6F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6A6F"/>
                </a:solidFill>
              </a:rPr>
              <a:t>effectively </a:t>
            </a:r>
            <a:r>
              <a:rPr lang="en-US" sz="2400" dirty="0">
                <a:solidFill>
                  <a:srgbClr val="006A6F"/>
                </a:solidFill>
              </a:rPr>
              <a:t>protected throughout the transmission season?   </a:t>
            </a: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 smtClean="0">
              <a:solidFill>
                <a:srgbClr val="006A6F"/>
              </a:solidFill>
            </a:endParaRP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>
              <a:solidFill>
                <a:srgbClr val="006A6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16047"/>
              </p:ext>
            </p:extLst>
          </p:nvPr>
        </p:nvGraphicFramePr>
        <p:xfrm>
          <a:off x="370387" y="3510069"/>
          <a:ext cx="7244358" cy="2875127"/>
        </p:xfrm>
        <a:graphic>
          <a:graphicData uri="http://schemas.openxmlformats.org/drawingml/2006/table">
            <a:tbl>
              <a:tblPr firstRow="1" firstCol="1" bandRow="1"/>
              <a:tblGrid>
                <a:gridCol w="4847999"/>
                <a:gridCol w="1213945"/>
                <a:gridCol w="1182414"/>
              </a:tblGrid>
              <a:tr h="6520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Weighted average coverage in the region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SURVEY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Received at least 4 treatments: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55%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Received at least 3 treatments:	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73%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5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76367" y="286604"/>
            <a:ext cx="8792014" cy="66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3400" b="1">
                <a:solidFill>
                  <a:srgbClr val="F07846"/>
                </a:solidFill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2pPr>
            <a:lvl3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3pPr>
            <a:lvl4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4pPr>
            <a:lvl5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Feasibility </a:t>
            </a:r>
            <a:r>
              <a:rPr lang="en-US" dirty="0" smtClean="0">
                <a:solidFill>
                  <a:schemeClr val="accent3"/>
                </a:solidFill>
              </a:rPr>
              <a:t>at scale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387" y="1398238"/>
            <a:ext cx="8288013" cy="14037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None/>
            </a:pPr>
            <a:r>
              <a:rPr lang="en-US" sz="2400" b="1" dirty="0">
                <a:solidFill>
                  <a:srgbClr val="006A6F"/>
                </a:solidFill>
              </a:rPr>
              <a:t>Coverage assessed through surveys: </a:t>
            </a:r>
          </a:p>
          <a:p>
            <a:pPr marL="72000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A6F"/>
                </a:solidFill>
              </a:rPr>
              <a:t>Are the right children reached (age / geography)? </a:t>
            </a:r>
          </a:p>
          <a:p>
            <a:pPr marL="72000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A6F"/>
                </a:solidFill>
              </a:rPr>
              <a:t>Are </a:t>
            </a:r>
            <a:r>
              <a:rPr lang="en-US" sz="2400" dirty="0">
                <a:solidFill>
                  <a:srgbClr val="006A6F"/>
                </a:solidFill>
              </a:rPr>
              <a:t>they </a:t>
            </a:r>
            <a:r>
              <a:rPr lang="en-US" sz="2400" dirty="0" smtClean="0">
                <a:solidFill>
                  <a:srgbClr val="006A6F"/>
                </a:solidFill>
              </a:rPr>
              <a:t>reached </a:t>
            </a:r>
            <a:r>
              <a:rPr lang="en-US" sz="2400" b="1" dirty="0">
                <a:solidFill>
                  <a:srgbClr val="006A6F"/>
                </a:solidFill>
              </a:rPr>
              <a:t>during</a:t>
            </a:r>
            <a:r>
              <a:rPr lang="en-US" sz="2400" dirty="0">
                <a:solidFill>
                  <a:srgbClr val="006A6F"/>
                </a:solidFill>
              </a:rPr>
              <a:t> all 4 </a:t>
            </a:r>
            <a:r>
              <a:rPr lang="en-US" sz="2400" dirty="0" smtClean="0">
                <a:solidFill>
                  <a:srgbClr val="006A6F"/>
                </a:solidFill>
              </a:rPr>
              <a:t>cycles </a:t>
            </a:r>
            <a:r>
              <a:rPr lang="en-GB" sz="2400" dirty="0" smtClean="0">
                <a:solidFill>
                  <a:srgbClr val="006A6F"/>
                </a:solidFill>
                <a:latin typeface="Wingdings 3" panose="05040102010807070707" pitchFamily="18" charset="2"/>
              </a:rPr>
              <a:t>’</a:t>
            </a:r>
            <a:r>
              <a:rPr lang="en-GB" sz="2400" dirty="0" smtClean="0">
                <a:solidFill>
                  <a:srgbClr val="006A6F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6A6F"/>
                </a:solidFill>
              </a:rPr>
              <a:t>effectively </a:t>
            </a:r>
            <a:r>
              <a:rPr lang="en-US" sz="2400" dirty="0">
                <a:solidFill>
                  <a:srgbClr val="006A6F"/>
                </a:solidFill>
              </a:rPr>
              <a:t>protected throughout the transmission season?   </a:t>
            </a:r>
          </a:p>
          <a:p>
            <a:pPr marL="6350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2400" b="1" i="1" u="sng" dirty="0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Burkina </a:t>
            </a:r>
            <a:r>
              <a:rPr lang="en-US" sz="2400" b="1" i="1" u="sng" dirty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Faso</a:t>
            </a: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 smtClean="0">
              <a:solidFill>
                <a:srgbClr val="006A6F"/>
              </a:solidFill>
            </a:endParaRP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>
              <a:solidFill>
                <a:srgbClr val="006A6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17462"/>
              </p:ext>
            </p:extLst>
          </p:nvPr>
        </p:nvGraphicFramePr>
        <p:xfrm>
          <a:off x="370387" y="3510069"/>
          <a:ext cx="7244358" cy="2875127"/>
        </p:xfrm>
        <a:graphic>
          <a:graphicData uri="http://schemas.openxmlformats.org/drawingml/2006/table">
            <a:tbl>
              <a:tblPr firstRow="1" firstCol="1" bandRow="1"/>
              <a:tblGrid>
                <a:gridCol w="4847999"/>
                <a:gridCol w="1213945"/>
                <a:gridCol w="1182414"/>
              </a:tblGrid>
              <a:tr h="6520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Weighted average coverage in the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country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105%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99%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SURVEY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Received at least 4 treatments: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86%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86%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Received at least 3 treatments:	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5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76367" y="286604"/>
            <a:ext cx="8792014" cy="66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3400" b="1">
                <a:solidFill>
                  <a:srgbClr val="F07846"/>
                </a:solidFill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2pPr>
            <a:lvl3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3pPr>
            <a:lvl4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4pPr>
            <a:lvl5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Feasibility </a:t>
            </a:r>
            <a:r>
              <a:rPr lang="en-US" dirty="0" smtClean="0">
                <a:solidFill>
                  <a:schemeClr val="accent3"/>
                </a:solidFill>
              </a:rPr>
              <a:t>at scale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387" y="1398238"/>
            <a:ext cx="8288013" cy="14037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None/>
            </a:pPr>
            <a:r>
              <a:rPr lang="en-US" sz="2400" b="1" dirty="0">
                <a:solidFill>
                  <a:srgbClr val="006A6F"/>
                </a:solidFill>
              </a:rPr>
              <a:t>Coverage </a:t>
            </a:r>
            <a:r>
              <a:rPr lang="en-US" sz="2400" b="1" dirty="0" smtClean="0">
                <a:solidFill>
                  <a:srgbClr val="006A6F"/>
                </a:solidFill>
              </a:rPr>
              <a:t>assessed through </a:t>
            </a:r>
            <a:r>
              <a:rPr lang="en-US" sz="2400" b="1" dirty="0">
                <a:solidFill>
                  <a:srgbClr val="006A6F"/>
                </a:solidFill>
              </a:rPr>
              <a:t>surveys: </a:t>
            </a:r>
          </a:p>
          <a:p>
            <a:pPr marL="72000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A6F"/>
                </a:solidFill>
              </a:rPr>
              <a:t>Are the right children reached (age / geography)? </a:t>
            </a:r>
          </a:p>
          <a:p>
            <a:pPr marL="72000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A6F"/>
                </a:solidFill>
              </a:rPr>
              <a:t>Are </a:t>
            </a:r>
            <a:r>
              <a:rPr lang="en-US" sz="2400" dirty="0">
                <a:solidFill>
                  <a:srgbClr val="006A6F"/>
                </a:solidFill>
              </a:rPr>
              <a:t>they </a:t>
            </a:r>
            <a:r>
              <a:rPr lang="en-US" sz="2400" dirty="0" smtClean="0">
                <a:solidFill>
                  <a:srgbClr val="006A6F"/>
                </a:solidFill>
              </a:rPr>
              <a:t>reached </a:t>
            </a:r>
            <a:r>
              <a:rPr lang="en-US" sz="2400" b="1" dirty="0">
                <a:solidFill>
                  <a:srgbClr val="006A6F"/>
                </a:solidFill>
              </a:rPr>
              <a:t>during</a:t>
            </a:r>
            <a:r>
              <a:rPr lang="en-US" sz="2400" dirty="0">
                <a:solidFill>
                  <a:srgbClr val="006A6F"/>
                </a:solidFill>
              </a:rPr>
              <a:t> all 4 </a:t>
            </a:r>
            <a:r>
              <a:rPr lang="en-US" sz="2400" dirty="0" smtClean="0">
                <a:solidFill>
                  <a:srgbClr val="006A6F"/>
                </a:solidFill>
              </a:rPr>
              <a:t>cycles </a:t>
            </a:r>
            <a:r>
              <a:rPr lang="en-GB" sz="2400" dirty="0" smtClean="0">
                <a:solidFill>
                  <a:srgbClr val="006A6F"/>
                </a:solidFill>
                <a:latin typeface="Wingdings 3" panose="05040102010807070707" pitchFamily="18" charset="2"/>
              </a:rPr>
              <a:t>’</a:t>
            </a:r>
            <a:r>
              <a:rPr lang="en-GB" sz="2400" dirty="0" smtClean="0">
                <a:solidFill>
                  <a:srgbClr val="006A6F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6A6F"/>
                </a:solidFill>
              </a:rPr>
              <a:t>effectively </a:t>
            </a:r>
            <a:r>
              <a:rPr lang="en-US" sz="2400" dirty="0">
                <a:solidFill>
                  <a:srgbClr val="006A6F"/>
                </a:solidFill>
              </a:rPr>
              <a:t>protected throughout the transmission season?   </a:t>
            </a:r>
          </a:p>
          <a:p>
            <a:pPr marL="6350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2400" b="1" i="1" u="sng" dirty="0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Chad</a:t>
            </a:r>
            <a:endParaRPr lang="en-US" sz="2400" b="1" i="1" u="sng" dirty="0">
              <a:solidFill>
                <a:srgbClr val="006A6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 smtClean="0">
              <a:solidFill>
                <a:srgbClr val="006A6F"/>
              </a:solidFill>
            </a:endParaRP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>
              <a:solidFill>
                <a:srgbClr val="006A6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301251"/>
              </p:ext>
            </p:extLst>
          </p:nvPr>
        </p:nvGraphicFramePr>
        <p:xfrm>
          <a:off x="370387" y="3510069"/>
          <a:ext cx="7244358" cy="2875127"/>
        </p:xfrm>
        <a:graphic>
          <a:graphicData uri="http://schemas.openxmlformats.org/drawingml/2006/table">
            <a:tbl>
              <a:tblPr firstRow="1" firstCol="1" bandRow="1"/>
              <a:tblGrid>
                <a:gridCol w="4847999"/>
                <a:gridCol w="1213945"/>
                <a:gridCol w="1182414"/>
              </a:tblGrid>
              <a:tr h="6520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Weighted average coverage in the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country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97%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109%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SURVEY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Received at least 4 treatments: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Received at least 3 treatments:	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8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490" y="2199254"/>
            <a:ext cx="1642582" cy="457200"/>
          </a:xfrm>
          <a:prstGeom prst="roundRect">
            <a:avLst/>
          </a:prstGeom>
          <a:solidFill>
            <a:srgbClr val="006A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2008-2011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268" y="2706365"/>
            <a:ext cx="1674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>
                <a:solidFill>
                  <a:srgbClr val="006A6F"/>
                </a:solidFill>
              </a:rPr>
              <a:t>Clinical trials</a:t>
            </a:r>
          </a:p>
          <a:p>
            <a:pPr lvl="0"/>
            <a:endParaRPr lang="en-US" sz="1500" b="1" dirty="0" smtClean="0">
              <a:solidFill>
                <a:srgbClr val="006A6F"/>
              </a:solidFill>
            </a:endParaRPr>
          </a:p>
          <a:p>
            <a:pPr lvl="0"/>
            <a:r>
              <a:rPr lang="en-US" sz="1500" b="1" dirty="0" smtClean="0">
                <a:solidFill>
                  <a:srgbClr val="006A6F"/>
                </a:solidFill>
              </a:rPr>
              <a:t>Effectiveness </a:t>
            </a:r>
            <a:r>
              <a:rPr lang="en-US" sz="1500" b="1" dirty="0">
                <a:solidFill>
                  <a:srgbClr val="006A6F"/>
                </a:solidFill>
              </a:rPr>
              <a:t>studies</a:t>
            </a:r>
          </a:p>
          <a:p>
            <a:pPr lvl="0"/>
            <a:endParaRPr lang="en-US" sz="1500" b="1" dirty="0" smtClean="0">
              <a:solidFill>
                <a:srgbClr val="006A6F"/>
              </a:solidFill>
            </a:endParaRPr>
          </a:p>
          <a:p>
            <a:pPr lvl="0"/>
            <a:r>
              <a:rPr lang="en-US" sz="1500" b="1" dirty="0" smtClean="0">
                <a:solidFill>
                  <a:srgbClr val="006A6F"/>
                </a:solidFill>
              </a:rPr>
              <a:t>Evidence review</a:t>
            </a:r>
          </a:p>
          <a:p>
            <a:pPr lvl="0"/>
            <a:r>
              <a:rPr lang="en-US" sz="1500" b="1" dirty="0" smtClean="0">
                <a:solidFill>
                  <a:srgbClr val="006A6F"/>
                </a:solidFill>
              </a:rPr>
              <a:t>(WHO, LSHTM, </a:t>
            </a:r>
            <a:r>
              <a:rPr lang="en-US" sz="1500" b="1" spc="-100" dirty="0" smtClean="0">
                <a:solidFill>
                  <a:srgbClr val="006A6F"/>
                </a:solidFill>
              </a:rPr>
              <a:t>Malaria Consortium</a:t>
            </a:r>
            <a:r>
              <a:rPr lang="en-US" sz="1500" b="1" dirty="0" smtClean="0">
                <a:solidFill>
                  <a:srgbClr val="006A6F"/>
                </a:solidFill>
              </a:rPr>
              <a:t>, UCAD, CHAI) </a:t>
            </a:r>
            <a:endParaRPr lang="en-US" sz="1500" b="1" dirty="0">
              <a:solidFill>
                <a:srgbClr val="006A6F"/>
              </a:solidFill>
            </a:endParaRPr>
          </a:p>
          <a:p>
            <a:endParaRPr lang="en-US" sz="1500" b="1" dirty="0">
              <a:solidFill>
                <a:srgbClr val="006A6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40393" y="2713103"/>
            <a:ext cx="1634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 smtClean="0">
                <a:solidFill>
                  <a:srgbClr val="006A6F"/>
                </a:solidFill>
              </a:rPr>
              <a:t>WHO SMC guidelines</a:t>
            </a:r>
            <a:endParaRPr lang="en-US" sz="1500" b="1" dirty="0">
              <a:solidFill>
                <a:srgbClr val="006A6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86272" y="2659241"/>
            <a:ext cx="18035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 smtClean="0">
                <a:solidFill>
                  <a:srgbClr val="006A6F"/>
                </a:solidFill>
              </a:rPr>
              <a:t>Policy adoption in-country</a:t>
            </a:r>
            <a:endParaRPr lang="en-US" sz="1500" b="1" dirty="0">
              <a:solidFill>
                <a:srgbClr val="006A6F"/>
              </a:solidFill>
            </a:endParaRPr>
          </a:p>
          <a:p>
            <a:pPr lvl="0"/>
            <a:endParaRPr lang="en-US" sz="1500" b="1" dirty="0" smtClean="0">
              <a:solidFill>
                <a:srgbClr val="006A6F"/>
              </a:solidFill>
            </a:endParaRPr>
          </a:p>
          <a:p>
            <a:pPr lvl="0"/>
            <a:r>
              <a:rPr lang="en-US" sz="1500" b="1" dirty="0" smtClean="0">
                <a:solidFill>
                  <a:srgbClr val="006A6F"/>
                </a:solidFill>
              </a:rPr>
              <a:t>Small-scale implementation</a:t>
            </a:r>
          </a:p>
          <a:p>
            <a:pPr lvl="0"/>
            <a:r>
              <a:rPr lang="en-US" sz="1500" b="1" dirty="0" smtClean="0">
                <a:solidFill>
                  <a:srgbClr val="006A6F"/>
                </a:solidFill>
              </a:rPr>
              <a:t>(MSF, PMI, CHAI, </a:t>
            </a:r>
            <a:r>
              <a:rPr lang="en-US" sz="1500" b="1" spc="-100" dirty="0" smtClean="0">
                <a:solidFill>
                  <a:srgbClr val="006A6F"/>
                </a:solidFill>
              </a:rPr>
              <a:t>Malaria Consortium, CRS )</a:t>
            </a:r>
            <a:endParaRPr lang="en-US" sz="1500" b="1" spc="-100" dirty="0">
              <a:solidFill>
                <a:srgbClr val="006A6F"/>
              </a:solidFill>
            </a:endParaRPr>
          </a:p>
          <a:p>
            <a:endParaRPr lang="en-US" sz="1500" b="1" dirty="0">
              <a:solidFill>
                <a:srgbClr val="006A6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50464" y="2659241"/>
            <a:ext cx="18935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b="1" dirty="0">
                <a:solidFill>
                  <a:srgbClr val="006A6F"/>
                </a:solidFill>
              </a:rPr>
              <a:t>Scale-up:</a:t>
            </a:r>
          </a:p>
          <a:p>
            <a:pPr lvl="0"/>
            <a:endParaRPr lang="en-US" sz="1000" b="1" dirty="0" smtClean="0">
              <a:solidFill>
                <a:srgbClr val="006A6F"/>
              </a:solidFill>
            </a:endParaRPr>
          </a:p>
          <a:p>
            <a:pPr lvl="0"/>
            <a:r>
              <a:rPr lang="en-US" sz="1500" b="1" dirty="0" smtClean="0">
                <a:solidFill>
                  <a:srgbClr val="006A6F"/>
                </a:solidFill>
              </a:rPr>
              <a:t>Unitaid/ACCESS-SMC </a:t>
            </a:r>
            <a:r>
              <a:rPr lang="en-US" sz="1500" b="1" dirty="0">
                <a:solidFill>
                  <a:srgbClr val="006A6F"/>
                </a:solidFill>
              </a:rPr>
              <a:t>(2015)</a:t>
            </a:r>
          </a:p>
          <a:p>
            <a:pPr lvl="0"/>
            <a:endParaRPr lang="en-US" sz="1500" b="1" dirty="0" smtClean="0">
              <a:solidFill>
                <a:srgbClr val="006A6F"/>
              </a:solidFill>
            </a:endParaRPr>
          </a:p>
          <a:p>
            <a:pPr lvl="0"/>
            <a:r>
              <a:rPr lang="en-US" sz="1500" b="1" dirty="0" smtClean="0">
                <a:solidFill>
                  <a:srgbClr val="006A6F"/>
                </a:solidFill>
              </a:rPr>
              <a:t>World </a:t>
            </a:r>
            <a:r>
              <a:rPr lang="en-US" sz="1500" b="1" dirty="0">
                <a:solidFill>
                  <a:srgbClr val="006A6F"/>
                </a:solidFill>
              </a:rPr>
              <a:t>Bank (2016)</a:t>
            </a:r>
          </a:p>
          <a:p>
            <a:pPr lvl="0"/>
            <a:endParaRPr lang="en-US" sz="1500" b="1" dirty="0" smtClean="0">
              <a:solidFill>
                <a:srgbClr val="006A6F"/>
              </a:solidFill>
            </a:endParaRPr>
          </a:p>
          <a:p>
            <a:pPr lvl="0"/>
            <a:r>
              <a:rPr lang="en-US" sz="1500" b="1" dirty="0" smtClean="0">
                <a:solidFill>
                  <a:srgbClr val="006A6F"/>
                </a:solidFill>
              </a:rPr>
              <a:t>PMI </a:t>
            </a:r>
            <a:r>
              <a:rPr lang="en-US" sz="1500" b="1" dirty="0">
                <a:solidFill>
                  <a:srgbClr val="006A6F"/>
                </a:solidFill>
              </a:rPr>
              <a:t>&amp; Global Fund (2017) onwards 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800100" y="446913"/>
            <a:ext cx="7543800" cy="872601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accent3"/>
                </a:solidFill>
              </a:rPr>
              <a:t>Evolution of SMC</a:t>
            </a:r>
            <a:endParaRPr lang="en-GB" sz="4400" dirty="0">
              <a:solidFill>
                <a:schemeClr val="accent3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485504" y="2589998"/>
            <a:ext cx="1789259" cy="2269080"/>
          </a:xfrm>
          <a:prstGeom prst="roundRect">
            <a:avLst/>
          </a:prstGeom>
          <a:noFill/>
          <a:ln w="12700">
            <a:solidFill>
              <a:srgbClr val="006A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4886272" y="2589998"/>
            <a:ext cx="1803590" cy="2269080"/>
          </a:xfrm>
          <a:prstGeom prst="roundRect">
            <a:avLst/>
          </a:prstGeom>
          <a:noFill/>
          <a:ln w="12700">
            <a:solidFill>
              <a:srgbClr val="006A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250465" y="2589998"/>
            <a:ext cx="1792142" cy="2269080"/>
          </a:xfrm>
          <a:prstGeom prst="roundRect">
            <a:avLst/>
          </a:prstGeom>
          <a:noFill/>
          <a:ln w="12700">
            <a:solidFill>
              <a:srgbClr val="006A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7206" y="2589997"/>
            <a:ext cx="1796822" cy="2269081"/>
          </a:xfrm>
          <a:prstGeom prst="roundRect">
            <a:avLst/>
          </a:prstGeom>
          <a:noFill/>
          <a:ln w="12700">
            <a:solidFill>
              <a:srgbClr val="006A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350298" y="2199254"/>
            <a:ext cx="1642582" cy="457200"/>
          </a:xfrm>
          <a:prstGeom prst="roundRect">
            <a:avLst/>
          </a:prstGeom>
          <a:solidFill>
            <a:srgbClr val="006A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4764352" y="2199254"/>
            <a:ext cx="1642582" cy="457200"/>
          </a:xfrm>
          <a:prstGeom prst="roundRect">
            <a:avLst/>
          </a:prstGeom>
          <a:solidFill>
            <a:srgbClr val="006A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2012-2014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7165028" y="2199254"/>
            <a:ext cx="1642582" cy="457200"/>
          </a:xfrm>
          <a:prstGeom prst="roundRect">
            <a:avLst/>
          </a:prstGeom>
          <a:solidFill>
            <a:srgbClr val="006A6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Since 2015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841965" y="2232081"/>
            <a:ext cx="391378" cy="326911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4215651" y="2232081"/>
            <a:ext cx="391378" cy="326911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6636024" y="2264398"/>
            <a:ext cx="391378" cy="326911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84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76367" y="286604"/>
            <a:ext cx="8792014" cy="66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3400" b="1">
                <a:solidFill>
                  <a:srgbClr val="F07846"/>
                </a:solidFill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2pPr>
            <a:lvl3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3pPr>
            <a:lvl4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4pPr>
            <a:lvl5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Feasibility </a:t>
            </a:r>
            <a:r>
              <a:rPr lang="en-US" dirty="0" smtClean="0">
                <a:solidFill>
                  <a:schemeClr val="accent3"/>
                </a:solidFill>
              </a:rPr>
              <a:t>at scale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387" y="1398238"/>
            <a:ext cx="8288013" cy="14037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None/>
            </a:pPr>
            <a:r>
              <a:rPr lang="en-US" sz="2400" b="1" dirty="0">
                <a:solidFill>
                  <a:srgbClr val="006A6F"/>
                </a:solidFill>
              </a:rPr>
              <a:t>Coverage assessed through </a:t>
            </a:r>
            <a:r>
              <a:rPr lang="en-US" sz="2400" b="1" dirty="0" smtClean="0">
                <a:solidFill>
                  <a:srgbClr val="006A6F"/>
                </a:solidFill>
              </a:rPr>
              <a:t>surveys</a:t>
            </a:r>
            <a:r>
              <a:rPr lang="en-US" sz="2400" b="1" dirty="0">
                <a:solidFill>
                  <a:srgbClr val="006A6F"/>
                </a:solidFill>
              </a:rPr>
              <a:t>: </a:t>
            </a:r>
          </a:p>
          <a:p>
            <a:pPr marL="72000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A6F"/>
                </a:solidFill>
              </a:rPr>
              <a:t>Are the right children reached (age / geography)? </a:t>
            </a:r>
          </a:p>
          <a:p>
            <a:pPr marL="72000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A6F"/>
                </a:solidFill>
              </a:rPr>
              <a:t>Are </a:t>
            </a:r>
            <a:r>
              <a:rPr lang="en-US" sz="2400" dirty="0">
                <a:solidFill>
                  <a:srgbClr val="006A6F"/>
                </a:solidFill>
              </a:rPr>
              <a:t>they </a:t>
            </a:r>
            <a:r>
              <a:rPr lang="en-US" sz="2400" dirty="0" smtClean="0">
                <a:solidFill>
                  <a:srgbClr val="006A6F"/>
                </a:solidFill>
              </a:rPr>
              <a:t>reached </a:t>
            </a:r>
            <a:r>
              <a:rPr lang="en-US" sz="2400" b="1" dirty="0">
                <a:solidFill>
                  <a:srgbClr val="006A6F"/>
                </a:solidFill>
              </a:rPr>
              <a:t>during</a:t>
            </a:r>
            <a:r>
              <a:rPr lang="en-US" sz="2400" dirty="0">
                <a:solidFill>
                  <a:srgbClr val="006A6F"/>
                </a:solidFill>
              </a:rPr>
              <a:t> all 4 </a:t>
            </a:r>
            <a:r>
              <a:rPr lang="en-US" sz="2400" dirty="0" smtClean="0">
                <a:solidFill>
                  <a:srgbClr val="006A6F"/>
                </a:solidFill>
              </a:rPr>
              <a:t>cycles </a:t>
            </a:r>
            <a:r>
              <a:rPr lang="en-GB" sz="2400" dirty="0" smtClean="0">
                <a:solidFill>
                  <a:srgbClr val="006A6F"/>
                </a:solidFill>
                <a:latin typeface="Wingdings 3" panose="05040102010807070707" pitchFamily="18" charset="2"/>
              </a:rPr>
              <a:t>’</a:t>
            </a:r>
            <a:r>
              <a:rPr lang="en-GB" sz="2400" dirty="0" smtClean="0">
                <a:solidFill>
                  <a:srgbClr val="006A6F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6A6F"/>
                </a:solidFill>
              </a:rPr>
              <a:t>effectively </a:t>
            </a:r>
            <a:r>
              <a:rPr lang="en-US" sz="2400" dirty="0">
                <a:solidFill>
                  <a:srgbClr val="006A6F"/>
                </a:solidFill>
              </a:rPr>
              <a:t>protected throughout the transmission season?   </a:t>
            </a:r>
          </a:p>
          <a:p>
            <a:pPr marL="6350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2400" b="1" i="1" u="sng" dirty="0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Chad</a:t>
            </a:r>
            <a:endParaRPr lang="en-US" sz="2400" b="1" i="1" u="sng" dirty="0">
              <a:solidFill>
                <a:srgbClr val="006A6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 smtClean="0">
              <a:solidFill>
                <a:srgbClr val="006A6F"/>
              </a:solidFill>
            </a:endParaRP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>
              <a:solidFill>
                <a:srgbClr val="006A6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960950"/>
              </p:ext>
            </p:extLst>
          </p:nvPr>
        </p:nvGraphicFramePr>
        <p:xfrm>
          <a:off x="370387" y="3510069"/>
          <a:ext cx="8048399" cy="2875127"/>
        </p:xfrm>
        <a:graphic>
          <a:graphicData uri="http://schemas.openxmlformats.org/drawingml/2006/table">
            <a:tbl>
              <a:tblPr firstRow="1" firstCol="1" bandRow="1"/>
              <a:tblGrid>
                <a:gridCol w="4832234"/>
                <a:gridCol w="1261241"/>
                <a:gridCol w="1135117"/>
                <a:gridCol w="819807"/>
              </a:tblGrid>
              <a:tr h="6520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en-US" sz="20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Weighted average coverage in the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country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97%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109%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104%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SURVEY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Received at least 4 treatments: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Received at least 3 treatments:	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85%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7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793954" y="2801974"/>
            <a:ext cx="1155195" cy="9483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76367" y="286604"/>
            <a:ext cx="8792014" cy="66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3400" b="1">
                <a:solidFill>
                  <a:srgbClr val="F07846"/>
                </a:solidFill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2pPr>
            <a:lvl3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3pPr>
            <a:lvl4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4pPr>
            <a:lvl5pPr eaLnBrk="0" hangingPunct="0">
              <a:lnSpc>
                <a:spcPct val="90000"/>
              </a:lnSpc>
              <a:defRPr sz="3200" b="1">
                <a:solidFill>
                  <a:srgbClr val="595959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Feasibility and effectiveness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387" y="1398238"/>
            <a:ext cx="8288013" cy="14037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None/>
            </a:pPr>
            <a:r>
              <a:rPr lang="en-US" sz="2400" b="1" dirty="0">
                <a:solidFill>
                  <a:srgbClr val="006A6F"/>
                </a:solidFill>
              </a:rPr>
              <a:t>Coverage </a:t>
            </a:r>
            <a:r>
              <a:rPr lang="en-US" sz="2400" b="1" dirty="0" smtClean="0">
                <a:solidFill>
                  <a:srgbClr val="006A6F"/>
                </a:solidFill>
              </a:rPr>
              <a:t>assessed through surveys</a:t>
            </a:r>
            <a:r>
              <a:rPr lang="en-US" sz="2400" b="1" dirty="0">
                <a:solidFill>
                  <a:srgbClr val="006A6F"/>
                </a:solidFill>
              </a:rPr>
              <a:t>: </a:t>
            </a:r>
          </a:p>
          <a:p>
            <a:pPr marL="72000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A6F"/>
                </a:solidFill>
              </a:rPr>
              <a:t>Are the right children reached (age / geography)? </a:t>
            </a:r>
          </a:p>
          <a:p>
            <a:pPr marL="72000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A6F"/>
                </a:solidFill>
              </a:rPr>
              <a:t>Are </a:t>
            </a:r>
            <a:r>
              <a:rPr lang="en-US" sz="2400" dirty="0">
                <a:solidFill>
                  <a:srgbClr val="006A6F"/>
                </a:solidFill>
              </a:rPr>
              <a:t>they </a:t>
            </a:r>
            <a:r>
              <a:rPr lang="en-US" sz="2400" dirty="0" smtClean="0">
                <a:solidFill>
                  <a:srgbClr val="006A6F"/>
                </a:solidFill>
              </a:rPr>
              <a:t>reached </a:t>
            </a:r>
            <a:r>
              <a:rPr lang="en-US" sz="2400" b="1" dirty="0">
                <a:solidFill>
                  <a:srgbClr val="006A6F"/>
                </a:solidFill>
              </a:rPr>
              <a:t>during</a:t>
            </a:r>
            <a:r>
              <a:rPr lang="en-US" sz="2400" dirty="0">
                <a:solidFill>
                  <a:srgbClr val="006A6F"/>
                </a:solidFill>
              </a:rPr>
              <a:t> all 4 </a:t>
            </a:r>
            <a:r>
              <a:rPr lang="en-US" sz="2400" dirty="0" smtClean="0">
                <a:solidFill>
                  <a:srgbClr val="006A6F"/>
                </a:solidFill>
              </a:rPr>
              <a:t>cycles </a:t>
            </a:r>
            <a:r>
              <a:rPr lang="en-GB" sz="2400" dirty="0" smtClean="0">
                <a:solidFill>
                  <a:srgbClr val="006A6F"/>
                </a:solidFill>
                <a:latin typeface="Wingdings 3" panose="05040102010807070707" pitchFamily="18" charset="2"/>
              </a:rPr>
              <a:t>’</a:t>
            </a:r>
            <a:r>
              <a:rPr lang="en-GB" sz="2400" dirty="0" smtClean="0">
                <a:solidFill>
                  <a:srgbClr val="006A6F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6A6F"/>
                </a:solidFill>
              </a:rPr>
              <a:t>effectively protected throughout the transmission season? </a:t>
            </a:r>
            <a:r>
              <a:rPr lang="en-US" sz="2400" dirty="0" smtClean="0">
                <a:solidFill>
                  <a:srgbClr val="006A6F"/>
                </a:solidFill>
              </a:rPr>
              <a:t>   </a:t>
            </a:r>
            <a:endParaRPr lang="en-US" sz="2400" dirty="0">
              <a:solidFill>
                <a:srgbClr val="006A6F"/>
              </a:solidFill>
            </a:endParaRP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 smtClean="0">
              <a:solidFill>
                <a:srgbClr val="006A6F"/>
              </a:solidFill>
            </a:endParaRP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>
              <a:solidFill>
                <a:srgbClr val="006A6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0386" y="4990960"/>
            <a:ext cx="8578763" cy="9546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None/>
            </a:pPr>
            <a:r>
              <a:rPr lang="en-US" sz="2400" b="1" dirty="0" smtClean="0">
                <a:solidFill>
                  <a:srgbClr val="006A6F"/>
                </a:solidFill>
              </a:rPr>
              <a:t>Assessment of effectiveness on disease burden:</a:t>
            </a:r>
            <a:endParaRPr lang="en-US" sz="2400" b="1" dirty="0">
              <a:solidFill>
                <a:srgbClr val="006A6F"/>
              </a:solidFill>
            </a:endParaRPr>
          </a:p>
          <a:p>
            <a:pPr marL="720000" lvl="4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A6F"/>
                </a:solidFill>
              </a:rPr>
              <a:t>What is the protective effect of SMC at scale?</a:t>
            </a:r>
            <a:endParaRPr lang="en-US" sz="2400" dirty="0">
              <a:solidFill>
                <a:srgbClr val="006A6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2839" y="3275689"/>
            <a:ext cx="8731161" cy="145947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None/>
            </a:pPr>
            <a:r>
              <a:rPr lang="en-US" sz="2400" b="1" dirty="0" smtClean="0">
                <a:solidFill>
                  <a:srgbClr val="006A6F"/>
                </a:solidFill>
              </a:rPr>
              <a:t>Efficacy </a:t>
            </a:r>
            <a:r>
              <a:rPr lang="en-US" sz="2400" b="1" dirty="0">
                <a:solidFill>
                  <a:srgbClr val="006A6F"/>
                </a:solidFill>
              </a:rPr>
              <a:t>studies </a:t>
            </a:r>
            <a:r>
              <a:rPr lang="en-US" sz="2400" b="1" dirty="0" smtClean="0">
                <a:solidFill>
                  <a:srgbClr val="006A6F"/>
                </a:solidFill>
              </a:rPr>
              <a:t>and </a:t>
            </a:r>
            <a:r>
              <a:rPr lang="en-US" sz="2400" b="1" dirty="0">
                <a:solidFill>
                  <a:srgbClr val="006A6F"/>
                </a:solidFill>
              </a:rPr>
              <a:t>resistance monitoring of SMC drugs:</a:t>
            </a:r>
          </a:p>
          <a:p>
            <a:pPr marL="720000" lvl="4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A6F"/>
                </a:solidFill>
              </a:rPr>
              <a:t>Do local parasites remain sensitive to the drugs?</a:t>
            </a:r>
          </a:p>
          <a:p>
            <a:pPr marL="720000" lvl="4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A6F"/>
                </a:solidFill>
              </a:rPr>
              <a:t>Will widespread use lead to the selection of drug resistant parasites </a:t>
            </a:r>
            <a:r>
              <a:rPr lang="en-GB" sz="2400" dirty="0">
                <a:solidFill>
                  <a:srgbClr val="006A6F"/>
                </a:solidFill>
                <a:latin typeface="Wingdings 3" panose="05040102010807070707" pitchFamily="18" charset="2"/>
              </a:rPr>
              <a:t>’</a:t>
            </a:r>
            <a:r>
              <a:rPr lang="en-US" sz="2400" dirty="0" smtClean="0">
                <a:solidFill>
                  <a:srgbClr val="006A6F"/>
                </a:solidFill>
              </a:rPr>
              <a:t> </a:t>
            </a:r>
            <a:r>
              <a:rPr lang="en-US" sz="2400" dirty="0">
                <a:solidFill>
                  <a:srgbClr val="006A6F"/>
                </a:solidFill>
              </a:rPr>
              <a:t>loss of </a:t>
            </a:r>
            <a:r>
              <a:rPr lang="en-US" sz="2400" dirty="0" smtClean="0">
                <a:solidFill>
                  <a:srgbClr val="006A6F"/>
                </a:solidFill>
              </a:rPr>
              <a:t>efficacy</a:t>
            </a:r>
            <a:endParaRPr lang="en-US" sz="2400" dirty="0">
              <a:solidFill>
                <a:srgbClr val="006A6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85137" y="2891445"/>
            <a:ext cx="1164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6"/>
                </a:solidFill>
              </a:rPr>
              <a:t>89% </a:t>
            </a:r>
          </a:p>
          <a:p>
            <a:pPr algn="ctr"/>
            <a:r>
              <a:rPr lang="en-US" sz="2200" b="1" dirty="0" smtClean="0">
                <a:solidFill>
                  <a:schemeClr val="accent6"/>
                </a:solidFill>
              </a:rPr>
              <a:t>efficacy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59804" y="5945575"/>
            <a:ext cx="7107338" cy="474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791" y="5945575"/>
            <a:ext cx="6883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6"/>
                </a:solidFill>
              </a:rPr>
              <a:t>Over 60,000 deaths and 10 million malaria cases averted</a:t>
            </a:r>
            <a:endParaRPr lang="en-US" sz="2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8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/>
        </p:nvSpPr>
        <p:spPr>
          <a:xfrm>
            <a:off x="110360" y="2798324"/>
            <a:ext cx="8840548" cy="346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900" dirty="0" smtClean="0">
                <a:solidFill>
                  <a:srgbClr val="006A6F"/>
                </a:solidFill>
              </a:rPr>
              <a:t>Training workshops for national PV coordinators and NMCP staff 2014, 2015, 2016, 2017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900" dirty="0" smtClean="0">
                <a:solidFill>
                  <a:srgbClr val="006A6F"/>
                </a:solidFill>
              </a:rPr>
              <a:t>PV training for HF staff and CHWs included in cascade training for SMC delivery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900" dirty="0" smtClean="0">
                <a:solidFill>
                  <a:srgbClr val="006A6F"/>
                </a:solidFill>
              </a:rPr>
              <a:t>Job aid and reporting forms distributed to facilities in SMC areas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900" dirty="0" smtClean="0">
                <a:solidFill>
                  <a:srgbClr val="006A6F"/>
                </a:solidFill>
              </a:rPr>
              <a:t>All SMC countries now members of WHO safety monitoring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900" dirty="0" smtClean="0">
                <a:solidFill>
                  <a:srgbClr val="006A6F"/>
                </a:solidFill>
              </a:rPr>
              <a:t>All countries have reported events</a:t>
            </a:r>
          </a:p>
          <a:p>
            <a:endParaRPr lang="en-GB" sz="1900" dirty="0" smtClean="0">
              <a:solidFill>
                <a:srgbClr val="006A6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76367" y="286604"/>
            <a:ext cx="8792014" cy="9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Safety at scale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367" y="1541256"/>
            <a:ext cx="8109754" cy="148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</a:pPr>
            <a:r>
              <a:rPr lang="en-US" sz="2400" b="1" dirty="0" smtClean="0">
                <a:solidFill>
                  <a:srgbClr val="006A6F"/>
                </a:solidFill>
                <a:latin typeface="+mn-lt"/>
                <a:cs typeface="+mn-cs"/>
              </a:rPr>
              <a:t>Safety monitoring and support to pharmacovigilance:</a:t>
            </a:r>
            <a:endParaRPr lang="en-US" sz="2400" b="1" dirty="0">
              <a:solidFill>
                <a:srgbClr val="006A6F"/>
              </a:solidFill>
              <a:latin typeface="+mn-lt"/>
              <a:cs typeface="+mn-cs"/>
            </a:endParaRPr>
          </a:p>
          <a:p>
            <a:pPr marL="720000" lvl="4" indent="-18288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A6F"/>
                </a:solidFill>
                <a:latin typeface="+mn-lt"/>
                <a:cs typeface="+mn-cs"/>
              </a:rPr>
              <a:t>Are there any major safety </a:t>
            </a:r>
            <a:r>
              <a:rPr lang="en-US" sz="2400" dirty="0" smtClean="0">
                <a:solidFill>
                  <a:srgbClr val="006A6F"/>
                </a:solidFill>
                <a:latin typeface="+mn-lt"/>
                <a:cs typeface="+mn-cs"/>
              </a:rPr>
              <a:t>concerns in </a:t>
            </a:r>
            <a:r>
              <a:rPr lang="en-US" sz="2400" dirty="0">
                <a:solidFill>
                  <a:srgbClr val="006A6F"/>
                </a:solidFill>
                <a:latin typeface="+mn-lt"/>
                <a:cs typeface="+mn-cs"/>
              </a:rPr>
              <a:t>distributing SMC to a large target population?</a:t>
            </a:r>
          </a:p>
          <a:p>
            <a:endParaRPr lang="en-GB" dirty="0">
              <a:solidFill>
                <a:srgbClr val="006A6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360" y="2960320"/>
            <a:ext cx="884054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A6F"/>
                </a:solidFill>
              </a:rPr>
              <a:t>Severe adverse reactions uncommon </a:t>
            </a:r>
          </a:p>
          <a:p>
            <a:endParaRPr lang="en-US" sz="2400" b="1" dirty="0">
              <a:solidFill>
                <a:srgbClr val="006A6F"/>
              </a:solidFill>
            </a:endParaRPr>
          </a:p>
          <a:p>
            <a:r>
              <a:rPr lang="en-US" sz="2400" b="1" dirty="0">
                <a:solidFill>
                  <a:srgbClr val="006A6F"/>
                </a:solidFill>
              </a:rPr>
              <a:t>No cases of SJ syndrome/Lyell syndrome in ACCESS-SMC </a:t>
            </a:r>
          </a:p>
          <a:p>
            <a:endParaRPr lang="en-US" sz="2400" b="1" dirty="0">
              <a:solidFill>
                <a:srgbClr val="006A6F"/>
              </a:solidFill>
            </a:endParaRPr>
          </a:p>
          <a:p>
            <a:r>
              <a:rPr lang="en-US" sz="2400" b="1" dirty="0">
                <a:solidFill>
                  <a:srgbClr val="006A6F"/>
                </a:solidFill>
              </a:rPr>
              <a:t>Safety review 2017 </a:t>
            </a:r>
            <a:r>
              <a:rPr lang="en-US" sz="2400" b="1" dirty="0" err="1">
                <a:solidFill>
                  <a:srgbClr val="006A6F"/>
                </a:solidFill>
              </a:rPr>
              <a:t>ACSoMP</a:t>
            </a:r>
            <a:r>
              <a:rPr lang="en-US" sz="2400" b="1" dirty="0">
                <a:solidFill>
                  <a:srgbClr val="006A6F"/>
                </a:solidFill>
              </a:rPr>
              <a:t>, no safety concerns</a:t>
            </a:r>
          </a:p>
          <a:p>
            <a:endParaRPr lang="en-US" sz="2400" b="1" dirty="0">
              <a:solidFill>
                <a:srgbClr val="006A6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67" y="1998305"/>
            <a:ext cx="4722768" cy="204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95" y="3898600"/>
            <a:ext cx="4025912" cy="43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22" y="4279811"/>
            <a:ext cx="4260859" cy="233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9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67" y="1"/>
            <a:ext cx="8792014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07846"/>
                </a:solidFill>
                <a:latin typeface="Calibri" panose="020F0502020204030204" pitchFamily="34" charset="0"/>
              </a:rPr>
              <a:t>At </a:t>
            </a:r>
            <a:r>
              <a:rPr lang="en-GB" dirty="0">
                <a:solidFill>
                  <a:srgbClr val="F07846"/>
                </a:solidFill>
                <a:latin typeface="Calibri" panose="020F0502020204030204" pitchFamily="34" charset="0"/>
              </a:rPr>
              <a:t>what cost?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0942" y="1254761"/>
            <a:ext cx="7150736" cy="106670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6A6F"/>
                </a:solidFill>
              </a:rPr>
              <a:t>What </a:t>
            </a:r>
            <a:r>
              <a:rPr lang="en-US" sz="2400" b="1" dirty="0">
                <a:solidFill>
                  <a:srgbClr val="006A6F"/>
                </a:solidFill>
              </a:rPr>
              <a:t>are the key cost drivers? 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6A6F"/>
                </a:solidFill>
              </a:rPr>
              <a:t>Is SMC expensive</a:t>
            </a:r>
            <a:r>
              <a:rPr lang="en-US" sz="2400" b="1" dirty="0" smtClean="0">
                <a:solidFill>
                  <a:srgbClr val="006A6F"/>
                </a:solidFill>
              </a:rPr>
              <a:t>?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6A6F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rgbClr val="006A6F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2600" dirty="0" smtClean="0">
              <a:solidFill>
                <a:srgbClr val="006A6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50" y="2321466"/>
            <a:ext cx="43910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7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67" y="1"/>
            <a:ext cx="8792014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07846"/>
                </a:solidFill>
                <a:latin typeface="Calibri" panose="020F0502020204030204" pitchFamily="34" charset="0"/>
              </a:rPr>
              <a:t>At </a:t>
            </a:r>
            <a:r>
              <a:rPr lang="en-GB" dirty="0">
                <a:solidFill>
                  <a:srgbClr val="F07846"/>
                </a:solidFill>
                <a:latin typeface="Calibri" panose="020F0502020204030204" pitchFamily="34" charset="0"/>
              </a:rPr>
              <a:t>what cost?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0942" y="1254761"/>
            <a:ext cx="7150736" cy="106670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6A6F"/>
                </a:solidFill>
              </a:rPr>
              <a:t>What </a:t>
            </a:r>
            <a:r>
              <a:rPr lang="en-US" sz="2400" b="1" dirty="0">
                <a:solidFill>
                  <a:srgbClr val="006A6F"/>
                </a:solidFill>
              </a:rPr>
              <a:t>are the key cost drivers? 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6A6F"/>
                </a:solidFill>
              </a:rPr>
              <a:t>Is SMC expensive</a:t>
            </a:r>
            <a:r>
              <a:rPr lang="en-US" sz="2400" b="1" dirty="0" smtClean="0">
                <a:solidFill>
                  <a:srgbClr val="006A6F"/>
                </a:solidFill>
              </a:rPr>
              <a:t>?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6A6F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rgbClr val="006A6F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2600" dirty="0" smtClean="0">
              <a:solidFill>
                <a:srgbClr val="006A6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141" y="5626272"/>
            <a:ext cx="41318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6A6F"/>
                </a:solidFill>
                <a:latin typeface="+mn-lt"/>
                <a:cs typeface="+mn-cs"/>
              </a:rPr>
              <a:t>What </a:t>
            </a:r>
            <a:r>
              <a:rPr lang="en-US" sz="2600" b="1" dirty="0" smtClean="0">
                <a:solidFill>
                  <a:srgbClr val="006A6F"/>
                </a:solidFill>
                <a:latin typeface="+mn-lt"/>
                <a:cs typeface="+mn-cs"/>
              </a:rPr>
              <a:t>are the benefits</a:t>
            </a:r>
            <a:r>
              <a:rPr lang="en-US" sz="2600" b="1" dirty="0" smtClean="0">
                <a:solidFill>
                  <a:srgbClr val="006A6F"/>
                </a:solidFill>
              </a:rPr>
              <a:t>?</a:t>
            </a:r>
            <a:endParaRPr lang="en-GB" sz="2600" b="1" dirty="0">
              <a:solidFill>
                <a:srgbClr val="006A6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141" y="6118715"/>
            <a:ext cx="7973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6A6F"/>
                </a:solidFill>
                <a:latin typeface="+mn-lt"/>
                <a:cs typeface="+mn-cs"/>
              </a:rPr>
              <a:t>Is SMC </a:t>
            </a:r>
            <a:r>
              <a:rPr lang="en-US" sz="2600" b="1" dirty="0" smtClean="0">
                <a:solidFill>
                  <a:srgbClr val="006A6F"/>
                </a:solidFill>
                <a:latin typeface="+mn-lt"/>
                <a:cs typeface="+mn-cs"/>
              </a:rPr>
              <a:t>cost-effective at scale?</a:t>
            </a:r>
            <a:endParaRPr lang="en-GB" sz="2600" b="1" dirty="0">
              <a:solidFill>
                <a:srgbClr val="006A6F"/>
              </a:solidFill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50" y="2321466"/>
            <a:ext cx="43910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45" y="4350291"/>
            <a:ext cx="29718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5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6237" y="1745568"/>
            <a:ext cx="847900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A6F"/>
                </a:solidFill>
              </a:rPr>
              <a:t>Contributed to shaping the market: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Influencing supply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Driving the introduction of a child-friendly formulation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A6F"/>
                </a:solidFill>
              </a:rPr>
              <a:t>Introduced standard tools and procedures now used across all ACCESS-SMC countries</a:t>
            </a:r>
            <a:endParaRPr lang="en-US" sz="2800" dirty="0">
              <a:solidFill>
                <a:srgbClr val="006A6F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A6F"/>
                </a:solidFill>
              </a:rPr>
              <a:t>SMC at this scale is: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Feasible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Reasonably priced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Safe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Effective if all conditions are met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6A6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76238" y="357188"/>
            <a:ext cx="78867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en-GB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Summary of ACCESS-SMC achievements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7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6236" y="1217219"/>
            <a:ext cx="847900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2800" dirty="0" smtClean="0">
                <a:solidFill>
                  <a:srgbClr val="006A6F"/>
                </a:solidFill>
              </a:rPr>
              <a:t>Market &amp; Product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Monopolistic market with capped production capacity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Slow international QA processes 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Lack of coordinated demand (procurement planning)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Long-term questions around efficacy 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SP resistance in other seasonal contexts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2600" dirty="0">
              <a:solidFill>
                <a:srgbClr val="006A6F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en-US" sz="2800" dirty="0" smtClean="0">
                <a:solidFill>
                  <a:srgbClr val="006A6F"/>
                </a:solidFill>
              </a:rPr>
              <a:t>Planning, coordination and country ownership</a:t>
            </a:r>
          </a:p>
          <a:p>
            <a:pPr marL="971550" lvl="2" indent="-51435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Late operational planning </a:t>
            </a:r>
            <a:r>
              <a:rPr lang="en-US" sz="2600" dirty="0" smtClean="0">
                <a:solidFill>
                  <a:srgbClr val="006A6F"/>
                </a:solidFill>
                <a:sym typeface="Wingdings" panose="05000000000000000000" pitchFamily="2" charset="2"/>
              </a:rPr>
              <a:t> </a:t>
            </a:r>
            <a:r>
              <a:rPr lang="en-US" sz="2600" dirty="0" smtClean="0">
                <a:solidFill>
                  <a:srgbClr val="006A6F"/>
                </a:solidFill>
              </a:rPr>
              <a:t>linked to funding streams</a:t>
            </a:r>
          </a:p>
          <a:p>
            <a:pPr marL="971550" lvl="2" indent="-51435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Inefficient quantification (unreliable estimates)</a:t>
            </a:r>
          </a:p>
          <a:p>
            <a:pPr marL="971550" lvl="2" indent="-51435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Incoherent approaches and tools</a:t>
            </a:r>
          </a:p>
          <a:p>
            <a:pPr marL="971550" lvl="2" indent="-51435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6A6F"/>
                </a:solidFill>
              </a:rPr>
              <a:t>Inappropriate / inefficient delivery approaches</a:t>
            </a:r>
            <a:endParaRPr lang="en-US" sz="2400" dirty="0">
              <a:solidFill>
                <a:srgbClr val="006A6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76238" y="0"/>
            <a:ext cx="78867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en-GB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Challenges to universal access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Beyond ACCESS-SMC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4988" y="1667383"/>
            <a:ext cx="8214246" cy="49533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Uncertainties</a:t>
            </a:r>
            <a:r>
              <a:rPr lang="en-US" sz="2800" dirty="0" smtClean="0">
                <a:solidFill>
                  <a:srgbClr val="006A6F"/>
                </a:solidFill>
              </a:rPr>
              <a:t> </a:t>
            </a:r>
            <a:r>
              <a:rPr lang="en-US" sz="2600" dirty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about </a:t>
            </a:r>
            <a:r>
              <a:rPr lang="en-US" sz="2600" dirty="0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funding / transition to other sources:</a:t>
            </a:r>
            <a:endParaRPr lang="en-US" sz="2600" dirty="0">
              <a:solidFill>
                <a:srgbClr val="006A6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6A6F"/>
                </a:solidFill>
                <a:cs typeface="Arial" panose="020B0604020202020204" pitchFamily="34" charset="0"/>
              </a:rPr>
              <a:t>Timing of funding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6A6F"/>
                </a:solidFill>
                <a:cs typeface="Arial" panose="020B0604020202020204" pitchFamily="34" charset="0"/>
              </a:rPr>
              <a:t>Expand further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2200" dirty="0" smtClean="0">
              <a:solidFill>
                <a:srgbClr val="006A6F"/>
              </a:solidFill>
              <a:cs typeface="Arial" panose="020B0604020202020204" pitchFamily="34" charset="0"/>
            </a:endParaRP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Cost-saving initiatives: </a:t>
            </a:r>
          </a:p>
          <a:p>
            <a:pPr marL="914400" lvl="1" indent="-4508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6A6F"/>
                </a:solidFill>
                <a:cs typeface="Arial" panose="020B0604020202020204" pitchFamily="34" charset="0"/>
              </a:rPr>
              <a:t>Innovative delivery approaches</a:t>
            </a:r>
          </a:p>
          <a:p>
            <a:pPr marL="914400" lvl="1" indent="-4508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6A6F"/>
                </a:solidFill>
                <a:cs typeface="Arial" panose="020B0604020202020204" pitchFamily="34" charset="0"/>
              </a:rPr>
              <a:t>Prospects for integrating </a:t>
            </a:r>
            <a:r>
              <a:rPr lang="en-US" sz="2200" dirty="0" smtClean="0">
                <a:solidFill>
                  <a:srgbClr val="006A6F"/>
                </a:solidFill>
                <a:cs typeface="Arial" panose="020B0604020202020204" pitchFamily="34" charset="0"/>
              </a:rPr>
              <a:t>interventions</a:t>
            </a:r>
          </a:p>
          <a:p>
            <a:pPr marL="914400" lvl="1" indent="-4508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2200" dirty="0" smtClean="0">
              <a:solidFill>
                <a:srgbClr val="006A6F"/>
              </a:solidFill>
            </a:endParaRP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Government ownership (beyond MoH/NMCPs): </a:t>
            </a:r>
          </a:p>
          <a:p>
            <a:pPr marL="914400" lvl="1" indent="-4508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6A6F"/>
                </a:solidFill>
                <a:cs typeface="Arial" panose="020B0604020202020204" pitchFamily="34" charset="0"/>
              </a:rPr>
              <a:t>Financing strategy</a:t>
            </a:r>
            <a:endParaRPr lang="en-US" sz="2200" dirty="0">
              <a:solidFill>
                <a:srgbClr val="006A6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Beyond ACCESS-SMC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4988" y="1667383"/>
            <a:ext cx="8214246" cy="49533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Evaluation </a:t>
            </a:r>
            <a:r>
              <a:rPr lang="en-US" sz="2600" dirty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&amp; Research</a:t>
            </a:r>
          </a:p>
          <a:p>
            <a:pPr marL="914400" lvl="1" indent="-4508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6A6F"/>
                </a:solidFill>
                <a:cs typeface="Arial" panose="020B0604020202020204" pitchFamily="34" charset="0"/>
              </a:rPr>
              <a:t>Joint data collection, monitoring &amp; evaluation  (impact, resistance, PV)</a:t>
            </a:r>
          </a:p>
          <a:p>
            <a:pPr marL="463550" lvl="1" inden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2600" dirty="0" smtClean="0">
              <a:solidFill>
                <a:srgbClr val="006A6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Targets and duration </a:t>
            </a:r>
            <a:r>
              <a:rPr lang="en-US" sz="2600" dirty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 SMC </a:t>
            </a:r>
          </a:p>
          <a:p>
            <a:pPr marL="914400" lvl="1" indent="-4508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6A6F"/>
                </a:solidFill>
                <a:cs typeface="Arial" panose="020B0604020202020204" pitchFamily="34" charset="0"/>
              </a:rPr>
              <a:t>Plan for the </a:t>
            </a:r>
            <a:r>
              <a:rPr lang="en-US" sz="2200" dirty="0">
                <a:solidFill>
                  <a:srgbClr val="006A6F"/>
                </a:solidFill>
                <a:cs typeface="Arial" panose="020B0604020202020204" pitchFamily="34" charset="0"/>
              </a:rPr>
              <a:t>potential development for drug </a:t>
            </a:r>
            <a:r>
              <a:rPr lang="en-US" sz="2200" dirty="0" smtClean="0">
                <a:solidFill>
                  <a:srgbClr val="006A6F"/>
                </a:solidFill>
                <a:cs typeface="Arial" panose="020B0604020202020204" pitchFamily="34" charset="0"/>
              </a:rPr>
              <a:t>resistance</a:t>
            </a:r>
            <a:endParaRPr lang="en-US" sz="2200" dirty="0">
              <a:solidFill>
                <a:srgbClr val="006A6F"/>
              </a:solidFill>
              <a:cs typeface="Arial" panose="020B0604020202020204" pitchFamily="34" charset="0"/>
            </a:endParaRPr>
          </a:p>
          <a:p>
            <a:pPr marL="914400" lvl="1" indent="-4508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6A6F"/>
                </a:solidFill>
                <a:cs typeface="Arial" panose="020B0604020202020204" pitchFamily="34" charset="0"/>
              </a:rPr>
              <a:t>Expand the geographical scope to </a:t>
            </a:r>
            <a:r>
              <a:rPr lang="en-US" sz="2200" dirty="0" smtClean="0">
                <a:solidFill>
                  <a:srgbClr val="006A6F"/>
                </a:solidFill>
                <a:cs typeface="Arial" panose="020B0604020202020204" pitchFamily="34" charset="0"/>
              </a:rPr>
              <a:t>SP-resistant areas</a:t>
            </a:r>
          </a:p>
          <a:p>
            <a:pPr marL="914400" lvl="1" indent="-4508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6A6F"/>
                </a:solidFill>
                <a:cs typeface="Arial" panose="020B0604020202020204" pitchFamily="34" charset="0"/>
              </a:rPr>
              <a:t>Expand the target </a:t>
            </a:r>
            <a:r>
              <a:rPr lang="en-US" sz="2200" dirty="0" smtClean="0">
                <a:solidFill>
                  <a:srgbClr val="006A6F"/>
                </a:solidFill>
                <a:cs typeface="Arial" panose="020B0604020202020204" pitchFamily="34" charset="0"/>
              </a:rPr>
              <a:t>group</a:t>
            </a:r>
            <a:endParaRPr lang="en-US" sz="2200" dirty="0">
              <a:solidFill>
                <a:srgbClr val="006A6F"/>
              </a:solidFill>
              <a:cs typeface="Arial" panose="020B0604020202020204" pitchFamily="34" charset="0"/>
            </a:endParaRPr>
          </a:p>
          <a:p>
            <a:pPr marL="914400" lvl="1" indent="-4508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6A6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Conclusions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4988" y="1667383"/>
            <a:ext cx="8214246" cy="495333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SMC is NOT a magic bullet, but in the Sahel it is an effective complementary prevention approach to malaria control. ACCESS-SMC showed that implementing SMC at scale is possible and necessary to reduce the burden of malaria</a:t>
            </a:r>
          </a:p>
          <a:p>
            <a:pPr lvl="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Now is the time to invest in SMC, while drugs are still efficacious, and in line with a multi-pronged effort to reduce malaria-related cases and deaths (WHO Malaria Strategy)</a:t>
            </a:r>
            <a:endParaRPr lang="en-US" sz="2600" dirty="0">
              <a:solidFill>
                <a:srgbClr val="006A6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Continued support to evaluation and research is necessary to monitor effectiveness and drugs efficacy, and to </a:t>
            </a:r>
            <a:r>
              <a:rPr lang="en-US" sz="2600" dirty="0" err="1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optimise</a:t>
            </a:r>
            <a:r>
              <a:rPr lang="en-US" sz="2600" dirty="0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coverage in areas where coverage surveys have indicated </a:t>
            </a:r>
            <a:r>
              <a:rPr lang="en-US" sz="2600" dirty="0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delivery problems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6A6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 12M children who could potentially benefit from this intervention currently are not, mainly due to lack of funding</a:t>
            </a:r>
            <a:endParaRPr lang="en-US" sz="2600" dirty="0">
              <a:solidFill>
                <a:srgbClr val="006A6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5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800100" y="446913"/>
            <a:ext cx="7543800" cy="872601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accent3"/>
                </a:solidFill>
              </a:rPr>
              <a:t>Evolution of SMC</a:t>
            </a:r>
            <a:endParaRPr lang="en-GB" sz="4400" dirty="0">
              <a:solidFill>
                <a:schemeClr val="accent3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699150"/>
              </p:ext>
            </p:extLst>
          </p:nvPr>
        </p:nvGraphicFramePr>
        <p:xfrm>
          <a:off x="395787" y="1539431"/>
          <a:ext cx="8516201" cy="49159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24991"/>
                <a:gridCol w="2114744"/>
                <a:gridCol w="2197290"/>
                <a:gridCol w="2279176"/>
              </a:tblGrid>
              <a:tr h="720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Countries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SMC policy adoption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(year)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SMC adoption in the strategic plan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SMC first implementation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Burkina Faso 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Cameroon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Chad 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Ghana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Guinea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Guinea Bissau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2015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2016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Mali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Niger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Nigeria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Gambia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Togo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Senegal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163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416952"/>
            <a:ext cx="9144000" cy="144104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2"/>
            <a:ext cx="9144000" cy="171305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91" y="471823"/>
            <a:ext cx="1194543" cy="781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01" y="391080"/>
            <a:ext cx="2802844" cy="943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45" y="491314"/>
            <a:ext cx="1545011" cy="730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71" y="5768183"/>
            <a:ext cx="1400958" cy="735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5" y="5783066"/>
            <a:ext cx="2242548" cy="701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50" y="5852231"/>
            <a:ext cx="1539850" cy="632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18" y="5802767"/>
            <a:ext cx="1164280" cy="746333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406984" y="3396536"/>
            <a:ext cx="4308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 err="1" smtClean="0">
                <a:solidFill>
                  <a:schemeClr val="accent3"/>
                </a:solidFill>
                <a:cs typeface="Arial" charset="0"/>
              </a:rPr>
              <a:t>www.access-smc.org</a:t>
            </a:r>
            <a:endParaRPr lang="en-GB" altLang="en-US" sz="3600" b="1" dirty="0" smtClean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24969" y="2688478"/>
            <a:ext cx="21637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 dirty="0">
                <a:solidFill>
                  <a:srgbClr val="006A6F"/>
                </a:solidFill>
              </a:rPr>
              <a:t>Thank you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72" y="5330535"/>
            <a:ext cx="9144000" cy="8681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cid:image001.png@01D2CA6C.B8277CC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5" y="403670"/>
            <a:ext cx="2148425" cy="72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4930" y="195362"/>
            <a:ext cx="3095324" cy="4272466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21" y="622359"/>
            <a:ext cx="3113290" cy="10475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32871" r="59867" b="27027"/>
          <a:stretch/>
        </p:blipFill>
        <p:spPr>
          <a:xfrm>
            <a:off x="6288107" y="1896780"/>
            <a:ext cx="2842147" cy="22161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9" name="Picture 28" descr="D:\Suzanne Van Hulle\My Documents\RTA\CRS Logo Primar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14" y="1948141"/>
            <a:ext cx="941816" cy="58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12" y="1961906"/>
            <a:ext cx="1339384" cy="634221"/>
          </a:xfrm>
          <a:prstGeom prst="rect">
            <a:avLst/>
          </a:prstGeom>
        </p:spPr>
      </p:pic>
      <p:pic>
        <p:nvPicPr>
          <p:cNvPr id="31" name="Picture 30" descr="London School of Hygiene &amp; Tropical Medicine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5" y="2935360"/>
            <a:ext cx="1238075" cy="5844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13" y="3004879"/>
            <a:ext cx="1221763" cy="49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04" y="3088249"/>
            <a:ext cx="1490944" cy="39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4233" y="2954931"/>
            <a:ext cx="951247" cy="530362"/>
          </a:xfrm>
          <a:prstGeom prst="rect">
            <a:avLst/>
          </a:prstGeom>
        </p:spPr>
      </p:pic>
      <p:pic>
        <p:nvPicPr>
          <p:cNvPr id="35" name="Picture 2" descr="Coat of arms of Burkina Faso.sv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4" y="4869309"/>
            <a:ext cx="532201" cy="6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globaledge.msu.edu/Content/countries/flags/gov/crest_9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10" y="4798901"/>
            <a:ext cx="564485" cy="5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1.bp.blogspot.com/-ndosu5aW_dw/UrA5WbqL_2I/AAAAAAAA2Dw/edlPFshdlaY/s1600/Armoiries_site_Presidence_Niger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09" y="4759055"/>
            <a:ext cx="943009" cy="63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4"/>
          <p:cNvPicPr>
            <a:picLocks noChangeAspect="1" noChangeArrowheads="1"/>
          </p:cNvPicPr>
          <p:nvPr/>
        </p:nvPicPr>
        <p:blipFill>
          <a:blip r:embed="rId16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48" y="5677734"/>
            <a:ext cx="567848" cy="49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https://encrypted-tbn3.gstatic.com/images?q=tbn:ANd9GcSnsD2yAjnREW6Sqc_QvnoMPe7J6UgMag1r27s3cXtabGar3hev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87" y="5580189"/>
            <a:ext cx="917723" cy="6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93" y="5570334"/>
            <a:ext cx="586361" cy="6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 descr="Republic of the Gambia Fla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01" y="4751521"/>
            <a:ext cx="546243" cy="57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https://upload.wikimedia.org/wikipedia/commons/thumb/c/c1/Coat_of_arms_of_Chad.svg/2000px-Coat_of_arms_of_Chad.sv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69" y="4811279"/>
            <a:ext cx="731674" cy="6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https://upload.wikimedia.org/wikipedia/commons/thumb/3/3e/Coat_of_arms_of_Mali.svg/1024px-Coat_of_arms_of_Mali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79" y="4797908"/>
            <a:ext cx="544957" cy="5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Nouvelle imag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3" y="5719133"/>
            <a:ext cx="532695" cy="35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7" descr="https://upload.wikimedia.org/wikipedia/commons/thumb/4/4f/Seal_of_the_House_of_Representatives_of_Nigeria.svg/2000px-Seal_of_the_House_of_Representatives_of_Nigeria.sv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94" y="4761043"/>
            <a:ext cx="609689" cy="6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47" y="5582490"/>
            <a:ext cx="653236" cy="53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1" descr="Logo PNLP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134102" y="5648069"/>
            <a:ext cx="469388" cy="70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id:image001.png@01D2CA6C.B8277CC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7" y="1926828"/>
            <a:ext cx="1982155" cy="66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38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46913"/>
            <a:ext cx="7543800" cy="1093447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accent3"/>
                </a:solidFill>
              </a:rPr>
              <a:t>Strategic intent</a:t>
            </a:r>
            <a:endParaRPr lang="en-GB" sz="4400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890" y="1865657"/>
            <a:ext cx="8157555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09790"/>
                </a:solidFill>
              </a:rPr>
              <a:t>Influence the market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3600" b="1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3600" b="1" dirty="0" smtClean="0"/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09790"/>
                </a:solidFill>
              </a:rPr>
              <a:t>Demonstrate feasibility, safety and effectiveness at scale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0965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67" y="286605"/>
            <a:ext cx="8792014" cy="7992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Market evolution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366" y="1108215"/>
            <a:ext cx="8206048" cy="53170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A6F"/>
                </a:solidFill>
              </a:rPr>
              <a:t>Limited funding and reliable institutional demand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A6F"/>
                </a:solidFill>
              </a:rPr>
              <a:t>No co-blistered SP+AQ up to 2013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A6F"/>
                </a:solidFill>
              </a:rPr>
              <a:t>API bottlenecks: no </a:t>
            </a:r>
            <a:r>
              <a:rPr lang="en-US" sz="2800" dirty="0" err="1" smtClean="0">
                <a:solidFill>
                  <a:srgbClr val="006A6F"/>
                </a:solidFill>
              </a:rPr>
              <a:t>PQed</a:t>
            </a:r>
            <a:r>
              <a:rPr lang="en-US" sz="2800" dirty="0" smtClean="0">
                <a:solidFill>
                  <a:srgbClr val="006A6F"/>
                </a:solidFill>
              </a:rPr>
              <a:t> API for sulfadoxine (2015) or pyrimethamine (2017)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A6F"/>
                </a:solidFill>
              </a:rPr>
              <a:t>Limited API sourcing and production capacity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None/>
            </a:pPr>
            <a:r>
              <a:rPr lang="en-US" sz="2800" dirty="0">
                <a:solidFill>
                  <a:srgbClr val="006A6F"/>
                </a:solidFill>
              </a:rPr>
              <a:t>	</a:t>
            </a:r>
            <a:r>
              <a:rPr lang="en-US" sz="2800" dirty="0" smtClean="0">
                <a:solidFill>
                  <a:srgbClr val="006A6F"/>
                </a:solidFill>
              </a:rPr>
              <a:t>(-&gt; capped 2015 output)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A6F"/>
                </a:solidFill>
              </a:rPr>
              <a:t>One QA-approved manufacturer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None/>
            </a:pPr>
            <a:r>
              <a:rPr lang="en-US" sz="2800" dirty="0">
                <a:solidFill>
                  <a:srgbClr val="006A6F"/>
                </a:solidFill>
              </a:rPr>
              <a:t>	</a:t>
            </a:r>
            <a:r>
              <a:rPr lang="en-US" sz="2800" dirty="0" smtClean="0">
                <a:solidFill>
                  <a:srgbClr val="006A6F"/>
                </a:solidFill>
              </a:rPr>
              <a:t>(-&gt; insufficient capacity)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A6F"/>
                </a:solidFill>
              </a:rPr>
              <a:t>Inadequate formulation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None/>
            </a:pPr>
            <a:r>
              <a:rPr lang="en-US" sz="2800" dirty="0">
                <a:solidFill>
                  <a:srgbClr val="006A6F"/>
                </a:solidFill>
              </a:rPr>
              <a:t>	</a:t>
            </a:r>
            <a:r>
              <a:rPr lang="en-US" sz="2800" dirty="0" smtClean="0">
                <a:solidFill>
                  <a:srgbClr val="006A6F"/>
                </a:solidFill>
              </a:rPr>
              <a:t>(-&gt; hard tablets, bitter taste)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6A6F"/>
              </a:solidFill>
            </a:endParaRPr>
          </a:p>
          <a:p>
            <a:pPr marL="384048" lvl="2" indent="0">
              <a:lnSpc>
                <a:spcPct val="110000"/>
              </a:lnSpc>
              <a:spcAft>
                <a:spcPts val="0"/>
              </a:spcAft>
              <a:buNone/>
            </a:pPr>
            <a:endParaRPr lang="en-US" sz="2400" dirty="0">
              <a:solidFill>
                <a:srgbClr val="006A6F"/>
              </a:solidFill>
            </a:endParaRPr>
          </a:p>
          <a:p>
            <a:pPr marL="354013" indent="-354013">
              <a:lnSpc>
                <a:spcPct val="100000"/>
              </a:lnSpc>
              <a:spcAft>
                <a:spcPts val="600"/>
              </a:spcAft>
              <a:buFont typeface="Wingdings 3" panose="05040102010807070707" pitchFamily="18" charset="2"/>
              <a:buChar char="u"/>
            </a:pPr>
            <a:endParaRPr lang="en-US" sz="2400" dirty="0">
              <a:solidFill>
                <a:srgbClr val="006A6F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97" y="3766723"/>
            <a:ext cx="3416103" cy="284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09823"/>
            <a:ext cx="9144000" cy="423633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67" y="286605"/>
            <a:ext cx="8792014" cy="9325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Shaping the market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5033" y="6204559"/>
            <a:ext cx="628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SMC market trends (2014 – 2017)</a:t>
            </a:r>
            <a:endParaRPr lang="en-US" b="1" dirty="0">
              <a:solidFill>
                <a:schemeClr val="accent6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77803750"/>
              </p:ext>
            </p:extLst>
          </p:nvPr>
        </p:nvGraphicFramePr>
        <p:xfrm>
          <a:off x="710049" y="2103586"/>
          <a:ext cx="7554275" cy="384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81" y="5173742"/>
            <a:ext cx="1011626" cy="22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1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09823"/>
            <a:ext cx="9144000" cy="423633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67" y="286605"/>
            <a:ext cx="8792014" cy="9325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Shaping the market</a:t>
            </a:r>
            <a:endParaRPr lang="en-GB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26074743"/>
              </p:ext>
            </p:extLst>
          </p:nvPr>
        </p:nvGraphicFramePr>
        <p:xfrm>
          <a:off x="710049" y="2103586"/>
          <a:ext cx="7554275" cy="384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75033" y="6204559"/>
            <a:ext cx="628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SMC market trends (2014 – 2017)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12" y="4175203"/>
            <a:ext cx="1011626" cy="22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CESS-SMC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817E7D"/>
      </a:accent1>
      <a:accent2>
        <a:srgbClr val="208485"/>
      </a:accent2>
      <a:accent3>
        <a:srgbClr val="DD5F01"/>
      </a:accent3>
      <a:accent4>
        <a:srgbClr val="C5AA88"/>
      </a:accent4>
      <a:accent5>
        <a:srgbClr val="DAEAEA"/>
      </a:accent5>
      <a:accent6>
        <a:srgbClr val="B91728"/>
      </a:accent6>
      <a:hlink>
        <a:srgbClr val="AAAAAA"/>
      </a:hlink>
      <a:folHlink>
        <a:srgbClr val="AAAAAA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381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25773</TotalTime>
  <Words>1362</Words>
  <Application>Microsoft Office PowerPoint</Application>
  <PresentationFormat>On-screen Show (4:3)</PresentationFormat>
  <Paragraphs>394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Scaling up access to seasonal malaria chemoprevention in the Sahel   ACCESS-SMC   </vt:lpstr>
      <vt:lpstr>Seasonal malaria chemoprevention (SMC)</vt:lpstr>
      <vt:lpstr>Evolution of SMC</vt:lpstr>
      <vt:lpstr>Evolution of SMC</vt:lpstr>
      <vt:lpstr>PowerPoint Presentation</vt:lpstr>
      <vt:lpstr>Strategic intent</vt:lpstr>
      <vt:lpstr>Market evolution</vt:lpstr>
      <vt:lpstr>Shaping the market</vt:lpstr>
      <vt:lpstr>Shaping the market</vt:lpstr>
      <vt:lpstr>Shaping the market</vt:lpstr>
      <vt:lpstr>Scale-up of SMC</vt:lpstr>
      <vt:lpstr>Scale-up of SMC</vt:lpstr>
      <vt:lpstr>Strategic intent</vt:lpstr>
      <vt:lpstr>Scale-up of SMC</vt:lpstr>
      <vt:lpstr>PowerPoint Presentation</vt:lpstr>
      <vt:lpstr>Scale-up of SMC</vt:lpstr>
      <vt:lpstr>Scale-up of SMC</vt:lpstr>
      <vt:lpstr>Scale-up of SMC</vt:lpstr>
      <vt:lpstr>Feasibility at scale</vt:lpstr>
      <vt:lpstr>Feasibility at scale</vt:lpstr>
      <vt:lpstr>Feasibility at scale</vt:lpstr>
      <vt:lpstr>Feasibility at scale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what cost?</vt:lpstr>
      <vt:lpstr>At what cost?</vt:lpstr>
      <vt:lpstr>PowerPoint Presentation</vt:lpstr>
      <vt:lpstr>PowerPoint Presentation</vt:lpstr>
      <vt:lpstr>Beyond ACCESS-SMC</vt:lpstr>
      <vt:lpstr>Beyond ACCESS-SMC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Pani Theodorou</dc:creator>
  <cp:lastModifiedBy>Diego Moroso</cp:lastModifiedBy>
  <cp:revision>592</cp:revision>
  <dcterms:created xsi:type="dcterms:W3CDTF">2014-09-23T13:12:43Z</dcterms:created>
  <dcterms:modified xsi:type="dcterms:W3CDTF">2018-04-17T07:08:21Z</dcterms:modified>
</cp:coreProperties>
</file>