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5"/>
  </p:notesMasterIdLst>
  <p:sldIdLst>
    <p:sldId id="256" r:id="rId2"/>
    <p:sldId id="320" r:id="rId3"/>
    <p:sldId id="344" r:id="rId4"/>
    <p:sldId id="339" r:id="rId5"/>
    <p:sldId id="342" r:id="rId6"/>
    <p:sldId id="343" r:id="rId7"/>
    <p:sldId id="345" r:id="rId8"/>
    <p:sldId id="331" r:id="rId9"/>
    <p:sldId id="328" r:id="rId10"/>
    <p:sldId id="329" r:id="rId11"/>
    <p:sldId id="330" r:id="rId12"/>
    <p:sldId id="295" r:id="rId13"/>
    <p:sldId id="340" r:id="rId14"/>
  </p:sldIdLst>
  <p:sldSz cx="9144000" cy="6858000" type="letter"/>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et Kivumbi" initials="HK" lastIdx="5" clrIdx="0">
    <p:extLst/>
  </p:cmAuthor>
  <p:cmAuthor id="2" name="Alexandra York" initials="AY"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CC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p:restoredTop sz="90018" autoAdjust="0"/>
  </p:normalViewPr>
  <p:slideViewPr>
    <p:cSldViewPr snapToGrid="0" snapToObjects="1">
      <p:cViewPr varScale="1">
        <p:scale>
          <a:sx n="66" d="100"/>
          <a:sy n="66" d="100"/>
        </p:scale>
        <p:origin x="170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33BB0-F89F-41DF-9F79-E8F718C96AC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BECE560-A97F-4FB3-BCB5-0D992F0D25D3}">
      <dgm:prSet phldrT="[Text]" custT="1"/>
      <dgm:spPr>
        <a:solidFill>
          <a:srgbClr val="FF0000">
            <a:alpha val="50000"/>
          </a:srgbClr>
        </a:solidFill>
      </dgm:spPr>
      <dgm:t>
        <a:bodyPr/>
        <a:lstStyle/>
        <a:p>
          <a:r>
            <a:rPr lang="en-US" sz="2400" dirty="0" smtClean="0">
              <a:solidFill>
                <a:schemeClr val="bg1"/>
              </a:solidFill>
            </a:rPr>
            <a:t>Implementation Research and QI integrated in SMC campaign</a:t>
          </a:r>
          <a:endParaRPr lang="en-US" sz="2400" dirty="0">
            <a:solidFill>
              <a:schemeClr val="bg1"/>
            </a:solidFill>
          </a:endParaRPr>
        </a:p>
      </dgm:t>
    </dgm:pt>
    <dgm:pt modelId="{658842E7-104E-46B4-981B-92241CE8D31A}" type="parTrans" cxnId="{A1767956-02F6-44FE-A519-BB8B9E98BD42}">
      <dgm:prSet/>
      <dgm:spPr/>
      <dgm:t>
        <a:bodyPr/>
        <a:lstStyle/>
        <a:p>
          <a:endParaRPr lang="en-US"/>
        </a:p>
      </dgm:t>
    </dgm:pt>
    <dgm:pt modelId="{3BE5FAAF-D774-408C-BF53-01DCF79E4CF7}" type="sibTrans" cxnId="{A1767956-02F6-44FE-A519-BB8B9E98BD42}">
      <dgm:prSet/>
      <dgm:spPr/>
      <dgm:t>
        <a:bodyPr/>
        <a:lstStyle/>
        <a:p>
          <a:endParaRPr lang="en-US"/>
        </a:p>
      </dgm:t>
    </dgm:pt>
    <dgm:pt modelId="{76D083AE-998C-420A-B0B4-C23FEED245C8}">
      <dgm:prSet phldrT="[Text]" custT="1"/>
      <dgm:spPr>
        <a:solidFill>
          <a:srgbClr val="008080">
            <a:alpha val="50000"/>
          </a:srgbClr>
        </a:solidFill>
      </dgm:spPr>
      <dgm:t>
        <a:bodyPr/>
        <a:lstStyle/>
        <a:p>
          <a:r>
            <a:rPr lang="en-US" sz="1800" b="1" dirty="0" smtClean="0">
              <a:solidFill>
                <a:schemeClr val="bg1"/>
              </a:solidFill>
            </a:rPr>
            <a:t>Planning:</a:t>
          </a:r>
          <a:r>
            <a:rPr lang="en-US" sz="1800" dirty="0" smtClean="0">
              <a:solidFill>
                <a:schemeClr val="bg1"/>
              </a:solidFill>
            </a:rPr>
            <a:t>  macro and micro plans</a:t>
          </a:r>
        </a:p>
        <a:p>
          <a:r>
            <a:rPr lang="en-US" sz="1800" dirty="0" smtClean="0">
              <a:solidFill>
                <a:schemeClr val="bg1"/>
              </a:solidFill>
            </a:rPr>
            <a:t>Training, SBCC, data</a:t>
          </a:r>
          <a:endParaRPr lang="en-US" sz="1800" dirty="0">
            <a:solidFill>
              <a:schemeClr val="bg1"/>
            </a:solidFill>
          </a:endParaRPr>
        </a:p>
      </dgm:t>
    </dgm:pt>
    <dgm:pt modelId="{A6DA384F-3B18-407C-BE06-45B8AC380DB3}" type="parTrans" cxnId="{B845E579-912E-45A6-B92E-0BF7CDB95371}">
      <dgm:prSet/>
      <dgm:spPr/>
      <dgm:t>
        <a:bodyPr/>
        <a:lstStyle/>
        <a:p>
          <a:endParaRPr lang="en-US"/>
        </a:p>
      </dgm:t>
    </dgm:pt>
    <dgm:pt modelId="{DCCFA3E2-4E8D-43A2-BB48-E47F5869283F}" type="sibTrans" cxnId="{B845E579-912E-45A6-B92E-0BF7CDB95371}">
      <dgm:prSet/>
      <dgm:spPr/>
      <dgm:t>
        <a:bodyPr/>
        <a:lstStyle/>
        <a:p>
          <a:endParaRPr lang="en-US"/>
        </a:p>
      </dgm:t>
    </dgm:pt>
    <dgm:pt modelId="{ACF492F8-C805-487B-997D-84F28BEE1E5C}">
      <dgm:prSet phldrT="[Text]" custT="1"/>
      <dgm:spPr>
        <a:solidFill>
          <a:srgbClr val="008080">
            <a:alpha val="50000"/>
          </a:srgbClr>
        </a:solidFill>
      </dgm:spPr>
      <dgm:t>
        <a:bodyPr/>
        <a:lstStyle/>
        <a:p>
          <a:pPr>
            <a:lnSpc>
              <a:spcPct val="100000"/>
            </a:lnSpc>
            <a:spcAft>
              <a:spcPts val="0"/>
            </a:spcAft>
          </a:pPr>
          <a:r>
            <a:rPr lang="en-US" sz="1800" b="1" dirty="0" smtClean="0">
              <a:solidFill>
                <a:schemeClr val="bg1"/>
              </a:solidFill>
            </a:rPr>
            <a:t>Action:</a:t>
          </a:r>
          <a:r>
            <a:rPr lang="en-US" sz="1800" dirty="0" smtClean="0">
              <a:solidFill>
                <a:schemeClr val="bg1"/>
              </a:solidFill>
            </a:rPr>
            <a:t> </a:t>
          </a:r>
        </a:p>
        <a:p>
          <a:pPr>
            <a:lnSpc>
              <a:spcPct val="100000"/>
            </a:lnSpc>
            <a:spcAft>
              <a:spcPts val="0"/>
            </a:spcAft>
          </a:pPr>
          <a:r>
            <a:rPr lang="en-US" sz="1800" dirty="0" smtClean="0">
              <a:solidFill>
                <a:schemeClr val="bg1"/>
              </a:solidFill>
            </a:rPr>
            <a:t>campaign implementation +SBCC (4 cycles) </a:t>
          </a:r>
          <a:endParaRPr lang="en-US" sz="1800" dirty="0">
            <a:solidFill>
              <a:schemeClr val="bg1"/>
            </a:solidFill>
          </a:endParaRPr>
        </a:p>
      </dgm:t>
    </dgm:pt>
    <dgm:pt modelId="{AFEB9EFA-7D4A-400E-A5FE-AB7D5A216B09}" type="parTrans" cxnId="{0944FBD0-90EB-40A2-B391-BD39D5E6EA5C}">
      <dgm:prSet/>
      <dgm:spPr/>
      <dgm:t>
        <a:bodyPr/>
        <a:lstStyle/>
        <a:p>
          <a:endParaRPr lang="en-US"/>
        </a:p>
      </dgm:t>
    </dgm:pt>
    <dgm:pt modelId="{43CB49B3-4CA8-40ED-A792-79429025B82B}" type="sibTrans" cxnId="{0944FBD0-90EB-40A2-B391-BD39D5E6EA5C}">
      <dgm:prSet/>
      <dgm:spPr/>
      <dgm:t>
        <a:bodyPr/>
        <a:lstStyle/>
        <a:p>
          <a:endParaRPr lang="en-US"/>
        </a:p>
      </dgm:t>
    </dgm:pt>
    <dgm:pt modelId="{7C5C6C70-0D1E-49CF-BBB5-4A7B8188F54B}">
      <dgm:prSet phldrT="[Text]" custT="1"/>
      <dgm:spPr>
        <a:solidFill>
          <a:srgbClr val="008080">
            <a:alpha val="50000"/>
          </a:srgbClr>
        </a:solidFill>
      </dgm:spPr>
      <dgm:t>
        <a:bodyPr/>
        <a:lstStyle/>
        <a:p>
          <a:pPr>
            <a:spcAft>
              <a:spcPts val="0"/>
            </a:spcAft>
          </a:pPr>
          <a:r>
            <a:rPr lang="en-US" sz="1800" b="1" dirty="0" smtClean="0">
              <a:solidFill>
                <a:schemeClr val="bg1"/>
              </a:solidFill>
            </a:rPr>
            <a:t>Review:</a:t>
          </a:r>
        </a:p>
        <a:p>
          <a:pPr>
            <a:spcAft>
              <a:spcPts val="0"/>
            </a:spcAft>
          </a:pPr>
          <a:r>
            <a:rPr lang="en-US" sz="1800" dirty="0" smtClean="0">
              <a:solidFill>
                <a:schemeClr val="bg1"/>
              </a:solidFill>
            </a:rPr>
            <a:t>restitution meetings daily &amp; after each cycle</a:t>
          </a:r>
          <a:endParaRPr lang="en-US" sz="1800" dirty="0">
            <a:solidFill>
              <a:schemeClr val="bg1"/>
            </a:solidFill>
          </a:endParaRPr>
        </a:p>
      </dgm:t>
    </dgm:pt>
    <dgm:pt modelId="{DB15CE89-5F2C-4878-8108-BE6B795949E8}" type="parTrans" cxnId="{8828B6BB-17B5-4059-A35C-95ED0A129133}">
      <dgm:prSet/>
      <dgm:spPr/>
      <dgm:t>
        <a:bodyPr/>
        <a:lstStyle/>
        <a:p>
          <a:endParaRPr lang="en-US"/>
        </a:p>
      </dgm:t>
    </dgm:pt>
    <dgm:pt modelId="{EF9B51A9-5493-4ECA-A638-50CCE60005EE}" type="sibTrans" cxnId="{8828B6BB-17B5-4059-A35C-95ED0A129133}">
      <dgm:prSet/>
      <dgm:spPr/>
      <dgm:t>
        <a:bodyPr/>
        <a:lstStyle/>
        <a:p>
          <a:endParaRPr lang="en-US"/>
        </a:p>
      </dgm:t>
    </dgm:pt>
    <dgm:pt modelId="{794ECB0F-D0C4-43E3-B084-ED513531CF82}">
      <dgm:prSet phldrT="[Text]" custT="1"/>
      <dgm:spPr>
        <a:solidFill>
          <a:srgbClr val="008080">
            <a:alpha val="50000"/>
          </a:srgbClr>
        </a:solidFill>
      </dgm:spPr>
      <dgm:t>
        <a:bodyPr/>
        <a:lstStyle/>
        <a:p>
          <a:pPr>
            <a:lnSpc>
              <a:spcPct val="100000"/>
            </a:lnSpc>
            <a:spcAft>
              <a:spcPts val="0"/>
            </a:spcAft>
          </a:pPr>
          <a:r>
            <a:rPr lang="en-US" sz="1800" b="1" dirty="0" smtClean="0">
              <a:solidFill>
                <a:schemeClr val="bg1"/>
              </a:solidFill>
            </a:rPr>
            <a:t>Learning</a:t>
          </a:r>
        </a:p>
        <a:p>
          <a:pPr>
            <a:lnSpc>
              <a:spcPct val="100000"/>
            </a:lnSpc>
            <a:spcAft>
              <a:spcPts val="0"/>
            </a:spcAft>
          </a:pPr>
          <a:r>
            <a:rPr lang="en-US" sz="1800" b="1" dirty="0" smtClean="0">
              <a:solidFill>
                <a:schemeClr val="bg1"/>
              </a:solidFill>
            </a:rPr>
            <a:t>meetings:</a:t>
          </a:r>
        </a:p>
        <a:p>
          <a:pPr>
            <a:lnSpc>
              <a:spcPct val="100000"/>
            </a:lnSpc>
            <a:spcAft>
              <a:spcPts val="0"/>
            </a:spcAft>
          </a:pPr>
          <a:r>
            <a:rPr lang="en-US" sz="1800" dirty="0" smtClean="0">
              <a:solidFill>
                <a:schemeClr val="bg1"/>
              </a:solidFill>
            </a:rPr>
            <a:t>national,</a:t>
          </a:r>
        </a:p>
        <a:p>
          <a:pPr>
            <a:lnSpc>
              <a:spcPct val="100000"/>
            </a:lnSpc>
            <a:spcAft>
              <a:spcPts val="0"/>
            </a:spcAft>
          </a:pPr>
          <a:r>
            <a:rPr lang="en-US" sz="1800" dirty="0" smtClean="0">
              <a:solidFill>
                <a:schemeClr val="bg1"/>
              </a:solidFill>
            </a:rPr>
            <a:t>multi-country (regional)</a:t>
          </a:r>
          <a:endParaRPr lang="en-US" sz="1800" dirty="0">
            <a:solidFill>
              <a:schemeClr val="bg1"/>
            </a:solidFill>
          </a:endParaRPr>
        </a:p>
      </dgm:t>
    </dgm:pt>
    <dgm:pt modelId="{6D400904-EF7B-4B47-BAFD-63BA38AE2512}" type="parTrans" cxnId="{F1229E33-9A9D-4FD9-ACD7-541F39266A7E}">
      <dgm:prSet/>
      <dgm:spPr/>
      <dgm:t>
        <a:bodyPr/>
        <a:lstStyle/>
        <a:p>
          <a:endParaRPr lang="en-US"/>
        </a:p>
      </dgm:t>
    </dgm:pt>
    <dgm:pt modelId="{2EAC4A94-EA3E-40C7-A396-5644C9E9AB98}" type="sibTrans" cxnId="{F1229E33-9A9D-4FD9-ACD7-541F39266A7E}">
      <dgm:prSet/>
      <dgm:spPr/>
      <dgm:t>
        <a:bodyPr/>
        <a:lstStyle/>
        <a:p>
          <a:endParaRPr lang="en-US"/>
        </a:p>
      </dgm:t>
    </dgm:pt>
    <dgm:pt modelId="{3E404AAD-61EA-4CDE-BAF1-79FAFB25518E}">
      <dgm:prSet/>
      <dgm:spPr/>
      <dgm:t>
        <a:bodyPr/>
        <a:lstStyle/>
        <a:p>
          <a:endParaRPr lang="en-GB"/>
        </a:p>
      </dgm:t>
    </dgm:pt>
    <dgm:pt modelId="{5E148962-4519-41B7-8EE4-05CBF3D49BEC}" type="parTrans" cxnId="{E97D55C0-B09D-4C7D-9DF8-1730889E2CB8}">
      <dgm:prSet/>
      <dgm:spPr/>
      <dgm:t>
        <a:bodyPr/>
        <a:lstStyle/>
        <a:p>
          <a:endParaRPr lang="en-US"/>
        </a:p>
      </dgm:t>
    </dgm:pt>
    <dgm:pt modelId="{5C140D52-5660-4E89-9A77-670B3081DC8C}" type="sibTrans" cxnId="{E97D55C0-B09D-4C7D-9DF8-1730889E2CB8}">
      <dgm:prSet/>
      <dgm:spPr/>
      <dgm:t>
        <a:bodyPr/>
        <a:lstStyle/>
        <a:p>
          <a:endParaRPr lang="en-US"/>
        </a:p>
      </dgm:t>
    </dgm:pt>
    <dgm:pt modelId="{ACA5678D-F460-4F8B-99F8-A515411915F8}" type="pres">
      <dgm:prSet presAssocID="{F2933BB0-F89F-41DF-9F79-E8F718C96ACB}" presName="composite" presStyleCnt="0">
        <dgm:presLayoutVars>
          <dgm:chMax val="1"/>
          <dgm:dir/>
          <dgm:resizeHandles val="exact"/>
        </dgm:presLayoutVars>
      </dgm:prSet>
      <dgm:spPr/>
      <dgm:t>
        <a:bodyPr/>
        <a:lstStyle/>
        <a:p>
          <a:endParaRPr lang="en-GB"/>
        </a:p>
      </dgm:t>
    </dgm:pt>
    <dgm:pt modelId="{912A940D-16E5-4741-BC8F-6D11066A6219}" type="pres">
      <dgm:prSet presAssocID="{F2933BB0-F89F-41DF-9F79-E8F718C96ACB}" presName="radial" presStyleCnt="0">
        <dgm:presLayoutVars>
          <dgm:animLvl val="ctr"/>
        </dgm:presLayoutVars>
      </dgm:prSet>
      <dgm:spPr/>
    </dgm:pt>
    <dgm:pt modelId="{3836EF49-4335-4221-9CF5-585DD7B3963E}" type="pres">
      <dgm:prSet presAssocID="{CBECE560-A97F-4FB3-BCB5-0D992F0D25D3}" presName="centerShape" presStyleLbl="vennNode1" presStyleIdx="0" presStyleCnt="5" custScaleX="125529" custScaleY="132597" custLinFactNeighborX="866" custLinFactNeighborY="1692"/>
      <dgm:spPr/>
      <dgm:t>
        <a:bodyPr/>
        <a:lstStyle/>
        <a:p>
          <a:endParaRPr lang="en-US"/>
        </a:p>
      </dgm:t>
    </dgm:pt>
    <dgm:pt modelId="{483DD435-B752-4BBE-B7EB-1C2367B428EA}" type="pres">
      <dgm:prSet presAssocID="{76D083AE-998C-420A-B0B4-C23FEED245C8}" presName="node" presStyleLbl="vennNode1" presStyleIdx="1" presStyleCnt="5" custScaleX="146866" custScaleY="151526" custRadScaleRad="114777" custRadScaleInc="-1090">
        <dgm:presLayoutVars>
          <dgm:bulletEnabled val="1"/>
        </dgm:presLayoutVars>
      </dgm:prSet>
      <dgm:spPr/>
      <dgm:t>
        <a:bodyPr/>
        <a:lstStyle/>
        <a:p>
          <a:endParaRPr lang="en-US"/>
        </a:p>
      </dgm:t>
    </dgm:pt>
    <dgm:pt modelId="{1D6D0E7F-C242-4246-889C-65493143C388}" type="pres">
      <dgm:prSet presAssocID="{ACF492F8-C805-487B-997D-84F28BEE1E5C}" presName="node" presStyleLbl="vennNode1" presStyleIdx="2" presStyleCnt="5" custScaleX="191339" custScaleY="185057" custRadScaleRad="140717" custRadScaleInc="393">
        <dgm:presLayoutVars>
          <dgm:bulletEnabled val="1"/>
        </dgm:presLayoutVars>
      </dgm:prSet>
      <dgm:spPr/>
      <dgm:t>
        <a:bodyPr/>
        <a:lstStyle/>
        <a:p>
          <a:endParaRPr lang="en-US"/>
        </a:p>
      </dgm:t>
    </dgm:pt>
    <dgm:pt modelId="{834ABCF6-8EA9-44F3-A7D1-E2F9F362CFB9}" type="pres">
      <dgm:prSet presAssocID="{7C5C6C70-0D1E-49CF-BBB5-4A7B8188F54B}" presName="node" presStyleLbl="vennNode1" presStyleIdx="3" presStyleCnt="5" custScaleX="153513" custScaleY="151539" custRadScaleRad="114777" custRadScaleInc="1090">
        <dgm:presLayoutVars>
          <dgm:bulletEnabled val="1"/>
        </dgm:presLayoutVars>
      </dgm:prSet>
      <dgm:spPr/>
      <dgm:t>
        <a:bodyPr/>
        <a:lstStyle/>
        <a:p>
          <a:endParaRPr lang="en-US"/>
        </a:p>
      </dgm:t>
    </dgm:pt>
    <dgm:pt modelId="{A44DA42F-1446-4E0E-AE09-CF272449F931}" type="pres">
      <dgm:prSet presAssocID="{794ECB0F-D0C4-43E3-B084-ED513531CF82}" presName="node" presStyleLbl="vennNode1" presStyleIdx="4" presStyleCnt="5" custScaleX="175346" custScaleY="174565" custRadScaleRad="134471">
        <dgm:presLayoutVars>
          <dgm:bulletEnabled val="1"/>
        </dgm:presLayoutVars>
      </dgm:prSet>
      <dgm:spPr/>
      <dgm:t>
        <a:bodyPr/>
        <a:lstStyle/>
        <a:p>
          <a:endParaRPr lang="en-US"/>
        </a:p>
      </dgm:t>
    </dgm:pt>
  </dgm:ptLst>
  <dgm:cxnLst>
    <dgm:cxn modelId="{F1229E33-9A9D-4FD9-ACD7-541F39266A7E}" srcId="{CBECE560-A97F-4FB3-BCB5-0D992F0D25D3}" destId="{794ECB0F-D0C4-43E3-B084-ED513531CF82}" srcOrd="3" destOrd="0" parTransId="{6D400904-EF7B-4B47-BAFD-63BA38AE2512}" sibTransId="{2EAC4A94-EA3E-40C7-A396-5644C9E9AB98}"/>
    <dgm:cxn modelId="{B845E579-912E-45A6-B92E-0BF7CDB95371}" srcId="{CBECE560-A97F-4FB3-BCB5-0D992F0D25D3}" destId="{76D083AE-998C-420A-B0B4-C23FEED245C8}" srcOrd="0" destOrd="0" parTransId="{A6DA384F-3B18-407C-BE06-45B8AC380DB3}" sibTransId="{DCCFA3E2-4E8D-43A2-BB48-E47F5869283F}"/>
    <dgm:cxn modelId="{AB2B2752-6D1E-4268-8445-0F57C6BB81CB}" type="presOf" srcId="{ACF492F8-C805-487B-997D-84F28BEE1E5C}" destId="{1D6D0E7F-C242-4246-889C-65493143C388}" srcOrd="0" destOrd="0" presId="urn:microsoft.com/office/officeart/2005/8/layout/radial3"/>
    <dgm:cxn modelId="{8828B6BB-17B5-4059-A35C-95ED0A129133}" srcId="{CBECE560-A97F-4FB3-BCB5-0D992F0D25D3}" destId="{7C5C6C70-0D1E-49CF-BBB5-4A7B8188F54B}" srcOrd="2" destOrd="0" parTransId="{DB15CE89-5F2C-4878-8108-BE6B795949E8}" sibTransId="{EF9B51A9-5493-4ECA-A638-50CCE60005EE}"/>
    <dgm:cxn modelId="{B6C2FD5E-4DED-4087-8452-A737A0F0445C}" type="presOf" srcId="{7C5C6C70-0D1E-49CF-BBB5-4A7B8188F54B}" destId="{834ABCF6-8EA9-44F3-A7D1-E2F9F362CFB9}" srcOrd="0" destOrd="0" presId="urn:microsoft.com/office/officeart/2005/8/layout/radial3"/>
    <dgm:cxn modelId="{598AC761-EB56-4887-AA03-5D6B29E86771}" type="presOf" srcId="{794ECB0F-D0C4-43E3-B084-ED513531CF82}" destId="{A44DA42F-1446-4E0E-AE09-CF272449F931}" srcOrd="0" destOrd="0" presId="urn:microsoft.com/office/officeart/2005/8/layout/radial3"/>
    <dgm:cxn modelId="{B096BE0D-806F-4F94-BC54-B009725D3A3D}" type="presOf" srcId="{CBECE560-A97F-4FB3-BCB5-0D992F0D25D3}" destId="{3836EF49-4335-4221-9CF5-585DD7B3963E}" srcOrd="0" destOrd="0" presId="urn:microsoft.com/office/officeart/2005/8/layout/radial3"/>
    <dgm:cxn modelId="{E97D55C0-B09D-4C7D-9DF8-1730889E2CB8}" srcId="{F2933BB0-F89F-41DF-9F79-E8F718C96ACB}" destId="{3E404AAD-61EA-4CDE-BAF1-79FAFB25518E}" srcOrd="1" destOrd="0" parTransId="{5E148962-4519-41B7-8EE4-05CBF3D49BEC}" sibTransId="{5C140D52-5660-4E89-9A77-670B3081DC8C}"/>
    <dgm:cxn modelId="{0E91EA3E-B565-45C7-8103-2707EE230B54}" type="presOf" srcId="{F2933BB0-F89F-41DF-9F79-E8F718C96ACB}" destId="{ACA5678D-F460-4F8B-99F8-A515411915F8}" srcOrd="0" destOrd="0" presId="urn:microsoft.com/office/officeart/2005/8/layout/radial3"/>
    <dgm:cxn modelId="{0944FBD0-90EB-40A2-B391-BD39D5E6EA5C}" srcId="{CBECE560-A97F-4FB3-BCB5-0D992F0D25D3}" destId="{ACF492F8-C805-487B-997D-84F28BEE1E5C}" srcOrd="1" destOrd="0" parTransId="{AFEB9EFA-7D4A-400E-A5FE-AB7D5A216B09}" sibTransId="{43CB49B3-4CA8-40ED-A792-79429025B82B}"/>
    <dgm:cxn modelId="{A1767956-02F6-44FE-A519-BB8B9E98BD42}" srcId="{F2933BB0-F89F-41DF-9F79-E8F718C96ACB}" destId="{CBECE560-A97F-4FB3-BCB5-0D992F0D25D3}" srcOrd="0" destOrd="0" parTransId="{658842E7-104E-46B4-981B-92241CE8D31A}" sibTransId="{3BE5FAAF-D774-408C-BF53-01DCF79E4CF7}"/>
    <dgm:cxn modelId="{C267D095-2FCC-4B75-BE38-92E19A74812A}" type="presOf" srcId="{76D083AE-998C-420A-B0B4-C23FEED245C8}" destId="{483DD435-B752-4BBE-B7EB-1C2367B428EA}" srcOrd="0" destOrd="0" presId="urn:microsoft.com/office/officeart/2005/8/layout/radial3"/>
    <dgm:cxn modelId="{A167D4D4-A707-448B-AF01-8052F89BACD0}" type="presParOf" srcId="{ACA5678D-F460-4F8B-99F8-A515411915F8}" destId="{912A940D-16E5-4741-BC8F-6D11066A6219}" srcOrd="0" destOrd="0" presId="urn:microsoft.com/office/officeart/2005/8/layout/radial3"/>
    <dgm:cxn modelId="{C32A7B8B-6A2A-4A5F-B370-7CA8DB5802BD}" type="presParOf" srcId="{912A940D-16E5-4741-BC8F-6D11066A6219}" destId="{3836EF49-4335-4221-9CF5-585DD7B3963E}" srcOrd="0" destOrd="0" presId="urn:microsoft.com/office/officeart/2005/8/layout/radial3"/>
    <dgm:cxn modelId="{B48EF284-263D-4425-A59D-F52DDC5D80D6}" type="presParOf" srcId="{912A940D-16E5-4741-BC8F-6D11066A6219}" destId="{483DD435-B752-4BBE-B7EB-1C2367B428EA}" srcOrd="1" destOrd="0" presId="urn:microsoft.com/office/officeart/2005/8/layout/radial3"/>
    <dgm:cxn modelId="{84D59845-C9EA-434F-B40E-51030F1B68C1}" type="presParOf" srcId="{912A940D-16E5-4741-BC8F-6D11066A6219}" destId="{1D6D0E7F-C242-4246-889C-65493143C388}" srcOrd="2" destOrd="0" presId="urn:microsoft.com/office/officeart/2005/8/layout/radial3"/>
    <dgm:cxn modelId="{5F3E1593-FBB9-4A62-8FC1-E7F575DE5345}" type="presParOf" srcId="{912A940D-16E5-4741-BC8F-6D11066A6219}" destId="{834ABCF6-8EA9-44F3-A7D1-E2F9F362CFB9}" srcOrd="3" destOrd="0" presId="urn:microsoft.com/office/officeart/2005/8/layout/radial3"/>
    <dgm:cxn modelId="{21BBBEFB-2A0C-43C7-BC86-01892C87BAE3}" type="presParOf" srcId="{912A940D-16E5-4741-BC8F-6D11066A6219}" destId="{A44DA42F-1446-4E0E-AE09-CF272449F93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6EF49-4335-4221-9CF5-585DD7B3963E}">
      <dsp:nvSpPr>
        <dsp:cNvPr id="0" name=""/>
        <dsp:cNvSpPr/>
      </dsp:nvSpPr>
      <dsp:spPr>
        <a:xfrm>
          <a:off x="2294686" y="674756"/>
          <a:ext cx="3252185" cy="3435301"/>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Implementation Research and QI integrated in SMC campaign</a:t>
          </a:r>
          <a:endParaRPr lang="en-US" sz="2400" kern="1200" dirty="0">
            <a:solidFill>
              <a:schemeClr val="bg1"/>
            </a:solidFill>
          </a:endParaRPr>
        </a:p>
      </dsp:txBody>
      <dsp:txXfrm>
        <a:off x="2770957" y="1177844"/>
        <a:ext cx="2299643" cy="2429125"/>
      </dsp:txXfrm>
    </dsp:sp>
    <dsp:sp modelId="{483DD435-B752-4BBE-B7EB-1C2367B428EA}">
      <dsp:nvSpPr>
        <dsp:cNvPr id="0" name=""/>
        <dsp:cNvSpPr/>
      </dsp:nvSpPr>
      <dsp:spPr>
        <a:xfrm>
          <a:off x="2907157" y="-333311"/>
          <a:ext cx="1902490" cy="1962855"/>
        </a:xfrm>
        <a:prstGeom prst="ellipse">
          <a:avLst/>
        </a:prstGeom>
        <a:solidFill>
          <a:srgbClr val="00808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Planning:</a:t>
          </a:r>
          <a:r>
            <a:rPr lang="en-US" sz="1800" kern="1200" dirty="0" smtClean="0">
              <a:solidFill>
                <a:schemeClr val="bg1"/>
              </a:solidFill>
            </a:rPr>
            <a:t>  macro and micro plans</a:t>
          </a:r>
        </a:p>
        <a:p>
          <a:pPr lvl="0" algn="ctr" defTabSz="800100">
            <a:lnSpc>
              <a:spcPct val="90000"/>
            </a:lnSpc>
            <a:spcBef>
              <a:spcPct val="0"/>
            </a:spcBef>
            <a:spcAft>
              <a:spcPct val="35000"/>
            </a:spcAft>
          </a:pPr>
          <a:r>
            <a:rPr lang="en-US" sz="1800" kern="1200" dirty="0" smtClean="0">
              <a:solidFill>
                <a:schemeClr val="bg1"/>
              </a:solidFill>
            </a:rPr>
            <a:t>Training, SBCC, data</a:t>
          </a:r>
          <a:endParaRPr lang="en-US" sz="1800" kern="1200" dirty="0">
            <a:solidFill>
              <a:schemeClr val="bg1"/>
            </a:solidFill>
          </a:endParaRPr>
        </a:p>
      </dsp:txBody>
      <dsp:txXfrm>
        <a:off x="3185770" y="-45858"/>
        <a:ext cx="1345264" cy="1387949"/>
      </dsp:txXfrm>
    </dsp:sp>
    <dsp:sp modelId="{1D6D0E7F-C242-4246-889C-65493143C388}">
      <dsp:nvSpPr>
        <dsp:cNvPr id="0" name=""/>
        <dsp:cNvSpPr/>
      </dsp:nvSpPr>
      <dsp:spPr>
        <a:xfrm>
          <a:off x="5026388" y="1151361"/>
          <a:ext cx="2478590" cy="2397213"/>
        </a:xfrm>
        <a:prstGeom prst="ellipse">
          <a:avLst/>
        </a:prstGeom>
        <a:solidFill>
          <a:srgbClr val="00808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100000"/>
            </a:lnSpc>
            <a:spcBef>
              <a:spcPct val="0"/>
            </a:spcBef>
            <a:spcAft>
              <a:spcPts val="0"/>
            </a:spcAft>
          </a:pPr>
          <a:r>
            <a:rPr lang="en-US" sz="1800" b="1" kern="1200" dirty="0" smtClean="0">
              <a:solidFill>
                <a:schemeClr val="bg1"/>
              </a:solidFill>
            </a:rPr>
            <a:t>Action:</a:t>
          </a:r>
          <a:r>
            <a:rPr lang="en-US" sz="1800" kern="1200" dirty="0" smtClean="0">
              <a:solidFill>
                <a:schemeClr val="bg1"/>
              </a:solidFill>
            </a:rPr>
            <a:t> </a:t>
          </a:r>
        </a:p>
        <a:p>
          <a:pPr lvl="0" algn="ctr" defTabSz="800100">
            <a:lnSpc>
              <a:spcPct val="100000"/>
            </a:lnSpc>
            <a:spcBef>
              <a:spcPct val="0"/>
            </a:spcBef>
            <a:spcAft>
              <a:spcPts val="0"/>
            </a:spcAft>
          </a:pPr>
          <a:r>
            <a:rPr lang="en-US" sz="1800" kern="1200" dirty="0" smtClean="0">
              <a:solidFill>
                <a:schemeClr val="bg1"/>
              </a:solidFill>
            </a:rPr>
            <a:t>campaign implementation +SBCC (4 cycles) </a:t>
          </a:r>
          <a:endParaRPr lang="en-US" sz="1800" kern="1200" dirty="0">
            <a:solidFill>
              <a:schemeClr val="bg1"/>
            </a:solidFill>
          </a:endParaRPr>
        </a:p>
      </dsp:txBody>
      <dsp:txXfrm>
        <a:off x="5389369" y="1502425"/>
        <a:ext cx="1752628" cy="1695085"/>
      </dsp:txXfrm>
    </dsp:sp>
    <dsp:sp modelId="{834ABCF6-8EA9-44F3-A7D1-E2F9F362CFB9}">
      <dsp:nvSpPr>
        <dsp:cNvPr id="0" name=""/>
        <dsp:cNvSpPr/>
      </dsp:nvSpPr>
      <dsp:spPr>
        <a:xfrm>
          <a:off x="2864104" y="3040996"/>
          <a:ext cx="1988595" cy="1963024"/>
        </a:xfrm>
        <a:prstGeom prst="ellipse">
          <a:avLst/>
        </a:prstGeom>
        <a:solidFill>
          <a:srgbClr val="00808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ts val="0"/>
            </a:spcAft>
          </a:pPr>
          <a:r>
            <a:rPr lang="en-US" sz="1800" b="1" kern="1200" dirty="0" smtClean="0">
              <a:solidFill>
                <a:schemeClr val="bg1"/>
              </a:solidFill>
            </a:rPr>
            <a:t>Review:</a:t>
          </a:r>
        </a:p>
        <a:p>
          <a:pPr lvl="0" algn="ctr" defTabSz="800100">
            <a:lnSpc>
              <a:spcPct val="90000"/>
            </a:lnSpc>
            <a:spcBef>
              <a:spcPct val="0"/>
            </a:spcBef>
            <a:spcAft>
              <a:spcPts val="0"/>
            </a:spcAft>
          </a:pPr>
          <a:r>
            <a:rPr lang="en-US" sz="1800" kern="1200" dirty="0" smtClean="0">
              <a:solidFill>
                <a:schemeClr val="bg1"/>
              </a:solidFill>
            </a:rPr>
            <a:t>restitution meetings daily &amp; after each cycle</a:t>
          </a:r>
          <a:endParaRPr lang="en-US" sz="1800" kern="1200" dirty="0">
            <a:solidFill>
              <a:schemeClr val="bg1"/>
            </a:solidFill>
          </a:endParaRPr>
        </a:p>
      </dsp:txBody>
      <dsp:txXfrm>
        <a:off x="3155327" y="3328474"/>
        <a:ext cx="1406149" cy="1388068"/>
      </dsp:txXfrm>
    </dsp:sp>
    <dsp:sp modelId="{A44DA42F-1446-4E0E-AE09-CF272449F931}">
      <dsp:nvSpPr>
        <dsp:cNvPr id="0" name=""/>
        <dsp:cNvSpPr/>
      </dsp:nvSpPr>
      <dsp:spPr>
        <a:xfrm>
          <a:off x="487058" y="1204661"/>
          <a:ext cx="2271417" cy="2261300"/>
        </a:xfrm>
        <a:prstGeom prst="ellipse">
          <a:avLst/>
        </a:prstGeom>
        <a:solidFill>
          <a:srgbClr val="00808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100000"/>
            </a:lnSpc>
            <a:spcBef>
              <a:spcPct val="0"/>
            </a:spcBef>
            <a:spcAft>
              <a:spcPts val="0"/>
            </a:spcAft>
          </a:pPr>
          <a:r>
            <a:rPr lang="en-US" sz="1800" b="1" kern="1200" dirty="0" smtClean="0">
              <a:solidFill>
                <a:schemeClr val="bg1"/>
              </a:solidFill>
            </a:rPr>
            <a:t>Learning</a:t>
          </a:r>
        </a:p>
        <a:p>
          <a:pPr lvl="0" algn="ctr" defTabSz="800100">
            <a:lnSpc>
              <a:spcPct val="100000"/>
            </a:lnSpc>
            <a:spcBef>
              <a:spcPct val="0"/>
            </a:spcBef>
            <a:spcAft>
              <a:spcPts val="0"/>
            </a:spcAft>
          </a:pPr>
          <a:r>
            <a:rPr lang="en-US" sz="1800" b="1" kern="1200" dirty="0" smtClean="0">
              <a:solidFill>
                <a:schemeClr val="bg1"/>
              </a:solidFill>
            </a:rPr>
            <a:t>meetings:</a:t>
          </a:r>
        </a:p>
        <a:p>
          <a:pPr lvl="0" algn="ctr" defTabSz="800100">
            <a:lnSpc>
              <a:spcPct val="100000"/>
            </a:lnSpc>
            <a:spcBef>
              <a:spcPct val="0"/>
            </a:spcBef>
            <a:spcAft>
              <a:spcPts val="0"/>
            </a:spcAft>
          </a:pPr>
          <a:r>
            <a:rPr lang="en-US" sz="1800" kern="1200" dirty="0" smtClean="0">
              <a:solidFill>
                <a:schemeClr val="bg1"/>
              </a:solidFill>
            </a:rPr>
            <a:t>national,</a:t>
          </a:r>
        </a:p>
        <a:p>
          <a:pPr lvl="0" algn="ctr" defTabSz="800100">
            <a:lnSpc>
              <a:spcPct val="100000"/>
            </a:lnSpc>
            <a:spcBef>
              <a:spcPct val="0"/>
            </a:spcBef>
            <a:spcAft>
              <a:spcPts val="0"/>
            </a:spcAft>
          </a:pPr>
          <a:r>
            <a:rPr lang="en-US" sz="1800" kern="1200" dirty="0" smtClean="0">
              <a:solidFill>
                <a:schemeClr val="bg1"/>
              </a:solidFill>
            </a:rPr>
            <a:t>multi-country (regional)</a:t>
          </a:r>
          <a:endParaRPr lang="en-US" sz="1800" kern="1200" dirty="0">
            <a:solidFill>
              <a:schemeClr val="bg1"/>
            </a:solidFill>
          </a:endParaRPr>
        </a:p>
      </dsp:txBody>
      <dsp:txXfrm>
        <a:off x="819699" y="1535821"/>
        <a:ext cx="1606135" cy="159898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E2698-D071-E946-A329-65EFEB2BF1CB}" type="datetimeFigureOut">
              <a:rPr lang="en-US" smtClean="0"/>
              <a:t>10-Jul-17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302D8-82D6-6C46-9BAD-6DC9EB844550}" type="slidenum">
              <a:rPr lang="en-US" smtClean="0"/>
              <a:t>‹#›</a:t>
            </a:fld>
            <a:endParaRPr lang="en-US" dirty="0"/>
          </a:p>
        </p:txBody>
      </p:sp>
    </p:spTree>
    <p:extLst>
      <p:ext uri="{BB962C8B-B14F-4D97-AF65-F5344CB8AC3E}">
        <p14:creationId xmlns:p14="http://schemas.microsoft.com/office/powerpoint/2010/main" val="1355212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acknowledgement for list of contributors. Contractual branding standards maintained</a:t>
            </a:r>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1</a:t>
            </a:fld>
            <a:endParaRPr lang="en-US" dirty="0"/>
          </a:p>
        </p:txBody>
      </p:sp>
    </p:spTree>
    <p:extLst>
      <p:ext uri="{BB962C8B-B14F-4D97-AF65-F5344CB8AC3E}">
        <p14:creationId xmlns:p14="http://schemas.microsoft.com/office/powerpoint/2010/main" val="1420890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Drama community group – family that rejected SMC is miserable while one that accepted benefited </a:t>
            </a:r>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11</a:t>
            </a:fld>
            <a:endParaRPr lang="en-US" dirty="0"/>
          </a:p>
        </p:txBody>
      </p:sp>
    </p:spTree>
    <p:extLst>
      <p:ext uri="{BB962C8B-B14F-4D97-AF65-F5344CB8AC3E}">
        <p14:creationId xmlns:p14="http://schemas.microsoft.com/office/powerpoint/2010/main" val="83251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738188"/>
            <a:ext cx="4924425" cy="3694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12</a:t>
            </a:fld>
            <a:endParaRPr lang="en-US" dirty="0"/>
          </a:p>
        </p:txBody>
      </p:sp>
    </p:spTree>
    <p:extLst>
      <p:ext uri="{BB962C8B-B14F-4D97-AF65-F5344CB8AC3E}">
        <p14:creationId xmlns:p14="http://schemas.microsoft.com/office/powerpoint/2010/main" val="184002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500" dirty="0" smtClean="0"/>
              <a:t>ACCESS-SMC is a UNITAID funded project led by Malaria Consortium in partnership with Catholic Relief Services, which aims at scaling up SMC in the Sahel. The project is supported by LSHTM, MSH, MMV and Speak up Africa, and it’s implemented in collaboration with the</a:t>
            </a:r>
            <a:r>
              <a:rPr lang="en-US" sz="1500" baseline="0" dirty="0" smtClean="0"/>
              <a:t> Ministries of Health in </a:t>
            </a:r>
            <a:r>
              <a:rPr lang="en-US" sz="1500" dirty="0" smtClean="0"/>
              <a:t>Burkina Faso, Chad, Guinea, Mali, Niger, Nigeria and the Gambia. During its life it will have provided approximately 45 million treatments to about 7 million children in these seven </a:t>
            </a:r>
            <a:r>
              <a:rPr lang="en-US" sz="1500" dirty="0" err="1" smtClean="0"/>
              <a:t>Sahelian</a:t>
            </a:r>
            <a:r>
              <a:rPr lang="en-US" sz="1500" dirty="0" smtClean="0"/>
              <a:t> countries.</a:t>
            </a:r>
          </a:p>
        </p:txBody>
      </p:sp>
      <p:sp>
        <p:nvSpPr>
          <p:cNvPr id="4" name="Slide Number Placeholder 3"/>
          <p:cNvSpPr>
            <a:spLocks noGrp="1"/>
          </p:cNvSpPr>
          <p:nvPr>
            <p:ph type="sldNum" sz="quarter" idx="10"/>
          </p:nvPr>
        </p:nvSpPr>
        <p:spPr/>
        <p:txBody>
          <a:bodyPr/>
          <a:lstStyle/>
          <a:p>
            <a:fld id="{9ED0604A-71B1-4619-A5CD-28103DC09E93}" type="slidenum">
              <a:rPr lang="en-GB" altLang="en-US" smtClean="0"/>
              <a:pPr/>
              <a:t>13</a:t>
            </a:fld>
            <a:endParaRPr lang="en-GB" altLang="en-US" dirty="0"/>
          </a:p>
        </p:txBody>
      </p:sp>
    </p:spTree>
    <p:extLst>
      <p:ext uri="{BB962C8B-B14F-4D97-AF65-F5344CB8AC3E}">
        <p14:creationId xmlns:p14="http://schemas.microsoft.com/office/powerpoint/2010/main" val="181295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Since 2015, Malaria Consortium is the lead partner collaborating with the States of Sokoto and Zamfara in Nigeria in scaling up access to SMC, targeting over 1.7 million children under five through the ACCESS-SMC project. In Nigeria, SMC is delivered mostly through door-to-door distribution approaches.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2</a:t>
            </a:fld>
            <a:endParaRPr lang="en-US" dirty="0"/>
          </a:p>
        </p:txBody>
      </p:sp>
    </p:spTree>
    <p:extLst>
      <p:ext uri="{BB962C8B-B14F-4D97-AF65-F5344CB8AC3E}">
        <p14:creationId xmlns:p14="http://schemas.microsoft.com/office/powerpoint/2010/main" val="197408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2013" y="738188"/>
            <a:ext cx="4924425" cy="3694112"/>
          </a:xfrm>
        </p:spPr>
      </p:sp>
      <p:sp>
        <p:nvSpPr>
          <p:cNvPr id="3" name="Notes Placeholder 2"/>
          <p:cNvSpPr>
            <a:spLocks noGrp="1"/>
          </p:cNvSpPr>
          <p:nvPr>
            <p:ph type="body" idx="1"/>
          </p:nvPr>
        </p:nvSpPr>
        <p:spPr/>
        <p:txBody>
          <a:bodyPr/>
          <a:lstStyle/>
          <a:p>
            <a:r>
              <a:rPr lang="en-GB" dirty="0" smtClean="0"/>
              <a:t>Pretested,</a:t>
            </a:r>
            <a:r>
              <a:rPr lang="en-GB" baseline="0" dirty="0" smtClean="0"/>
              <a:t> a</a:t>
            </a:r>
            <a:r>
              <a:rPr lang="en-GB" dirty="0" smtClean="0"/>
              <a:t>dapted to each country with slight variations + translated into LOCAL LANGUAGES</a:t>
            </a:r>
          </a:p>
          <a:p>
            <a:endParaRPr lang="en-GB"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SM: </a:t>
            </a:r>
            <a:r>
              <a:rPr lang="en-US" sz="1200" kern="1200" dirty="0" smtClean="0">
                <a:solidFill>
                  <a:schemeClr val="tx1"/>
                </a:solidFill>
                <a:effectLst/>
                <a:latin typeface="+mn-lt"/>
                <a:ea typeface="+mn-ea"/>
                <a:cs typeface="+mn-cs"/>
              </a:rPr>
              <a:t>highlight the focus on interpersonal communication and packaging key information for low-literacy audiences. The message here is that SMC is a complex intervention but can be successfully explained to low-education audiences if sufficient attention and investment given to SBCC research and design. SBCC for health interventions should go beyond “advertising” to create social and community support and participation in the intervention. This can also help solve some supply side bottlenecks: </a:t>
            </a:r>
            <a:r>
              <a:rPr lang="en-US" sz="1200" b="1" kern="1200" dirty="0" smtClean="0">
                <a:solidFill>
                  <a:schemeClr val="tx1"/>
                </a:solidFill>
                <a:effectLst/>
                <a:latin typeface="+mn-lt"/>
                <a:ea typeface="+mn-ea"/>
                <a:cs typeface="+mn-cs"/>
              </a:rPr>
              <a:t>does anyone have an example of community providing some local resource to solve a service delivery problem during SMC campaigns??</a:t>
            </a:r>
            <a:endParaRPr lang="en-GB" sz="1200" b="1" kern="1200" dirty="0" smtClean="0">
              <a:solidFill>
                <a:schemeClr val="tx1"/>
              </a:solidFill>
              <a:effectLst/>
              <a:latin typeface="+mn-lt"/>
              <a:ea typeface="+mn-ea"/>
              <a:cs typeface="+mn-cs"/>
            </a:endParaRPr>
          </a:p>
          <a:p>
            <a:endParaRPr lang="en-GB" dirty="0" smtClean="0"/>
          </a:p>
          <a:p>
            <a:endParaRPr lang="en-GB" dirty="0" smtClean="0"/>
          </a:p>
          <a:p>
            <a:endParaRPr lang="en-GB" dirty="0" smtClean="0"/>
          </a:p>
          <a:p>
            <a:endParaRPr lang="en-GB" dirty="0" smtClean="0"/>
          </a:p>
          <a:p>
            <a:r>
              <a:rPr lang="en-GB" dirty="0" smtClean="0"/>
              <a:t>Talking points</a:t>
            </a:r>
          </a:p>
          <a:p>
            <a:r>
              <a:rPr lang="en-US" dirty="0" smtClean="0"/>
              <a:t>SBCC important for community ownership, to create community demand for the intervention</a:t>
            </a:r>
            <a:endParaRPr lang="en-GB" dirty="0" smtClean="0"/>
          </a:p>
          <a:p>
            <a:r>
              <a:rPr lang="en-US" dirty="0" smtClean="0"/>
              <a:t>SBCC useful for supporting community members to understand SMC so they will come to demand to have it from the health system, as has been the case with other malaria prevention interventions like the LLINs. Also, to encourage community support for CHWs/volunteers to motivate them, alongside other motivators like financial compensation for services. </a:t>
            </a:r>
            <a:endParaRPr lang="en-GB" dirty="0" smtClean="0"/>
          </a:p>
          <a:p>
            <a:r>
              <a:rPr lang="en-US" dirty="0" smtClean="0"/>
              <a:t>Need to invest in SBCC strategies, resources to make tools and knowledge available</a:t>
            </a:r>
          </a:p>
          <a:p>
            <a:r>
              <a:rPr lang="en-US" dirty="0" smtClean="0"/>
              <a:t>SBCC is shifting from the traditional approach and evolving towards a new, context specific strategy</a:t>
            </a:r>
            <a:endParaRPr lang="en-GB" dirty="0" smtClean="0"/>
          </a:p>
          <a:p>
            <a:r>
              <a:rPr lang="en-US" b="1" dirty="0" smtClean="0"/>
              <a:t>What is the way forward for SBCC?</a:t>
            </a:r>
            <a:endParaRPr lang="en-GB" b="1" dirty="0" smtClean="0"/>
          </a:p>
          <a:p>
            <a:endParaRPr lang="en-GB" dirty="0"/>
          </a:p>
        </p:txBody>
      </p:sp>
      <p:sp>
        <p:nvSpPr>
          <p:cNvPr id="4" name="Slide Number Placeholder 3"/>
          <p:cNvSpPr>
            <a:spLocks noGrp="1"/>
          </p:cNvSpPr>
          <p:nvPr>
            <p:ph type="sldNum" sz="quarter" idx="10"/>
          </p:nvPr>
        </p:nvSpPr>
        <p:spPr/>
        <p:txBody>
          <a:bodyPr/>
          <a:lstStyle/>
          <a:p>
            <a:pPr>
              <a:defRPr/>
            </a:pPr>
            <a:fld id="{888AB874-01F4-4C73-9E16-C96F83337238}" type="slidenum">
              <a:rPr lang="en-US" smtClean="0"/>
              <a:pPr>
                <a:defRPr/>
              </a:pPr>
              <a:t>4</a:t>
            </a:fld>
            <a:endParaRPr lang="en-US"/>
          </a:p>
        </p:txBody>
      </p:sp>
    </p:spTree>
    <p:extLst>
      <p:ext uri="{BB962C8B-B14F-4D97-AF65-F5344CB8AC3E}">
        <p14:creationId xmlns:p14="http://schemas.microsoft.com/office/powerpoint/2010/main" val="19749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Issues identified in 2015 campaign though </a:t>
            </a:r>
            <a:r>
              <a:rPr lang="en-US" sz="1200" kern="1200" dirty="0" smtClean="0">
                <a:solidFill>
                  <a:schemeClr val="tx1"/>
                </a:solidFill>
                <a:effectLst/>
                <a:latin typeface="+mn-lt"/>
                <a:ea typeface="+mn-ea"/>
                <a:cs typeface="+mn-cs"/>
              </a:rPr>
              <a:t>gender-based challenges had been anticipated</a:t>
            </a:r>
            <a:r>
              <a:rPr lang="en-US" sz="1200" kern="1200" baseline="0" dirty="0" smtClean="0">
                <a:solidFill>
                  <a:schemeClr val="tx1"/>
                </a:solidFill>
                <a:effectLst/>
                <a:latin typeface="+mn-lt"/>
                <a:ea typeface="+mn-ea"/>
                <a:cs typeface="+mn-cs"/>
              </a:rPr>
              <a:t> but not well integrated in planning. </a:t>
            </a:r>
            <a:r>
              <a:rPr lang="en-US" sz="1200" kern="1200" dirty="0" smtClean="0">
                <a:solidFill>
                  <a:schemeClr val="tx1"/>
                </a:solidFill>
                <a:effectLst/>
                <a:latin typeface="+mn-lt"/>
                <a:ea typeface="+mn-ea"/>
                <a:cs typeface="+mn-cs"/>
              </a:rPr>
              <a:t>it was difficult to recruit females as drug distributors for the 1</a:t>
            </a:r>
            <a:r>
              <a:rPr lang="en-US" sz="1200" kern="1200" baseline="30000" dirty="0" smtClean="0">
                <a:solidFill>
                  <a:schemeClr val="tx1"/>
                </a:solidFill>
                <a:effectLst/>
                <a:latin typeface="+mn-lt"/>
                <a:ea typeface="+mn-ea"/>
                <a:cs typeface="+mn-cs"/>
              </a:rPr>
              <a:t>st</a:t>
            </a:r>
            <a:r>
              <a:rPr lang="en-US" sz="1200" kern="1200" dirty="0" smtClean="0">
                <a:solidFill>
                  <a:schemeClr val="tx1"/>
                </a:solidFill>
                <a:effectLst/>
                <a:latin typeface="+mn-lt"/>
                <a:ea typeface="+mn-ea"/>
                <a:cs typeface="+mn-cs"/>
              </a:rPr>
              <a:t> round. Why? Factors included: Low literacy level of females in this region of the country, health authorities and local leadership more inclined to recruit males as</a:t>
            </a:r>
            <a:r>
              <a:rPr lang="en-US" sz="1200" kern="1200" baseline="0" dirty="0" smtClean="0">
                <a:solidFill>
                  <a:schemeClr val="tx1"/>
                </a:solidFill>
                <a:effectLst/>
                <a:latin typeface="+mn-lt"/>
                <a:ea typeface="+mn-ea"/>
                <a:cs typeface="+mn-cs"/>
              </a:rPr>
              <a:t> they had </a:t>
            </a:r>
            <a:r>
              <a:rPr lang="en-US" sz="1200" kern="1200" dirty="0" smtClean="0">
                <a:solidFill>
                  <a:schemeClr val="tx1"/>
                </a:solidFill>
                <a:effectLst/>
                <a:latin typeface="+mn-lt"/>
                <a:ea typeface="+mn-ea"/>
                <a:cs typeface="+mn-cs"/>
              </a:rPr>
              <a:t>more experience than females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8080"/>
                </a:solidFill>
              </a:rPr>
              <a:t>Because men were not allowed</a:t>
            </a:r>
            <a:r>
              <a:rPr lang="en-US" sz="1200" baseline="0" dirty="0" smtClean="0">
                <a:solidFill>
                  <a:srgbClr val="008080"/>
                </a:solidFill>
              </a:rPr>
              <a:t> inside there was l</a:t>
            </a:r>
            <a:r>
              <a:rPr lang="en-US" sz="1200" dirty="0" smtClean="0">
                <a:solidFill>
                  <a:srgbClr val="008080"/>
                </a:solidFill>
              </a:rPr>
              <a:t>imited and weak supervision and interpersonal communication HW and beneficiary caregiver, poor community mobilization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Field guide and standards: Door-to-door opportunity for better interpersonal communication</a:t>
            </a:r>
            <a:r>
              <a:rPr lang="en-US" sz="1200" kern="1200" baseline="0" dirty="0" smtClean="0">
                <a:solidFill>
                  <a:schemeClr val="tx1"/>
                </a:solidFill>
                <a:effectLst/>
                <a:latin typeface="+mn-lt"/>
                <a:ea typeface="+mn-ea"/>
                <a:cs typeface="+mn-cs"/>
              </a:rPr>
              <a:t> between</a:t>
            </a:r>
            <a:r>
              <a:rPr lang="en-US" sz="1200" kern="1200" dirty="0" smtClean="0">
                <a:solidFill>
                  <a:schemeClr val="tx1"/>
                </a:solidFill>
                <a:effectLst/>
                <a:latin typeface="+mn-lt"/>
                <a:ea typeface="+mn-ea"/>
                <a:cs typeface="+mn-cs"/>
              </a:rPr>
              <a:t> HW and beneficiary caregiver to build trust, improve coverage and acceptability; quality assurance through directly observed treatment and supervision and to explain how to administer at home doses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6302D8-82D6-6C46-9BAD-6DC9EB844550}" type="slidenum">
              <a:rPr lang="en-US" smtClean="0"/>
              <a:t>5</a:t>
            </a:fld>
            <a:endParaRPr lang="en-US" dirty="0"/>
          </a:p>
        </p:txBody>
      </p:sp>
    </p:spTree>
    <p:extLst>
      <p:ext uri="{BB962C8B-B14F-4D97-AF65-F5344CB8AC3E}">
        <p14:creationId xmlns:p14="http://schemas.microsoft.com/office/powerpoint/2010/main" val="82159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2016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Nigeria adopted an approach that was practical in its setting, recruit mostly females </a:t>
            </a:r>
            <a:r>
              <a:rPr lang="en-US" dirty="0" smtClean="0"/>
              <a:t>for front-line work n </a:t>
            </a:r>
            <a:r>
              <a:rPr lang="en-US" dirty="0" err="1" smtClean="0"/>
              <a:t>Sokoto</a:t>
            </a:r>
            <a:r>
              <a:rPr lang="en-US" dirty="0" smtClean="0"/>
              <a:t> and </a:t>
            </a:r>
            <a:r>
              <a:rPr lang="en-US" dirty="0" err="1" smtClean="0"/>
              <a:t>Zamfara</a:t>
            </a:r>
            <a:r>
              <a:rPr lang="en-US" dirty="0" smtClean="0"/>
              <a:t>, as SMC distributors and supervisors</a:t>
            </a:r>
            <a:r>
              <a:rPr lang="en-US" baseline="0" dirty="0" smtClean="0"/>
              <a:t> </a:t>
            </a:r>
            <a:r>
              <a:rPr lang="en-GB" dirty="0" smtClean="0"/>
              <a:t>and then follow the standards, </a:t>
            </a:r>
            <a:r>
              <a:rPr lang="en-GB" dirty="0" err="1" smtClean="0"/>
              <a:t>ie</a:t>
            </a:r>
            <a:r>
              <a:rPr lang="en-GB" dirty="0" smtClean="0"/>
              <a:t> get in house observe treatment </a:t>
            </a:r>
            <a:r>
              <a:rPr lang="en-GB" dirty="0" err="1" smtClean="0"/>
              <a:t>etc</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Recognizing that </a:t>
            </a:r>
            <a:r>
              <a:rPr lang="en-US" b="1" u="sng" dirty="0" smtClean="0"/>
              <a:t>only </a:t>
            </a:r>
            <a:r>
              <a:rPr lang="en-US" dirty="0" smtClean="0"/>
              <a:t>women are permitted to enter households in this cultural setting and that </a:t>
            </a:r>
            <a:r>
              <a:rPr lang="en-US" b="1" u="sng" dirty="0" smtClean="0"/>
              <a:t>men are </a:t>
            </a:r>
            <a:r>
              <a:rPr lang="en-US" dirty="0" smtClean="0"/>
              <a:t>key to health decision making</a:t>
            </a:r>
            <a:r>
              <a:rPr lang="en-GB" baseline="0" dirty="0" smtClean="0"/>
              <a:t> c</a:t>
            </a:r>
            <a:r>
              <a:rPr lang="en-GB" dirty="0" smtClean="0"/>
              <a:t>ommunity </a:t>
            </a:r>
            <a:r>
              <a:rPr lang="en-US" dirty="0" smtClean="0"/>
              <a:t>and religious leaders and traditional public announcers were used as community mobilisers, these are almost exclusively males.</a:t>
            </a:r>
            <a:r>
              <a:rPr lang="en-US" baseline="0" dirty="0" smtClean="0"/>
              <a:t> After the male mobilizers spoke to other men, husbands would allow the female distributor to enter and for their wives to accept and adhere to SMC treatment.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Buy-in by mostly male cultural and religious leaders through dialogue and sensitisation events, helped improve access to eligible children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6</a:t>
            </a:fld>
            <a:endParaRPr lang="en-US" dirty="0"/>
          </a:p>
        </p:txBody>
      </p:sp>
    </p:spTree>
    <p:extLst>
      <p:ext uri="{BB962C8B-B14F-4D97-AF65-F5344CB8AC3E}">
        <p14:creationId xmlns:p14="http://schemas.microsoft.com/office/powerpoint/2010/main" val="330404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While administrative coverage of the SMC campaign was above the 80% target in 2015 and 2016; in-depth analysis of coverage results showed significant differences among target areas</a:t>
            </a:r>
            <a:r>
              <a:rPr lang="en-US" baseline="0" dirty="0" smtClean="0"/>
              <a:t> and </a:t>
            </a:r>
            <a:r>
              <a:rPr lang="en-GB" sz="1200" dirty="0" smtClean="0"/>
              <a:t>adherence to the four SMC cycles was poor </a:t>
            </a:r>
          </a:p>
          <a:p>
            <a:pPr algn="l"/>
            <a:r>
              <a:rPr lang="en-GB" sz="1200" dirty="0" smtClean="0"/>
              <a:t>&gt;30% drop out of beneficiaries uptake 3 or 4 cycles</a:t>
            </a:r>
            <a:endParaRPr lang="en-GB" sz="1400" dirty="0" smtClean="0"/>
          </a:p>
          <a:p>
            <a:endParaRPr lang="en-US" dirty="0" smtClean="0"/>
          </a:p>
          <a:p>
            <a:r>
              <a:rPr lang="en-US" dirty="0" smtClean="0"/>
              <a:t>Recent surveys reveal </a:t>
            </a:r>
            <a:r>
              <a:rPr lang="en-GB" dirty="0" smtClean="0"/>
              <a:t>gender issues such as male dominance in health decision-making remains a key determinant of acceptance</a:t>
            </a:r>
          </a:p>
          <a:p>
            <a:r>
              <a:rPr lang="en-GB" dirty="0" smtClean="0"/>
              <a:t>Sensitised religious and cultural leaders helped address instances when male household heads refused SMC.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Increased number of female distributors and supervisors; plus a focus on using male leaders as campaign allies were key to quality SMC administration and monitoring within households in this setting with deep rooted social cultural barriers. </a:t>
            </a:r>
            <a:endParaRPr lang="en-US" dirty="0" smtClean="0"/>
          </a:p>
          <a:p>
            <a:endParaRPr lang="en-GB" dirty="0" smtClean="0"/>
          </a:p>
          <a:p>
            <a:r>
              <a:rPr lang="en-US" dirty="0" smtClean="0"/>
              <a:t>Men, religious, cultural leaders are </a:t>
            </a:r>
            <a:r>
              <a:rPr lang="en-US" b="1" dirty="0" smtClean="0"/>
              <a:t>key to health decision making</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case study informs future community-based preventive health interventions involving door-to-door distribution on importance of adopting strategies that mitigate gender cultural barriers</a:t>
            </a:r>
            <a:r>
              <a:rPr lang="en-GB" dirty="0" smtClean="0"/>
              <a:t>. </a:t>
            </a:r>
            <a:endParaRPr lang="en-US"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66302D8-82D6-6C46-9BAD-6DC9EB844550}" type="slidenum">
              <a:rPr lang="en-US" smtClean="0"/>
              <a:t>7</a:t>
            </a:fld>
            <a:endParaRPr lang="en-US" dirty="0"/>
          </a:p>
        </p:txBody>
      </p:sp>
    </p:spTree>
    <p:extLst>
      <p:ext uri="{BB962C8B-B14F-4D97-AF65-F5344CB8AC3E}">
        <p14:creationId xmlns:p14="http://schemas.microsoft.com/office/powerpoint/2010/main" val="262218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http://www.natpact.info/qof/assessortraining/dwn2/21030/index.htm</a:t>
            </a:r>
          </a:p>
          <a:p>
            <a:r>
              <a:rPr lang="en-US" dirty="0" smtClean="0"/>
              <a:t>Quality and Outcomes Framework</a:t>
            </a:r>
            <a:r>
              <a:rPr lang="en-US" baseline="0" dirty="0" smtClean="0"/>
              <a:t> </a:t>
            </a:r>
            <a:r>
              <a:rPr lang="en-US" dirty="0" smtClean="0"/>
              <a:t> (QOF) reflects a cycle of continuous quality improvement. This involves:</a:t>
            </a:r>
          </a:p>
          <a:p>
            <a:r>
              <a:rPr lang="en-US" b="1" dirty="0" smtClean="0"/>
              <a:t>Planning</a:t>
            </a:r>
            <a:r>
              <a:rPr lang="en-US" dirty="0" smtClean="0"/>
              <a:t> – working out aspiration levels and specific ways to deliver this, using available resources.</a:t>
            </a:r>
          </a:p>
          <a:p>
            <a:r>
              <a:rPr lang="en-US" b="1" dirty="0" smtClean="0"/>
              <a:t>Action</a:t>
            </a:r>
            <a:r>
              <a:rPr lang="en-US" dirty="0" smtClean="0"/>
              <a:t> – delivering high quality services and recording achievement on practice systems.</a:t>
            </a:r>
          </a:p>
          <a:p>
            <a:r>
              <a:rPr lang="en-US" b="1" dirty="0" smtClean="0"/>
              <a:t>Review</a:t>
            </a:r>
            <a:r>
              <a:rPr lang="en-US" dirty="0" smtClean="0"/>
              <a:t> – using the QMAS feedback facility and QOF visit to review progress.</a:t>
            </a:r>
          </a:p>
          <a:p>
            <a:r>
              <a:rPr lang="en-US" b="1" dirty="0" smtClean="0"/>
              <a:t>Learning</a:t>
            </a:r>
            <a:r>
              <a:rPr lang="en-US" dirty="0" smtClean="0"/>
              <a:t> – reflecting on how quality and points score could be increased for next year …… which in turn leads into the next cycle.</a:t>
            </a:r>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8</a:t>
            </a:fld>
            <a:endParaRPr lang="en-US" dirty="0"/>
          </a:p>
        </p:txBody>
      </p:sp>
    </p:spTree>
    <p:extLst>
      <p:ext uri="{BB962C8B-B14F-4D97-AF65-F5344CB8AC3E}">
        <p14:creationId xmlns:p14="http://schemas.microsoft.com/office/powerpoint/2010/main" val="198721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Governor of Sokoto, His Excellency </a:t>
            </a:r>
            <a:r>
              <a:rPr lang="en-US" b="1" dirty="0" smtClean="0"/>
              <a:t>Aminu Waziri Tambuwal </a:t>
            </a:r>
            <a:r>
              <a:rPr lang="en-US" dirty="0" smtClean="0"/>
              <a:t>launched the SMC Campaign in 2016, more than 1 million religious, traditional and cultural leaders attended. The CEO Malaria Consortium paid a courtesy call on the Governor, and His excellency decided to lead the campaign</a:t>
            </a:r>
          </a:p>
          <a:p>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9</a:t>
            </a:fld>
            <a:endParaRPr lang="en-US" dirty="0"/>
          </a:p>
        </p:txBody>
      </p:sp>
    </p:spTree>
    <p:extLst>
      <p:ext uri="{BB962C8B-B14F-4D97-AF65-F5344CB8AC3E}">
        <p14:creationId xmlns:p14="http://schemas.microsoft.com/office/powerpoint/2010/main" val="270053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Female CHWs, Hijab</a:t>
            </a:r>
            <a:r>
              <a:rPr lang="en-US" baseline="0" dirty="0" smtClean="0"/>
              <a:t> with IEC materials replaced </a:t>
            </a:r>
            <a:r>
              <a:rPr lang="en-US" baseline="0" dirty="0" smtClean="0"/>
              <a:t>T-shirts, Malaria Consortium staff</a:t>
            </a:r>
            <a:endParaRPr lang="en-US" dirty="0"/>
          </a:p>
        </p:txBody>
      </p:sp>
      <p:sp>
        <p:nvSpPr>
          <p:cNvPr id="4" name="Slide Number Placeholder 3"/>
          <p:cNvSpPr>
            <a:spLocks noGrp="1"/>
          </p:cNvSpPr>
          <p:nvPr>
            <p:ph type="sldNum" sz="quarter" idx="10"/>
          </p:nvPr>
        </p:nvSpPr>
        <p:spPr/>
        <p:txBody>
          <a:bodyPr/>
          <a:lstStyle/>
          <a:p>
            <a:fld id="{966302D8-82D6-6C46-9BAD-6DC9EB844550}" type="slidenum">
              <a:rPr lang="en-US" smtClean="0"/>
              <a:t>10</a:t>
            </a:fld>
            <a:endParaRPr lang="en-US" dirty="0"/>
          </a:p>
        </p:txBody>
      </p:sp>
    </p:spTree>
    <p:extLst>
      <p:ext uri="{BB962C8B-B14F-4D97-AF65-F5344CB8AC3E}">
        <p14:creationId xmlns:p14="http://schemas.microsoft.com/office/powerpoint/2010/main" val="3090585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947" y="356618"/>
            <a:ext cx="7886700" cy="997195"/>
          </a:xfrm>
        </p:spPr>
        <p:txBody>
          <a:bodyPr/>
          <a:lstStyle>
            <a:lvl1pPr>
              <a:defRPr>
                <a:solidFill>
                  <a:schemeClr val="tx1"/>
                </a:solidFill>
              </a:defRPr>
            </a:lvl1pPr>
          </a:lstStyle>
          <a:p>
            <a:r>
              <a:rPr lang="en-GB" altLang="en-US" dirty="0" smtClean="0"/>
              <a:t>Blank Slide</a:t>
            </a:r>
            <a:endParaRPr lang="en-GB" dirty="0"/>
          </a:p>
        </p:txBody>
      </p:sp>
    </p:spTree>
    <p:extLst>
      <p:ext uri="{BB962C8B-B14F-4D97-AF65-F5344CB8AC3E}">
        <p14:creationId xmlns:p14="http://schemas.microsoft.com/office/powerpoint/2010/main" val="144644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48D57F-B376-1B47-B50F-3E4EA37940D4}" type="datetimeFigureOut">
              <a:rPr lang="en-US" smtClean="0"/>
              <a:t>10-Jul-17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196D77-17F3-AD43-86BF-ADE99E39D03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8D57F-B376-1B47-B50F-3E4EA37940D4}" type="datetimeFigureOut">
              <a:rPr lang="en-US" smtClean="0"/>
              <a:t>10-Jul-17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196D77-17F3-AD43-86BF-ADE99E39D03B}" type="slidenum">
              <a:rPr lang="en-US" smtClean="0"/>
              <a:t>‹#›</a:t>
            </a:fld>
            <a:endParaRPr lang="en-US" dirty="0"/>
          </a:p>
        </p:txBody>
      </p:sp>
    </p:spTree>
    <p:extLst>
      <p:ext uri="{BB962C8B-B14F-4D97-AF65-F5344CB8AC3E}">
        <p14:creationId xmlns:p14="http://schemas.microsoft.com/office/powerpoint/2010/main" val="16218166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image" Target="../media/image17.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44800" y="4648498"/>
            <a:ext cx="6299200" cy="1877437"/>
          </a:xfrm>
          <a:prstGeom prst="rect">
            <a:avLst/>
          </a:prstGeom>
          <a:noFill/>
        </p:spPr>
        <p:txBody>
          <a:bodyPr wrap="square" rtlCol="0">
            <a:spAutoFit/>
          </a:bodyPr>
          <a:lstStyle/>
          <a:p>
            <a:r>
              <a:rPr lang="en-GB" sz="2400" b="1" dirty="0"/>
              <a:t>Mitigating gender and cultural barriers for a successful </a:t>
            </a:r>
            <a:r>
              <a:rPr lang="en-GB" sz="2400" b="1" dirty="0" smtClean="0"/>
              <a:t>seasonal </a:t>
            </a:r>
            <a:r>
              <a:rPr lang="en-GB" sz="2400" b="1" dirty="0"/>
              <a:t>malaria chemoprevention campaign.  </a:t>
            </a:r>
            <a:r>
              <a:rPr lang="en-GB" sz="2400" b="1" dirty="0" smtClean="0"/>
              <a:t>Lessons </a:t>
            </a:r>
            <a:r>
              <a:rPr lang="en-GB" sz="2400" b="1" dirty="0"/>
              <a:t>from </a:t>
            </a:r>
            <a:r>
              <a:rPr lang="en-GB" sz="2400" b="1" dirty="0" smtClean="0"/>
              <a:t>ACCESS-SMC project/ Nigeria.</a:t>
            </a:r>
            <a:endParaRPr lang="en-US" sz="2400" b="1" dirty="0" smtClean="0"/>
          </a:p>
          <a:p>
            <a:r>
              <a:rPr lang="en-GB" sz="2000" b="1" dirty="0" smtClean="0">
                <a:solidFill>
                  <a:schemeClr val="bg2"/>
                </a:solidFill>
              </a:rPr>
              <a:t>J. Dada, O. Olusola, A.Luqman, JT Kayode, H. </a:t>
            </a:r>
            <a:r>
              <a:rPr lang="en-GB" sz="2000" b="1" dirty="0">
                <a:solidFill>
                  <a:schemeClr val="bg2"/>
                </a:solidFill>
              </a:rPr>
              <a:t>Kivumbi et </a:t>
            </a:r>
            <a:r>
              <a:rPr lang="en-GB" sz="2000" b="1" dirty="0" smtClean="0">
                <a:solidFill>
                  <a:schemeClr val="bg2"/>
                </a:solidFill>
              </a:rPr>
              <a:t>al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 y="4830788"/>
            <a:ext cx="2248135" cy="756428"/>
          </a:xfrm>
          <a:prstGeom prst="rect">
            <a:avLst/>
          </a:prstGeom>
        </p:spPr>
      </p:pic>
      <p:pic>
        <p:nvPicPr>
          <p:cNvPr id="8" name="Picture 2" descr="https://www.unitaid.eu/ui/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30" y="5658399"/>
            <a:ext cx="1664330" cy="394437"/>
          </a:xfrm>
          <a:prstGeom prst="rect">
            <a:avLst/>
          </a:prstGeom>
          <a:solidFill>
            <a:schemeClr val="bg1"/>
          </a:solidFill>
        </p:spPr>
      </p:pic>
    </p:spTree>
    <p:extLst>
      <p:ext uri="{BB962C8B-B14F-4D97-AF65-F5344CB8AC3E}">
        <p14:creationId xmlns:p14="http://schemas.microsoft.com/office/powerpoint/2010/main" val="199016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047685"/>
            <a:ext cx="3730169" cy="373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8170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57" y="1088135"/>
            <a:ext cx="7517239" cy="5011493"/>
          </a:xfrm>
          <a:prstGeom prst="rect">
            <a:avLst/>
          </a:prstGeom>
        </p:spPr>
      </p:pic>
    </p:spTree>
    <p:extLst>
      <p:ext uri="{BB962C8B-B14F-4D97-AF65-F5344CB8AC3E}">
        <p14:creationId xmlns:p14="http://schemas.microsoft.com/office/powerpoint/2010/main" val="184869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839819"/>
            <a:ext cx="9144000" cy="4516532"/>
          </a:xfrm>
          <a:blipFill dpi="0" rotWithShape="1">
            <a:blip r:embed="rId3">
              <a:alphaModFix amt="47000"/>
            </a:blip>
            <a:srcRect/>
            <a:tile tx="0" ty="0" sx="100000" sy="100000" flip="none" algn="tl"/>
          </a:blipFill>
        </p:spPr>
        <p:txBody>
          <a:bodyPr>
            <a:normAutofit/>
          </a:bodyPr>
          <a:lstStyle/>
          <a:p>
            <a:pPr>
              <a:buFont typeface="Wingdings" panose="05000000000000000000" pitchFamily="2" charset="2"/>
              <a:buChar char="ü"/>
            </a:pPr>
            <a:r>
              <a:rPr lang="en-GB" sz="2360" b="1" dirty="0" smtClean="0">
                <a:solidFill>
                  <a:srgbClr val="006666"/>
                </a:solidFill>
              </a:rPr>
              <a:t>Study participants: </a:t>
            </a:r>
            <a:r>
              <a:rPr lang="en-GB" sz="2360" b="1" i="1" dirty="0" smtClean="0">
                <a:solidFill>
                  <a:srgbClr val="006666"/>
                </a:solidFill>
              </a:rPr>
              <a:t>Caregivers of SMC recipients, CHWs, and community leaders</a:t>
            </a:r>
          </a:p>
          <a:p>
            <a:pPr>
              <a:buFont typeface="Wingdings" panose="05000000000000000000" pitchFamily="2" charset="2"/>
              <a:buChar char="ü"/>
            </a:pPr>
            <a:r>
              <a:rPr lang="en-GB" sz="2360" b="1" i="1" dirty="0" smtClean="0">
                <a:solidFill>
                  <a:srgbClr val="006666"/>
                </a:solidFill>
              </a:rPr>
              <a:t>Federal Ministry of Health and Sokoto</a:t>
            </a:r>
            <a:r>
              <a:rPr lang="en-GB" sz="2360" b="1" i="1" dirty="0">
                <a:solidFill>
                  <a:srgbClr val="006666"/>
                </a:solidFill>
              </a:rPr>
              <a:t> </a:t>
            </a:r>
            <a:r>
              <a:rPr lang="en-GB" sz="2360" b="1" i="1" dirty="0" smtClean="0">
                <a:solidFill>
                  <a:srgbClr val="006666"/>
                </a:solidFill>
              </a:rPr>
              <a:t>and Zamfara State </a:t>
            </a:r>
            <a:r>
              <a:rPr lang="en-GB" sz="2360" b="1" i="1" dirty="0">
                <a:solidFill>
                  <a:srgbClr val="006666"/>
                </a:solidFill>
              </a:rPr>
              <a:t>M</a:t>
            </a:r>
            <a:r>
              <a:rPr lang="en-GB" sz="2360" b="1" i="1" dirty="0" smtClean="0">
                <a:solidFill>
                  <a:srgbClr val="006666"/>
                </a:solidFill>
              </a:rPr>
              <a:t>inistries </a:t>
            </a:r>
            <a:r>
              <a:rPr lang="en-GB" sz="2360" b="1" i="1" dirty="0">
                <a:solidFill>
                  <a:srgbClr val="006666"/>
                </a:solidFill>
              </a:rPr>
              <a:t>of </a:t>
            </a:r>
            <a:r>
              <a:rPr lang="en-GB" sz="2360" b="1" i="1" dirty="0" smtClean="0">
                <a:solidFill>
                  <a:srgbClr val="006666"/>
                </a:solidFill>
              </a:rPr>
              <a:t>Health in Nigeria </a:t>
            </a:r>
          </a:p>
          <a:p>
            <a:pPr>
              <a:buFont typeface="Wingdings" panose="05000000000000000000" pitchFamily="2" charset="2"/>
              <a:buChar char="ü"/>
            </a:pPr>
            <a:r>
              <a:rPr lang="en-GB" sz="2360" b="1" dirty="0" smtClean="0">
                <a:solidFill>
                  <a:srgbClr val="006666"/>
                </a:solidFill>
              </a:rPr>
              <a:t>Malaria Consortium teams in Nigeria: </a:t>
            </a:r>
            <a:r>
              <a:rPr lang="en-GB" sz="2360" b="1" i="1" dirty="0" smtClean="0">
                <a:solidFill>
                  <a:srgbClr val="006666"/>
                </a:solidFill>
              </a:rPr>
              <a:t>Luqman Ahmed, Edward Idenu, Maxwell Kolawole and the field teams in Sokoto and Zamfara</a:t>
            </a:r>
          </a:p>
          <a:p>
            <a:pPr>
              <a:buFont typeface="Wingdings" panose="05000000000000000000" pitchFamily="2" charset="2"/>
              <a:buChar char="ü"/>
            </a:pPr>
            <a:r>
              <a:rPr lang="en-GB" sz="2360" b="1" dirty="0" smtClean="0">
                <a:solidFill>
                  <a:srgbClr val="006666"/>
                </a:solidFill>
              </a:rPr>
              <a:t>Malaria Consortium Global Technical Team: </a:t>
            </a:r>
            <a:r>
              <a:rPr lang="en-GB" sz="2360" b="1" i="1" dirty="0" smtClean="0">
                <a:solidFill>
                  <a:srgbClr val="006666"/>
                </a:solidFill>
              </a:rPr>
              <a:t>James Tibenderana, </a:t>
            </a:r>
            <a:r>
              <a:rPr lang="en-GB" sz="2360" b="1" i="1" dirty="0">
                <a:solidFill>
                  <a:srgbClr val="006666"/>
                </a:solidFill>
              </a:rPr>
              <a:t>Hellen Counihan, </a:t>
            </a:r>
            <a:r>
              <a:rPr lang="en-GB" sz="2360" b="1" i="1" dirty="0" smtClean="0">
                <a:solidFill>
                  <a:srgbClr val="006666"/>
                </a:solidFill>
              </a:rPr>
              <a:t>Sandrine Martin, Alexandra York</a:t>
            </a:r>
          </a:p>
          <a:p>
            <a:pPr>
              <a:buFont typeface="Wingdings" panose="05000000000000000000" pitchFamily="2" charset="2"/>
              <a:buChar char="ü"/>
            </a:pPr>
            <a:r>
              <a:rPr lang="en-GB" sz="2360" b="1" i="1" dirty="0">
                <a:solidFill>
                  <a:srgbClr val="006666"/>
                </a:solidFill>
              </a:rPr>
              <a:t>Malaria </a:t>
            </a:r>
            <a:r>
              <a:rPr lang="en-GB" sz="2360" b="1" i="1" dirty="0" smtClean="0">
                <a:solidFill>
                  <a:srgbClr val="006666"/>
                </a:solidFill>
              </a:rPr>
              <a:t>Consortium’s </a:t>
            </a:r>
            <a:r>
              <a:rPr lang="en-GB" sz="2360" b="1" i="1" dirty="0">
                <a:solidFill>
                  <a:srgbClr val="006666"/>
                </a:solidFill>
              </a:rPr>
              <a:t>ACCESS-SMC project partners</a:t>
            </a:r>
            <a:endParaRPr lang="en-US" sz="2360" b="1" i="1" dirty="0">
              <a:solidFill>
                <a:srgbClr val="006666"/>
              </a:solidFill>
            </a:endParaRPr>
          </a:p>
          <a:p>
            <a:pPr marL="0" indent="0">
              <a:buNone/>
            </a:pPr>
            <a:endParaRPr lang="en-GB" sz="2360" b="1" i="1" dirty="0" smtClean="0">
              <a:solidFill>
                <a:srgbClr val="006666"/>
              </a:solidFill>
            </a:endParaRPr>
          </a:p>
          <a:p>
            <a:pPr marL="0" indent="0">
              <a:buNone/>
            </a:pPr>
            <a:endParaRPr lang="en-US" sz="2360" b="1" dirty="0">
              <a:solidFill>
                <a:srgbClr val="006666"/>
              </a:solidFill>
            </a:endParaRPr>
          </a:p>
          <a:p>
            <a:endParaRPr lang="en-US" b="1" dirty="0">
              <a:solidFill>
                <a:srgbClr val="006666"/>
              </a:solidFill>
            </a:endParaRPr>
          </a:p>
        </p:txBody>
      </p:sp>
      <p:sp>
        <p:nvSpPr>
          <p:cNvPr id="11" name="Slide Number Placeholder 10"/>
          <p:cNvSpPr>
            <a:spLocks noGrp="1"/>
          </p:cNvSpPr>
          <p:nvPr>
            <p:ph type="sldNum" sz="quarter" idx="12"/>
          </p:nvPr>
        </p:nvSpPr>
        <p:spPr/>
        <p:txBody>
          <a:bodyPr/>
          <a:lstStyle/>
          <a:p>
            <a:pPr>
              <a:defRPr/>
            </a:pPr>
            <a:fld id="{7C3FA32E-6E7D-4B19-971B-C3F11E0798D9}" type="slidenum">
              <a:rPr lang="en-US" smtClean="0"/>
              <a:pPr>
                <a:defRPr/>
              </a:pPr>
              <a:t>12</a:t>
            </a:fld>
            <a:endParaRPr lang="en-US" dirty="0"/>
          </a:p>
        </p:txBody>
      </p:sp>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703820" y="6212205"/>
            <a:ext cx="1440180" cy="645795"/>
          </a:xfrm>
          <a:prstGeom prst="rect">
            <a:avLst/>
          </a:prstGeom>
        </p:spPr>
      </p:pic>
      <p:sp>
        <p:nvSpPr>
          <p:cNvPr id="8" name="Rectangle 7"/>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bg1"/>
                </a:solidFill>
                <a:latin typeface="Tw Cen MT" charset="0"/>
                <a:ea typeface="Tw Cen MT" charset="0"/>
                <a:cs typeface="Tw Cen MT" charset="0"/>
              </a:rPr>
              <a:t>Credits and Acknowledgements</a:t>
            </a:r>
            <a:endParaRPr lang="en-US" sz="3200" b="1" dirty="0">
              <a:solidFill>
                <a:schemeClr val="bg1"/>
              </a:solidFill>
              <a:latin typeface="Tw Cen MT" charset="0"/>
              <a:ea typeface="Tw Cen MT" charset="0"/>
              <a:cs typeface="Tw Cen MT" charset="0"/>
            </a:endParaRPr>
          </a:p>
        </p:txBody>
      </p:sp>
      <p:sp>
        <p:nvSpPr>
          <p:cNvPr id="10" name="TextBox 9"/>
          <p:cNvSpPr txBox="1"/>
          <p:nvPr/>
        </p:nvSpPr>
        <p:spPr>
          <a:xfrm>
            <a:off x="5827593" y="2129051"/>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4101577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0367" y="365760"/>
            <a:ext cx="3551143" cy="1194850"/>
          </a:xfrm>
          <a:prstGeom prst="rect">
            <a:avLst/>
          </a:prstGeom>
        </p:spPr>
      </p:pic>
      <p:pic>
        <p:nvPicPr>
          <p:cNvPr id="29" name="Picture 28" descr="D:\Suzanne Van Hulle\My Documents\RTA\CRS Logo Primar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9989" y="1837641"/>
            <a:ext cx="1159859" cy="719738"/>
          </a:xfrm>
          <a:prstGeom prst="rect">
            <a:avLst/>
          </a:prstGeom>
          <a:noFill/>
          <a:ln w="9525">
            <a:noFill/>
            <a:miter lim="800000"/>
            <a:headEnd/>
            <a:tailEnd/>
          </a:ln>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7782" y="1806985"/>
            <a:ext cx="1649468" cy="781051"/>
          </a:xfrm>
          <a:prstGeom prst="rect">
            <a:avLst/>
          </a:prstGeom>
        </p:spPr>
      </p:pic>
      <p:pic>
        <p:nvPicPr>
          <p:cNvPr id="31" name="Picture 30" descr="London School of Hygiene &amp; Tropical Medicine"/>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8638" y="2983883"/>
            <a:ext cx="1238075" cy="584433"/>
          </a:xfrm>
          <a:prstGeom prst="rect">
            <a:avLst/>
          </a:prstGeom>
          <a:solidFill>
            <a:schemeClr val="bg1"/>
          </a:solidFill>
        </p:spPr>
      </p:pic>
      <p:pic>
        <p:nvPicPr>
          <p:cNvPr id="32" name="Picture 31"/>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572424" y="3026826"/>
            <a:ext cx="1221763" cy="4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0564" y="3052201"/>
            <a:ext cx="1681527" cy="44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11"/>
          <a:stretch>
            <a:fillRect/>
          </a:stretch>
        </p:blipFill>
        <p:spPr>
          <a:xfrm>
            <a:off x="7340113" y="2983883"/>
            <a:ext cx="999736" cy="557397"/>
          </a:xfrm>
          <a:prstGeom prst="rect">
            <a:avLst/>
          </a:prstGeom>
        </p:spPr>
      </p:pic>
      <p:pic>
        <p:nvPicPr>
          <p:cNvPr id="1026" name="Picture 2" descr="https://www.unitaid.eu/ui/images/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38" y="1853561"/>
            <a:ext cx="2902585" cy="687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2077" y="4495799"/>
            <a:ext cx="3387722" cy="1015663"/>
          </a:xfrm>
          <a:prstGeom prst="rect">
            <a:avLst/>
          </a:prstGeom>
          <a:noFill/>
        </p:spPr>
        <p:txBody>
          <a:bodyPr wrap="none" rtlCol="0">
            <a:spAutoFit/>
          </a:bodyPr>
          <a:lstStyle/>
          <a:p>
            <a:r>
              <a:rPr lang="en-US" sz="6000" dirty="0" smtClean="0">
                <a:solidFill>
                  <a:srgbClr val="006666"/>
                </a:solidFill>
              </a:rPr>
              <a:t>Thank You</a:t>
            </a:r>
            <a:endParaRPr lang="en-US" sz="6000" dirty="0">
              <a:solidFill>
                <a:srgbClr val="006666"/>
              </a:solidFill>
            </a:endParaRPr>
          </a:p>
        </p:txBody>
      </p:sp>
    </p:spTree>
    <p:extLst>
      <p:ext uri="{BB962C8B-B14F-4D97-AF65-F5344CB8AC3E}">
        <p14:creationId xmlns:p14="http://schemas.microsoft.com/office/powerpoint/2010/main" val="29269565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67086" y="2003046"/>
            <a:ext cx="3348264" cy="4351338"/>
          </a:xfrm>
        </p:spPr>
        <p:txBody>
          <a:bodyPr>
            <a:normAutofit/>
          </a:bodyPr>
          <a:lstStyle/>
          <a:p>
            <a:r>
              <a:rPr lang="en-US" sz="2400" dirty="0" smtClean="0"/>
              <a:t>States of Sokoto and Zamfara</a:t>
            </a:r>
            <a:endParaRPr lang="en-US" sz="2400" dirty="0"/>
          </a:p>
          <a:p>
            <a:endParaRPr lang="en-GB" sz="2400" dirty="0" smtClean="0"/>
          </a:p>
          <a:p>
            <a:r>
              <a:rPr lang="en-US" sz="2400" dirty="0" smtClean="0"/>
              <a:t>1.7 million children under 5 targeted</a:t>
            </a:r>
          </a:p>
          <a:p>
            <a:pPr marL="0" indent="0">
              <a:buNone/>
            </a:pPr>
            <a:endParaRPr lang="en-US" sz="2400" dirty="0" smtClean="0"/>
          </a:p>
          <a:p>
            <a:r>
              <a:rPr lang="en-US" sz="2400" dirty="0" smtClean="0"/>
              <a:t>SMC delivered mostly door-to-door</a:t>
            </a:r>
            <a:endParaRPr lang="en-US" sz="2400" dirty="0"/>
          </a:p>
        </p:txBody>
      </p:sp>
      <p:sp>
        <p:nvSpPr>
          <p:cNvPr id="5" name="Rectangle 4"/>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SMC in Nigeria</a:t>
            </a:r>
            <a:endParaRPr lang="en-US" sz="3200" b="1" dirty="0">
              <a:latin typeface="Tw Cen MT" charset="0"/>
              <a:ea typeface="Tw Cen MT" charset="0"/>
              <a:cs typeface="Tw Cen MT" charset="0"/>
            </a:endParaRPr>
          </a:p>
        </p:txBody>
      </p:sp>
      <p:sp>
        <p:nvSpPr>
          <p:cNvPr id="8" name="Rectangle 7"/>
          <p:cNvSpPr/>
          <p:nvPr/>
        </p:nvSpPr>
        <p:spPr>
          <a:xfrm>
            <a:off x="0" y="5961872"/>
            <a:ext cx="9144000" cy="707886"/>
          </a:xfrm>
          <a:prstGeom prst="rect">
            <a:avLst/>
          </a:prstGeom>
          <a:solidFill>
            <a:srgbClr val="008080"/>
          </a:solidFill>
        </p:spPr>
        <p:txBody>
          <a:bodyPr wrap="square">
            <a:spAutoFit/>
          </a:bodyPr>
          <a:lstStyle/>
          <a:p>
            <a:pPr algn="just"/>
            <a:r>
              <a:rPr lang="en-GB" sz="2000" dirty="0">
                <a:solidFill>
                  <a:schemeClr val="bg1"/>
                </a:solidFill>
              </a:rPr>
              <a:t>Malaria Consortium </a:t>
            </a:r>
            <a:r>
              <a:rPr lang="en-GB" sz="2000" dirty="0" smtClean="0">
                <a:solidFill>
                  <a:schemeClr val="bg1"/>
                </a:solidFill>
              </a:rPr>
              <a:t>is the lead </a:t>
            </a:r>
            <a:r>
              <a:rPr lang="en-GB" sz="2000" dirty="0">
                <a:solidFill>
                  <a:schemeClr val="bg1"/>
                </a:solidFill>
              </a:rPr>
              <a:t>partner collaborating with the </a:t>
            </a:r>
            <a:r>
              <a:rPr lang="en-GB" sz="2000" dirty="0" smtClean="0">
                <a:solidFill>
                  <a:schemeClr val="bg1"/>
                </a:solidFill>
              </a:rPr>
              <a:t>states </a:t>
            </a:r>
            <a:r>
              <a:rPr lang="en-GB" sz="2000" dirty="0">
                <a:solidFill>
                  <a:schemeClr val="bg1"/>
                </a:solidFill>
              </a:rPr>
              <a:t>of Sokoto and Zamfara in Nigeria </a:t>
            </a:r>
            <a:r>
              <a:rPr lang="en-GB" sz="2000" dirty="0" smtClean="0">
                <a:solidFill>
                  <a:schemeClr val="bg1"/>
                </a:solidFill>
              </a:rPr>
              <a:t>under ACCESS-SMC targeting over </a:t>
            </a:r>
            <a:r>
              <a:rPr lang="en-GB" sz="2000" dirty="0">
                <a:solidFill>
                  <a:schemeClr val="bg1"/>
                </a:solidFill>
              </a:rPr>
              <a:t>1.7 million children under </a:t>
            </a:r>
            <a:r>
              <a:rPr lang="en-GB" sz="2000" dirty="0" smtClean="0">
                <a:solidFill>
                  <a:schemeClr val="bg1"/>
                </a:solidFill>
              </a:rPr>
              <a:t>five</a:t>
            </a:r>
            <a:endParaRPr lang="en-US" sz="2000" dirty="0">
              <a:solidFill>
                <a:schemeClr val="bg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9058"/>
            <a:ext cx="4796697" cy="399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4"/>
          <p:cNvPicPr>
            <a:picLocks noGrp="1" noChangeAspect="1"/>
          </p:cNvPicPr>
          <p:nvPr>
            <p:ph idx="1"/>
          </p:nvPr>
        </p:nvPicPr>
        <p:blipFill>
          <a:blip r:embed="rId4"/>
          <a:stretch>
            <a:fillRect/>
          </a:stretch>
        </p:blipFill>
        <p:spPr>
          <a:xfrm>
            <a:off x="421368" y="1873096"/>
            <a:ext cx="4324350" cy="3609975"/>
          </a:xfrm>
          <a:prstGeom prst="rect">
            <a:avLst/>
          </a:prstGeom>
        </p:spPr>
      </p:pic>
    </p:spTree>
    <p:extLst>
      <p:ext uri="{BB962C8B-B14F-4D97-AF65-F5344CB8AC3E}">
        <p14:creationId xmlns:p14="http://schemas.microsoft.com/office/powerpoint/2010/main" val="1623007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611560" y="1671622"/>
            <a:ext cx="7992888" cy="4694831"/>
          </a:xfrm>
          <a:prstGeom prst="rect">
            <a:avLst/>
          </a:prstGeom>
          <a:no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spcBef>
                <a:spcPts val="0"/>
              </a:spcBef>
            </a:pPr>
            <a:r>
              <a:rPr lang="en-GB" dirty="0" smtClean="0"/>
              <a:t>Town announcers &amp; local radio stations</a:t>
            </a:r>
          </a:p>
          <a:p>
            <a:pPr marL="0" indent="0">
              <a:spcBef>
                <a:spcPts val="0"/>
              </a:spcBef>
              <a:buNone/>
            </a:pPr>
            <a:endParaRPr lang="en-GB" dirty="0"/>
          </a:p>
          <a:p>
            <a:pPr>
              <a:spcBef>
                <a:spcPts val="0"/>
              </a:spcBef>
            </a:pPr>
            <a:r>
              <a:rPr lang="en-GB" dirty="0" smtClean="0">
                <a:solidFill>
                  <a:srgbClr val="006666"/>
                </a:solidFill>
              </a:rPr>
              <a:t>Dialogues to engage community leaders (village &amp; religious leaders)</a:t>
            </a:r>
          </a:p>
          <a:p>
            <a:pPr marL="0" indent="0">
              <a:spcBef>
                <a:spcPts val="0"/>
              </a:spcBef>
              <a:buNone/>
            </a:pPr>
            <a:endParaRPr lang="en-GB" dirty="0" smtClean="0">
              <a:solidFill>
                <a:srgbClr val="008080"/>
              </a:solidFill>
            </a:endParaRPr>
          </a:p>
          <a:p>
            <a:pPr>
              <a:spcBef>
                <a:spcPts val="0"/>
              </a:spcBef>
            </a:pPr>
            <a:r>
              <a:rPr lang="en-GB" dirty="0" smtClean="0"/>
              <a:t>Interpersonal communication by drug distributors </a:t>
            </a:r>
          </a:p>
          <a:p>
            <a:pPr marL="0" indent="0">
              <a:spcBef>
                <a:spcPts val="0"/>
              </a:spcBef>
              <a:buNone/>
            </a:pPr>
            <a:endParaRPr lang="en-GB" dirty="0" smtClean="0"/>
          </a:p>
          <a:p>
            <a:pPr>
              <a:spcBef>
                <a:spcPts val="0"/>
              </a:spcBef>
            </a:pPr>
            <a:r>
              <a:rPr lang="en-US" dirty="0" smtClean="0">
                <a:solidFill>
                  <a:srgbClr val="006666"/>
                </a:solidFill>
              </a:rPr>
              <a:t>Description </a:t>
            </a:r>
            <a:r>
              <a:rPr lang="en-US" dirty="0">
                <a:solidFill>
                  <a:srgbClr val="006666"/>
                </a:solidFill>
              </a:rPr>
              <a:t>of SMC in simple terms &amp; local </a:t>
            </a:r>
            <a:r>
              <a:rPr lang="en-US" dirty="0" smtClean="0">
                <a:solidFill>
                  <a:srgbClr val="006666"/>
                </a:solidFill>
              </a:rPr>
              <a:t>languages</a:t>
            </a:r>
            <a:endParaRPr lang="en-GB" dirty="0" smtClean="0">
              <a:solidFill>
                <a:srgbClr val="006666"/>
              </a:solidFill>
            </a:endParaRPr>
          </a:p>
          <a:p>
            <a:pPr marL="0" indent="0">
              <a:spcBef>
                <a:spcPts val="0"/>
              </a:spcBef>
              <a:buNone/>
            </a:pPr>
            <a:endParaRPr lang="en-GB" dirty="0">
              <a:solidFill>
                <a:srgbClr val="008080"/>
              </a:solidFill>
            </a:endParaRPr>
          </a:p>
          <a:p>
            <a:pPr>
              <a:spcBef>
                <a:spcPts val="0"/>
              </a:spcBef>
            </a:pPr>
            <a:r>
              <a:rPr lang="en-US" dirty="0"/>
              <a:t>Use of local languages on drug packs &amp; materials</a:t>
            </a:r>
            <a:endParaRPr lang="en-GB" dirty="0" smtClean="0"/>
          </a:p>
          <a:p>
            <a:pPr marL="0" indent="0">
              <a:spcBef>
                <a:spcPts val="0"/>
              </a:spcBef>
              <a:buNone/>
            </a:pPr>
            <a:endParaRPr lang="en-GB" dirty="0" smtClean="0"/>
          </a:p>
          <a:p>
            <a:pPr>
              <a:spcBef>
                <a:spcPts val="0"/>
              </a:spcBef>
            </a:pPr>
            <a:r>
              <a:rPr lang="en-US" dirty="0">
                <a:solidFill>
                  <a:srgbClr val="006666"/>
                </a:solidFill>
              </a:rPr>
              <a:t>1 simple visual logo + tagline adapted to audiences with low-literacy </a:t>
            </a:r>
          </a:p>
          <a:p>
            <a:pPr marL="0" indent="0">
              <a:spcBef>
                <a:spcPts val="0"/>
              </a:spcBef>
              <a:buNone/>
            </a:pPr>
            <a:endParaRPr lang="en-GB" dirty="0" smtClean="0">
              <a:solidFill>
                <a:srgbClr val="008080"/>
              </a:solidFill>
            </a:endParaRPr>
          </a:p>
          <a:p>
            <a:pPr>
              <a:spcBef>
                <a:spcPts val="0"/>
              </a:spcBef>
            </a:pPr>
            <a:r>
              <a:rPr lang="en-US" dirty="0"/>
              <a:t>Same set of key messages in all materials (what, why, who, </a:t>
            </a:r>
            <a:r>
              <a:rPr lang="en-US" dirty="0" smtClean="0"/>
              <a:t>where, how</a:t>
            </a:r>
            <a:r>
              <a:rPr lang="en-US" dirty="0"/>
              <a:t>)</a:t>
            </a:r>
          </a:p>
          <a:p>
            <a:pPr>
              <a:spcBef>
                <a:spcPts val="0"/>
              </a:spcBef>
            </a:pPr>
            <a:endParaRPr lang="en-GB" dirty="0" smtClean="0"/>
          </a:p>
          <a:p>
            <a:pPr>
              <a:spcBef>
                <a:spcPts val="0"/>
              </a:spcBef>
            </a:pPr>
            <a:endParaRPr lang="pt-PT" dirty="0"/>
          </a:p>
        </p:txBody>
      </p:sp>
      <p:sp>
        <p:nvSpPr>
          <p:cNvPr id="6" name="Rectangle 5"/>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Multi-pronged SBCC Approach</a:t>
            </a:r>
            <a:endParaRPr lang="en-US" sz="3200" b="1" dirty="0">
              <a:latin typeface="Tw Cen MT" charset="0"/>
              <a:ea typeface="Tw Cen MT" charset="0"/>
              <a:cs typeface="Tw Cen MT" charset="0"/>
            </a:endParaRPr>
          </a:p>
        </p:txBody>
      </p:sp>
    </p:spTree>
    <p:extLst>
      <p:ext uri="{BB962C8B-B14F-4D97-AF65-F5344CB8AC3E}">
        <p14:creationId xmlns:p14="http://schemas.microsoft.com/office/powerpoint/2010/main" val="2343258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00376" y="1884678"/>
            <a:ext cx="2817144" cy="3379124"/>
          </a:xfrm>
        </p:spPr>
        <p:txBody>
          <a:bodyPr>
            <a:noAutofit/>
          </a:bodyPr>
          <a:lstStyle/>
          <a:p>
            <a:r>
              <a:rPr lang="en-GB" sz="2000" dirty="0" smtClean="0"/>
              <a:t>ACCESS-SMC created a single visual identity, re-used each year to ensure clear recognition of the intervention.</a:t>
            </a:r>
          </a:p>
          <a:p>
            <a:endParaRPr lang="en-GB" sz="2000" dirty="0" smtClean="0"/>
          </a:p>
          <a:p>
            <a:endParaRPr lang="en-GB" sz="2000" dirty="0" smtClean="0"/>
          </a:p>
          <a:p>
            <a:r>
              <a:rPr lang="en-GB" sz="2000" dirty="0" smtClean="0"/>
              <a:t> </a:t>
            </a:r>
          </a:p>
          <a:p>
            <a:pPr marL="230188"/>
            <a:r>
              <a:rPr lang="en-GB" sz="2000" dirty="0"/>
              <a:t>P</a:t>
            </a:r>
            <a:r>
              <a:rPr lang="en-GB" sz="2000" dirty="0" smtClean="0"/>
              <a:t>ositive, easy to understand and appealing to rural audiences</a:t>
            </a:r>
          </a:p>
          <a:p>
            <a:pPr marL="230188"/>
            <a:r>
              <a:rPr lang="en-GB" sz="2000" dirty="0" smtClean="0"/>
              <a:t>Translated into local </a:t>
            </a:r>
            <a:r>
              <a:rPr lang="en-GB" sz="2000" dirty="0"/>
              <a:t>l</a:t>
            </a:r>
            <a:r>
              <a:rPr lang="en-GB" sz="2000" dirty="0" smtClean="0"/>
              <a:t>anguages</a:t>
            </a:r>
            <a:endParaRPr lang="en-GB" sz="2000" dirty="0"/>
          </a:p>
        </p:txBody>
      </p:sp>
      <p:sp>
        <p:nvSpPr>
          <p:cNvPr id="3" name="Slide Number Placeholder 2"/>
          <p:cNvSpPr>
            <a:spLocks noGrp="1"/>
          </p:cNvSpPr>
          <p:nvPr>
            <p:ph type="sldNum" sz="quarter" idx="12"/>
          </p:nvPr>
        </p:nvSpPr>
        <p:spPr/>
        <p:txBody>
          <a:bodyPr/>
          <a:lstStyle/>
          <a:p>
            <a:pPr>
              <a:defRPr/>
            </a:pPr>
            <a:fld id="{1910FE28-D4A9-468D-82C5-B6E8ECE8C70F}" type="slidenum">
              <a:rPr lang="en-US" smtClean="0"/>
              <a:pPr>
                <a:defRPr/>
              </a:pPr>
              <a:t>4</a:t>
            </a:fld>
            <a:endParaRPr lang="en-US"/>
          </a:p>
        </p:txBody>
      </p:sp>
      <p:pic>
        <p:nvPicPr>
          <p:cNvPr id="13"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708912" y="1473679"/>
            <a:ext cx="4670286" cy="4557609"/>
          </a:xfrm>
        </p:spPr>
      </p:pic>
      <p:sp>
        <p:nvSpPr>
          <p:cNvPr id="14" name="Line Callout 1 (Accent Bar) 13"/>
          <p:cNvSpPr/>
          <p:nvPr/>
        </p:nvSpPr>
        <p:spPr>
          <a:xfrm>
            <a:off x="7659109" y="799911"/>
            <a:ext cx="994611" cy="673768"/>
          </a:xfrm>
          <a:prstGeom prst="accent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Why?</a:t>
            </a:r>
          </a:p>
          <a:p>
            <a:pPr algn="ctr"/>
            <a:r>
              <a:rPr lang="en-GB" dirty="0" smtClean="0"/>
              <a:t>Malaria</a:t>
            </a:r>
            <a:endParaRPr lang="en-GB" dirty="0"/>
          </a:p>
        </p:txBody>
      </p:sp>
      <p:sp>
        <p:nvSpPr>
          <p:cNvPr id="15" name="Line Callout 1 (Accent Bar) 14"/>
          <p:cNvSpPr/>
          <p:nvPr/>
        </p:nvSpPr>
        <p:spPr>
          <a:xfrm>
            <a:off x="7881893" y="3363147"/>
            <a:ext cx="994611" cy="818146"/>
          </a:xfrm>
          <a:prstGeom prst="accentCallout1">
            <a:avLst>
              <a:gd name="adj1" fmla="val 18750"/>
              <a:gd name="adj2" fmla="val -8333"/>
              <a:gd name="adj3" fmla="val -39358"/>
              <a:gd name="adj4" fmla="val -8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When?</a:t>
            </a:r>
          </a:p>
          <a:p>
            <a:pPr algn="ctr"/>
            <a:r>
              <a:rPr lang="en-GB" dirty="0" smtClean="0"/>
              <a:t>Rainy season</a:t>
            </a:r>
            <a:endParaRPr lang="en-GB" dirty="0"/>
          </a:p>
        </p:txBody>
      </p:sp>
      <p:sp>
        <p:nvSpPr>
          <p:cNvPr id="16" name="Line Callout 1 (Accent Bar) 15"/>
          <p:cNvSpPr/>
          <p:nvPr/>
        </p:nvSpPr>
        <p:spPr>
          <a:xfrm>
            <a:off x="5177353" y="799911"/>
            <a:ext cx="1243264" cy="673768"/>
          </a:xfrm>
          <a:prstGeom prst="accentCallout1">
            <a:avLst>
              <a:gd name="adj1" fmla="val 109226"/>
              <a:gd name="adj2" fmla="val 107151"/>
              <a:gd name="adj3" fmla="val 157738"/>
              <a:gd name="adj4" fmla="val 128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What?</a:t>
            </a:r>
          </a:p>
          <a:p>
            <a:pPr algn="ctr"/>
            <a:r>
              <a:rPr lang="en-GB" dirty="0" smtClean="0"/>
              <a:t>Medicines</a:t>
            </a:r>
            <a:endParaRPr lang="en-GB" dirty="0"/>
          </a:p>
        </p:txBody>
      </p:sp>
      <p:sp>
        <p:nvSpPr>
          <p:cNvPr id="17" name="Line Callout 1 (Accent Bar) 16"/>
          <p:cNvSpPr/>
          <p:nvPr/>
        </p:nvSpPr>
        <p:spPr>
          <a:xfrm>
            <a:off x="3331568" y="591633"/>
            <a:ext cx="1243264" cy="882317"/>
          </a:xfrm>
          <a:prstGeom prst="accentCallout1">
            <a:avLst>
              <a:gd name="adj1" fmla="val 97321"/>
              <a:gd name="adj2" fmla="val 105860"/>
              <a:gd name="adj3" fmla="val 207738"/>
              <a:gd name="adj4" fmla="val 1607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For whom?</a:t>
            </a:r>
          </a:p>
          <a:p>
            <a:pPr algn="ctr"/>
            <a:r>
              <a:rPr lang="en-GB" dirty="0" smtClean="0"/>
              <a:t>Young children 3-59 months</a:t>
            </a:r>
            <a:endParaRPr lang="en-GB" dirty="0"/>
          </a:p>
        </p:txBody>
      </p:sp>
      <p:sp>
        <p:nvSpPr>
          <p:cNvPr id="18" name="Line Callout 1 (Accent Bar) 17"/>
          <p:cNvSpPr/>
          <p:nvPr/>
        </p:nvSpPr>
        <p:spPr>
          <a:xfrm>
            <a:off x="7777619" y="5117128"/>
            <a:ext cx="1203159" cy="673768"/>
          </a:xfrm>
          <a:prstGeom prst="accentCallout1">
            <a:avLst>
              <a:gd name="adj1" fmla="val 18750"/>
              <a:gd name="adj2" fmla="val -8333"/>
              <a:gd name="adj3" fmla="val 14881"/>
              <a:gd name="adj4" fmla="val -453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Result?</a:t>
            </a:r>
          </a:p>
          <a:p>
            <a:pPr algn="ctr"/>
            <a:r>
              <a:rPr lang="en-GB" dirty="0" smtClean="0"/>
              <a:t>Protection</a:t>
            </a:r>
            <a:endParaRPr lang="en-GB" dirty="0"/>
          </a:p>
        </p:txBody>
      </p:sp>
      <p:sp>
        <p:nvSpPr>
          <p:cNvPr id="19" name="Rounded Rectangle 18"/>
          <p:cNvSpPr/>
          <p:nvPr/>
        </p:nvSpPr>
        <p:spPr>
          <a:xfrm>
            <a:off x="460304" y="4030534"/>
            <a:ext cx="1984256" cy="549635"/>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Key features</a:t>
            </a:r>
            <a:endParaRPr lang="en-GB" sz="2400" dirty="0"/>
          </a:p>
        </p:txBody>
      </p:sp>
      <p:sp>
        <p:nvSpPr>
          <p:cNvPr id="20" name="Title 19"/>
          <p:cNvSpPr>
            <a:spLocks noGrp="1"/>
          </p:cNvSpPr>
          <p:nvPr>
            <p:ph type="title"/>
          </p:nvPr>
        </p:nvSpPr>
        <p:spPr>
          <a:xfrm>
            <a:off x="200376" y="1165685"/>
            <a:ext cx="3028356" cy="718993"/>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Unique visual identity</a:t>
            </a:r>
            <a:endParaRPr lang="en-GB" sz="2400" dirty="0"/>
          </a:p>
        </p:txBody>
      </p:sp>
    </p:spTree>
    <p:extLst>
      <p:ext uri="{BB962C8B-B14F-4D97-AF65-F5344CB8AC3E}">
        <p14:creationId xmlns:p14="http://schemas.microsoft.com/office/powerpoint/2010/main" val="2300903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2015 SMC Acceptability </a:t>
            </a:r>
            <a:r>
              <a:rPr lang="en-US" sz="3200" b="1" dirty="0">
                <a:latin typeface="Tw Cen MT" charset="0"/>
                <a:ea typeface="Tw Cen MT" charset="0"/>
                <a:cs typeface="Tw Cen MT" charset="0"/>
              </a:rPr>
              <a:t>in </a:t>
            </a:r>
            <a:r>
              <a:rPr lang="en-US" sz="3200" b="1" dirty="0" smtClean="0">
                <a:latin typeface="Tw Cen MT" charset="0"/>
                <a:ea typeface="Tw Cen MT" charset="0"/>
                <a:cs typeface="Tw Cen MT" charset="0"/>
              </a:rPr>
              <a:t>Nigeria</a:t>
            </a:r>
          </a:p>
          <a:p>
            <a:pPr algn="ctr"/>
            <a:r>
              <a:rPr lang="en-US" sz="3200" b="1" dirty="0" smtClean="0">
                <a:latin typeface="Tw Cen MT" charset="0"/>
                <a:ea typeface="Tw Cen MT" charset="0"/>
                <a:cs typeface="Tw Cen MT" charset="0"/>
              </a:rPr>
              <a:t>Gender </a:t>
            </a:r>
            <a:r>
              <a:rPr lang="en-US" sz="3200" b="1" dirty="0">
                <a:latin typeface="Tw Cen MT" charset="0"/>
                <a:ea typeface="Tw Cen MT" charset="0"/>
                <a:cs typeface="Tw Cen MT" charset="0"/>
              </a:rPr>
              <a:t>Cultural </a:t>
            </a:r>
            <a:r>
              <a:rPr lang="en-US" sz="3200" b="1" dirty="0" smtClean="0">
                <a:latin typeface="Tw Cen MT" charset="0"/>
                <a:ea typeface="Tw Cen MT" charset="0"/>
                <a:cs typeface="Tw Cen MT" charset="0"/>
              </a:rPr>
              <a:t>Barriers</a:t>
            </a:r>
            <a:endParaRPr lang="en-US" sz="3200" b="1" dirty="0">
              <a:latin typeface="Tw Cen MT" charset="0"/>
              <a:ea typeface="Tw Cen MT" charset="0"/>
              <a:cs typeface="Tw Cen MT" charset="0"/>
            </a:endParaRPr>
          </a:p>
        </p:txBody>
      </p:sp>
      <p:sp>
        <p:nvSpPr>
          <p:cNvPr id="8" name="Content Placeholder 5"/>
          <p:cNvSpPr>
            <a:spLocks noGrp="1"/>
          </p:cNvSpPr>
          <p:nvPr>
            <p:ph idx="1"/>
          </p:nvPr>
        </p:nvSpPr>
        <p:spPr>
          <a:xfrm>
            <a:off x="628650" y="1825625"/>
            <a:ext cx="7886700" cy="4351338"/>
          </a:xfrm>
        </p:spPr>
        <p:txBody>
          <a:bodyPr>
            <a:normAutofit lnSpcReduction="10000"/>
          </a:bodyPr>
          <a:lstStyle/>
          <a:p>
            <a:pPr>
              <a:spcBef>
                <a:spcPts val="0"/>
              </a:spcBef>
            </a:pPr>
            <a:r>
              <a:rPr lang="en-US" sz="2400" dirty="0" smtClean="0"/>
              <a:t>Cultural and religious norms </a:t>
            </a:r>
            <a:r>
              <a:rPr lang="en-US" sz="2400" b="1" dirty="0" smtClean="0"/>
              <a:t>do not allow</a:t>
            </a:r>
            <a:r>
              <a:rPr lang="en-US" sz="2400" dirty="0" smtClean="0"/>
              <a:t> men to enter other men's households, especially if women</a:t>
            </a:r>
            <a:r>
              <a:rPr lang="en-US" sz="2400" dirty="0"/>
              <a:t> </a:t>
            </a:r>
            <a:r>
              <a:rPr lang="en-US" sz="2400" dirty="0" smtClean="0"/>
              <a:t>are present </a:t>
            </a:r>
          </a:p>
          <a:p>
            <a:pPr marL="0" indent="0">
              <a:spcBef>
                <a:spcPts val="0"/>
              </a:spcBef>
              <a:buNone/>
            </a:pPr>
            <a:endParaRPr lang="en-US" sz="2400" dirty="0" smtClean="0"/>
          </a:p>
          <a:p>
            <a:pPr>
              <a:spcBef>
                <a:spcPts val="0"/>
              </a:spcBef>
            </a:pPr>
            <a:r>
              <a:rPr lang="en-US" sz="2400" dirty="0" smtClean="0">
                <a:solidFill>
                  <a:srgbClr val="006666"/>
                </a:solidFill>
              </a:rPr>
              <a:t>Women are </a:t>
            </a:r>
            <a:r>
              <a:rPr lang="en-US" sz="2400" b="1" dirty="0" smtClean="0">
                <a:solidFill>
                  <a:srgbClr val="006666"/>
                </a:solidFill>
              </a:rPr>
              <a:t>not allowed</a:t>
            </a:r>
            <a:r>
              <a:rPr lang="en-US" sz="2400" dirty="0" smtClean="0">
                <a:solidFill>
                  <a:srgbClr val="006666"/>
                </a:solidFill>
              </a:rPr>
              <a:t> to leave the house unless absolutely necessary</a:t>
            </a:r>
          </a:p>
          <a:p>
            <a:pPr marL="0" indent="0">
              <a:spcBef>
                <a:spcPts val="0"/>
              </a:spcBef>
              <a:buNone/>
            </a:pPr>
            <a:endParaRPr lang="en-US" sz="2400" dirty="0" smtClean="0">
              <a:solidFill>
                <a:srgbClr val="008080"/>
              </a:solidFill>
            </a:endParaRPr>
          </a:p>
          <a:p>
            <a:pPr>
              <a:spcBef>
                <a:spcPts val="0"/>
              </a:spcBef>
            </a:pPr>
            <a:r>
              <a:rPr lang="en-US" sz="2400" dirty="0" smtClean="0"/>
              <a:t>Children’s </a:t>
            </a:r>
            <a:r>
              <a:rPr lang="en-US" sz="2400" dirty="0"/>
              <a:t>caregivers participating in the </a:t>
            </a:r>
            <a:r>
              <a:rPr lang="en-US" sz="2400" dirty="0" smtClean="0"/>
              <a:t>campaign are mostly women</a:t>
            </a:r>
          </a:p>
          <a:p>
            <a:pPr marL="0" indent="0">
              <a:spcBef>
                <a:spcPts val="0"/>
              </a:spcBef>
              <a:buNone/>
            </a:pPr>
            <a:endParaRPr lang="en-US" sz="2400" dirty="0">
              <a:solidFill>
                <a:srgbClr val="006666"/>
              </a:solidFill>
            </a:endParaRPr>
          </a:p>
          <a:p>
            <a:pPr>
              <a:spcBef>
                <a:spcPts val="0"/>
              </a:spcBef>
            </a:pPr>
            <a:r>
              <a:rPr lang="en-US" sz="2400" dirty="0" smtClean="0">
                <a:solidFill>
                  <a:srgbClr val="006666"/>
                </a:solidFill>
              </a:rPr>
              <a:t>Local authorities recruited mostly male volunteers because they were more literate and experienced</a:t>
            </a:r>
          </a:p>
          <a:p>
            <a:pPr marL="0" indent="0">
              <a:spcBef>
                <a:spcPts val="0"/>
              </a:spcBef>
              <a:buNone/>
            </a:pPr>
            <a:endParaRPr lang="en-US" sz="2400" dirty="0">
              <a:solidFill>
                <a:srgbClr val="008080"/>
              </a:solidFill>
            </a:endParaRPr>
          </a:p>
          <a:p>
            <a:pPr>
              <a:spcBef>
                <a:spcPts val="0"/>
              </a:spcBef>
            </a:pPr>
            <a:r>
              <a:rPr lang="en-US" sz="2400" dirty="0" smtClean="0"/>
              <a:t>Field </a:t>
            </a:r>
            <a:r>
              <a:rPr lang="en-US" sz="2400" dirty="0"/>
              <a:t>guide and </a:t>
            </a:r>
            <a:r>
              <a:rPr lang="en-US" sz="2400" dirty="0" smtClean="0"/>
              <a:t>standards require distributors to enter households</a:t>
            </a:r>
            <a:endParaRPr lang="en-US" sz="2400" dirty="0"/>
          </a:p>
        </p:txBody>
      </p:sp>
    </p:spTree>
    <p:extLst>
      <p:ext uri="{BB962C8B-B14F-4D97-AF65-F5344CB8AC3E}">
        <p14:creationId xmlns:p14="http://schemas.microsoft.com/office/powerpoint/2010/main" val="1160033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1146413" y="2826771"/>
            <a:ext cx="7014948" cy="3684588"/>
          </a:xfrm>
        </p:spPr>
        <p:txBody>
          <a:bodyPr>
            <a:normAutofit/>
          </a:bodyPr>
          <a:lstStyle/>
          <a:p>
            <a:pPr>
              <a:lnSpc>
                <a:spcPct val="70000"/>
              </a:lnSpc>
            </a:pPr>
            <a:r>
              <a:rPr lang="en-US" sz="2200" dirty="0">
                <a:solidFill>
                  <a:srgbClr val="006666"/>
                </a:solidFill>
              </a:rPr>
              <a:t>More female distributors and supervisors were </a:t>
            </a:r>
            <a:r>
              <a:rPr lang="en-US" sz="2200" dirty="0" smtClean="0">
                <a:solidFill>
                  <a:srgbClr val="006666"/>
                </a:solidFill>
              </a:rPr>
              <a:t>recruited</a:t>
            </a:r>
          </a:p>
          <a:p>
            <a:pPr marL="0" indent="0">
              <a:lnSpc>
                <a:spcPct val="70000"/>
              </a:lnSpc>
              <a:buNone/>
            </a:pPr>
            <a:endParaRPr lang="en-US" sz="2200" dirty="0">
              <a:solidFill>
                <a:srgbClr val="008080"/>
              </a:solidFill>
            </a:endParaRPr>
          </a:p>
          <a:p>
            <a:r>
              <a:rPr lang="en-GB" sz="2200" dirty="0" smtClean="0"/>
              <a:t>Sensitisation </a:t>
            </a:r>
            <a:r>
              <a:rPr lang="en-GB" sz="2200" dirty="0"/>
              <a:t>of political, cultural and religious leaders before the campaign to foster community </a:t>
            </a:r>
            <a:r>
              <a:rPr lang="en-GB" sz="2200" dirty="0" smtClean="0"/>
              <a:t>engagement </a:t>
            </a:r>
          </a:p>
          <a:p>
            <a:pPr marL="0" indent="0">
              <a:buNone/>
            </a:pPr>
            <a:endParaRPr lang="en-GB" sz="2200" dirty="0"/>
          </a:p>
          <a:p>
            <a:r>
              <a:rPr lang="en-GB" sz="2200" dirty="0">
                <a:solidFill>
                  <a:srgbClr val="006666"/>
                </a:solidFill>
              </a:rPr>
              <a:t>Community </a:t>
            </a:r>
            <a:r>
              <a:rPr lang="en-US" sz="2200" dirty="0">
                <a:solidFill>
                  <a:srgbClr val="006666"/>
                </a:solidFill>
              </a:rPr>
              <a:t>and religious </a:t>
            </a:r>
            <a:r>
              <a:rPr lang="en-US" sz="2200" dirty="0" smtClean="0">
                <a:solidFill>
                  <a:srgbClr val="006666"/>
                </a:solidFill>
              </a:rPr>
              <a:t>leaders </a:t>
            </a:r>
            <a:r>
              <a:rPr lang="en-US" sz="2200" dirty="0">
                <a:solidFill>
                  <a:srgbClr val="006666"/>
                </a:solidFill>
              </a:rPr>
              <a:t>and traditional public announcers </a:t>
            </a:r>
            <a:r>
              <a:rPr lang="en-US" sz="2200" dirty="0" smtClean="0">
                <a:solidFill>
                  <a:srgbClr val="006666"/>
                </a:solidFill>
              </a:rPr>
              <a:t>used as </a:t>
            </a:r>
            <a:r>
              <a:rPr lang="en-US" sz="2200" dirty="0">
                <a:solidFill>
                  <a:srgbClr val="006666"/>
                </a:solidFill>
              </a:rPr>
              <a:t>community </a:t>
            </a:r>
            <a:r>
              <a:rPr lang="en-US" sz="2200" dirty="0" smtClean="0">
                <a:solidFill>
                  <a:srgbClr val="006666"/>
                </a:solidFill>
              </a:rPr>
              <a:t>mobilisers </a:t>
            </a:r>
            <a:endParaRPr lang="en-US" sz="2200" dirty="0">
              <a:solidFill>
                <a:srgbClr val="006666"/>
              </a:solidFill>
            </a:endParaRPr>
          </a:p>
        </p:txBody>
      </p:sp>
      <p:sp>
        <p:nvSpPr>
          <p:cNvPr id="7" name="Rectangle 6"/>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Integrating Gender &amp; Culture </a:t>
            </a:r>
            <a:r>
              <a:rPr lang="en-US" sz="3200" b="1" dirty="0">
                <a:latin typeface="Tw Cen MT" charset="0"/>
                <a:ea typeface="Tw Cen MT" charset="0"/>
                <a:cs typeface="Tw Cen MT" charset="0"/>
              </a:rPr>
              <a:t>C</a:t>
            </a:r>
            <a:r>
              <a:rPr lang="en-US" sz="3200" b="1" dirty="0" smtClean="0">
                <a:latin typeface="Tw Cen MT" charset="0"/>
                <a:ea typeface="Tw Cen MT" charset="0"/>
                <a:cs typeface="Tw Cen MT" charset="0"/>
              </a:rPr>
              <a:t>onsiderations in SMC: Community Mobilization and Distribution </a:t>
            </a:r>
            <a:endParaRPr lang="en-US" sz="3200" b="1" dirty="0">
              <a:latin typeface="Tw Cen MT" charset="0"/>
              <a:ea typeface="Tw Cen MT" charset="0"/>
              <a:cs typeface="Tw Cen MT" charset="0"/>
            </a:endParaRPr>
          </a:p>
        </p:txBody>
      </p:sp>
      <p:sp>
        <p:nvSpPr>
          <p:cNvPr id="11" name="Rounded Rectangle 10"/>
          <p:cNvSpPr/>
          <p:nvPr/>
        </p:nvSpPr>
        <p:spPr>
          <a:xfrm>
            <a:off x="2737869" y="1751925"/>
            <a:ext cx="3668262" cy="682388"/>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Remedial action 2016 campaign</a:t>
            </a:r>
            <a:endParaRPr lang="en-GB" sz="2400" dirty="0"/>
          </a:p>
        </p:txBody>
      </p:sp>
    </p:spTree>
    <p:extLst>
      <p:ext uri="{BB962C8B-B14F-4D97-AF65-F5344CB8AC3E}">
        <p14:creationId xmlns:p14="http://schemas.microsoft.com/office/powerpoint/2010/main" val="859380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Results and Lessons Learned</a:t>
            </a:r>
            <a:endParaRPr lang="en-US" sz="3200" b="1" dirty="0">
              <a:latin typeface="Tw Cen MT" charset="0"/>
              <a:ea typeface="Tw Cen MT" charset="0"/>
              <a:cs typeface="Tw Cen MT" charset="0"/>
            </a:endParaRPr>
          </a:p>
        </p:txBody>
      </p:sp>
      <p:sp>
        <p:nvSpPr>
          <p:cNvPr id="6" name="Rounded Rectangle 5"/>
          <p:cNvSpPr/>
          <p:nvPr/>
        </p:nvSpPr>
        <p:spPr>
          <a:xfrm>
            <a:off x="2119086" y="1555162"/>
            <a:ext cx="4383050" cy="777923"/>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SMC reach (at least one cycle) for both years was above 80%</a:t>
            </a:r>
          </a:p>
        </p:txBody>
      </p:sp>
      <p:sp>
        <p:nvSpPr>
          <p:cNvPr id="15" name="Content Placeholder 3"/>
          <p:cNvSpPr>
            <a:spLocks noGrp="1"/>
          </p:cNvSpPr>
          <p:nvPr>
            <p:ph sz="half" idx="1"/>
          </p:nvPr>
        </p:nvSpPr>
        <p:spPr>
          <a:xfrm>
            <a:off x="491319" y="2577429"/>
            <a:ext cx="8193347" cy="3765679"/>
          </a:xfrm>
        </p:spPr>
        <p:txBody>
          <a:bodyPr>
            <a:normAutofit fontScale="92500" lnSpcReduction="10000"/>
          </a:bodyPr>
          <a:lstStyle/>
          <a:p>
            <a:pPr algn="just">
              <a:lnSpc>
                <a:spcPct val="100000"/>
              </a:lnSpc>
              <a:spcBef>
                <a:spcPts val="0"/>
              </a:spcBef>
            </a:pPr>
            <a:r>
              <a:rPr lang="en-GB" sz="2400" i="1" dirty="0" smtClean="0">
                <a:solidFill>
                  <a:srgbClr val="006666"/>
                </a:solidFill>
              </a:rPr>
              <a:t>Sensitised community leaders improved acceptance </a:t>
            </a:r>
            <a:r>
              <a:rPr lang="en-GB" sz="2400" b="1" i="1" dirty="0" smtClean="0">
                <a:solidFill>
                  <a:srgbClr val="006666"/>
                </a:solidFill>
              </a:rPr>
              <a:t>at </a:t>
            </a:r>
            <a:r>
              <a:rPr lang="en-GB" sz="2400" b="1" i="1" dirty="0">
                <a:solidFill>
                  <a:srgbClr val="006666"/>
                </a:solidFill>
              </a:rPr>
              <a:t>the individual level</a:t>
            </a:r>
            <a:endParaRPr lang="en-GB" sz="2400" b="1" i="1" dirty="0" smtClean="0">
              <a:solidFill>
                <a:srgbClr val="006666"/>
              </a:solidFill>
            </a:endParaRPr>
          </a:p>
          <a:p>
            <a:pPr marL="0" indent="0" algn="just">
              <a:lnSpc>
                <a:spcPct val="100000"/>
              </a:lnSpc>
              <a:spcBef>
                <a:spcPts val="0"/>
              </a:spcBef>
              <a:buNone/>
            </a:pPr>
            <a:endParaRPr lang="en-GB" sz="500" i="1" dirty="0" smtClean="0"/>
          </a:p>
          <a:p>
            <a:pPr algn="just">
              <a:lnSpc>
                <a:spcPct val="100000"/>
              </a:lnSpc>
              <a:spcBef>
                <a:spcPts val="0"/>
              </a:spcBef>
            </a:pPr>
            <a:r>
              <a:rPr lang="en-GB" sz="2400" i="1" dirty="0"/>
              <a:t>Increasing number of female distributors and supervisors </a:t>
            </a:r>
            <a:r>
              <a:rPr lang="en-GB" sz="2400" i="1" dirty="0" smtClean="0"/>
              <a:t>improved interpersonal </a:t>
            </a:r>
            <a:r>
              <a:rPr lang="en-GB" sz="2400" i="1" dirty="0"/>
              <a:t>communication, administration and monitoring </a:t>
            </a:r>
            <a:r>
              <a:rPr lang="en-GB" sz="2400" i="1" dirty="0" smtClean="0"/>
              <a:t>quality</a:t>
            </a:r>
          </a:p>
          <a:p>
            <a:pPr marL="0" indent="0" algn="just">
              <a:lnSpc>
                <a:spcPct val="100000"/>
              </a:lnSpc>
              <a:spcBef>
                <a:spcPts val="0"/>
              </a:spcBef>
              <a:buNone/>
            </a:pPr>
            <a:endParaRPr lang="en-GB" sz="500" i="1" dirty="0">
              <a:solidFill>
                <a:srgbClr val="008080"/>
              </a:solidFill>
            </a:endParaRPr>
          </a:p>
          <a:p>
            <a:pPr algn="just">
              <a:lnSpc>
                <a:spcPct val="100000"/>
              </a:lnSpc>
              <a:spcBef>
                <a:spcPts val="0"/>
              </a:spcBef>
            </a:pPr>
            <a:r>
              <a:rPr lang="en-GB" sz="2400" i="1" dirty="0" smtClean="0">
                <a:solidFill>
                  <a:srgbClr val="006666"/>
                </a:solidFill>
              </a:rPr>
              <a:t>Men, and religious and cultural leaders are key to </a:t>
            </a:r>
            <a:r>
              <a:rPr lang="en-GB" sz="2400" i="1" dirty="0">
                <a:solidFill>
                  <a:srgbClr val="006666"/>
                </a:solidFill>
              </a:rPr>
              <a:t>health-related </a:t>
            </a:r>
            <a:r>
              <a:rPr lang="en-GB" sz="2400" i="1" dirty="0" smtClean="0">
                <a:solidFill>
                  <a:srgbClr val="006666"/>
                </a:solidFill>
              </a:rPr>
              <a:t>decisions-making </a:t>
            </a:r>
          </a:p>
          <a:p>
            <a:pPr>
              <a:lnSpc>
                <a:spcPct val="100000"/>
              </a:lnSpc>
              <a:spcBef>
                <a:spcPts val="0"/>
              </a:spcBef>
            </a:pPr>
            <a:endParaRPr lang="en-US" sz="500" dirty="0" smtClean="0"/>
          </a:p>
          <a:p>
            <a:pPr marL="0" indent="0">
              <a:lnSpc>
                <a:spcPct val="100000"/>
              </a:lnSpc>
              <a:spcBef>
                <a:spcPts val="0"/>
              </a:spcBef>
              <a:buNone/>
            </a:pPr>
            <a:r>
              <a:rPr lang="en-GB" sz="2400" dirty="0" smtClean="0"/>
              <a:t>However</a:t>
            </a:r>
          </a:p>
          <a:p>
            <a:pPr marL="0" indent="0">
              <a:lnSpc>
                <a:spcPct val="100000"/>
              </a:lnSpc>
              <a:spcBef>
                <a:spcPts val="0"/>
              </a:spcBef>
              <a:buNone/>
            </a:pPr>
            <a:endParaRPr lang="en-GB" sz="1100" dirty="0" smtClean="0"/>
          </a:p>
          <a:p>
            <a:pPr>
              <a:lnSpc>
                <a:spcPct val="100000"/>
              </a:lnSpc>
              <a:spcBef>
                <a:spcPts val="0"/>
              </a:spcBef>
            </a:pPr>
            <a:r>
              <a:rPr lang="en-GB" sz="2400" i="1" dirty="0"/>
              <a:t>Gender issues remain a key determinant of acceptance</a:t>
            </a:r>
          </a:p>
          <a:p>
            <a:pPr marL="0" indent="0">
              <a:lnSpc>
                <a:spcPct val="100000"/>
              </a:lnSpc>
              <a:spcBef>
                <a:spcPts val="0"/>
              </a:spcBef>
              <a:buNone/>
            </a:pPr>
            <a:endParaRPr lang="en-GB" sz="2400" dirty="0" smtClean="0"/>
          </a:p>
          <a:p>
            <a:pPr marL="0" indent="0" algn="ctr">
              <a:lnSpc>
                <a:spcPct val="100000"/>
              </a:lnSpc>
              <a:spcBef>
                <a:spcPts val="0"/>
              </a:spcBef>
              <a:buNone/>
            </a:pPr>
            <a:r>
              <a:rPr lang="en-GB" sz="2400" b="1" dirty="0">
                <a:solidFill>
                  <a:srgbClr val="006666"/>
                </a:solidFill>
              </a:rPr>
              <a:t>A</a:t>
            </a:r>
            <a:r>
              <a:rPr lang="en-GB" sz="2400" b="1" dirty="0" smtClean="0">
                <a:solidFill>
                  <a:srgbClr val="006666"/>
                </a:solidFill>
              </a:rPr>
              <a:t>dherence </a:t>
            </a:r>
            <a:r>
              <a:rPr lang="en-GB" sz="2400" b="1" dirty="0">
                <a:solidFill>
                  <a:srgbClr val="006666"/>
                </a:solidFill>
              </a:rPr>
              <a:t>to </a:t>
            </a:r>
            <a:r>
              <a:rPr lang="en-GB" sz="2400" b="1" dirty="0" smtClean="0">
                <a:solidFill>
                  <a:srgbClr val="006666"/>
                </a:solidFill>
              </a:rPr>
              <a:t>four </a:t>
            </a:r>
            <a:r>
              <a:rPr lang="en-GB" sz="2400" b="1" dirty="0">
                <a:solidFill>
                  <a:srgbClr val="006666"/>
                </a:solidFill>
              </a:rPr>
              <a:t>SMC cycles remained </a:t>
            </a:r>
            <a:r>
              <a:rPr lang="en-GB" sz="2400" b="1" dirty="0" smtClean="0">
                <a:solidFill>
                  <a:srgbClr val="006666"/>
                </a:solidFill>
              </a:rPr>
              <a:t>poor </a:t>
            </a:r>
            <a:r>
              <a:rPr lang="en-GB" sz="2400" b="1" dirty="0" smtClean="0">
                <a:solidFill>
                  <a:srgbClr val="006666"/>
                </a:solidFill>
                <a:sym typeface="Wingdings" panose="05000000000000000000" pitchFamily="2" charset="2"/>
              </a:rPr>
              <a:t></a:t>
            </a:r>
            <a:r>
              <a:rPr lang="en-GB" sz="2400" b="1" dirty="0" smtClean="0">
                <a:solidFill>
                  <a:srgbClr val="006666"/>
                </a:solidFill>
              </a:rPr>
              <a:t> </a:t>
            </a:r>
            <a:r>
              <a:rPr lang="en-GB" sz="2400" b="1" dirty="0">
                <a:solidFill>
                  <a:srgbClr val="006666"/>
                </a:solidFill>
              </a:rPr>
              <a:t>&gt;30% drop in </a:t>
            </a:r>
            <a:r>
              <a:rPr lang="en-GB" sz="2400" b="1" dirty="0" smtClean="0">
                <a:solidFill>
                  <a:srgbClr val="006666"/>
                </a:solidFill>
              </a:rPr>
              <a:t>coverage for cycles 3 / 4</a:t>
            </a:r>
            <a:endParaRPr lang="en-GB" sz="2400" b="1" dirty="0">
              <a:solidFill>
                <a:srgbClr val="006666"/>
              </a:solidFill>
            </a:endParaRPr>
          </a:p>
          <a:p>
            <a:pPr marL="0" indent="0">
              <a:lnSpc>
                <a:spcPct val="100000"/>
              </a:lnSpc>
              <a:spcBef>
                <a:spcPts val="0"/>
              </a:spcBef>
              <a:buNone/>
            </a:pPr>
            <a:endParaRPr lang="en-US" sz="2400" dirty="0"/>
          </a:p>
          <a:p>
            <a:pPr marL="0" indent="0">
              <a:lnSpc>
                <a:spcPct val="100000"/>
              </a:lnSpc>
              <a:spcBef>
                <a:spcPts val="0"/>
              </a:spcBef>
              <a:buNone/>
            </a:pPr>
            <a:endParaRPr lang="en-US" sz="2400" dirty="0"/>
          </a:p>
        </p:txBody>
      </p:sp>
    </p:spTree>
    <p:extLst>
      <p:ext uri="{BB962C8B-B14F-4D97-AF65-F5344CB8AC3E}">
        <p14:creationId xmlns:p14="http://schemas.microsoft.com/office/powerpoint/2010/main" val="1438032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4209437366"/>
              </p:ext>
            </p:extLst>
          </p:nvPr>
        </p:nvGraphicFramePr>
        <p:xfrm>
          <a:off x="628650" y="1825624"/>
          <a:ext cx="7886700" cy="4670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460472"/>
            <a:ext cx="9144000" cy="933825"/>
          </a:xfrm>
          <a:prstGeom prst="rect">
            <a:avLst/>
          </a:prstGeom>
          <a:solidFill>
            <a:schemeClr val="bg1">
              <a:lumMod val="5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latin typeface="Tw Cen MT" charset="0"/>
                <a:ea typeface="Tw Cen MT" charset="0"/>
                <a:cs typeface="Tw Cen MT" charset="0"/>
              </a:rPr>
              <a:t>Continuous Quality Improvement </a:t>
            </a:r>
          </a:p>
          <a:p>
            <a:pPr algn="ctr"/>
            <a:r>
              <a:rPr lang="en-US" sz="3200" b="1" dirty="0" smtClean="0">
                <a:latin typeface="Tw Cen MT" charset="0"/>
                <a:ea typeface="Tw Cen MT" charset="0"/>
                <a:cs typeface="Tw Cen MT" charset="0"/>
              </a:rPr>
              <a:t>Integrated in SMC Campaigns</a:t>
            </a:r>
            <a:endParaRPr lang="en-US" sz="3200" b="1" dirty="0">
              <a:latin typeface="Tw Cen MT" charset="0"/>
              <a:ea typeface="Tw Cen MT" charset="0"/>
              <a:cs typeface="Tw Cen MT" charset="0"/>
            </a:endParaRPr>
          </a:p>
        </p:txBody>
      </p:sp>
      <p:sp>
        <p:nvSpPr>
          <p:cNvPr id="6" name="Right Arrow 5"/>
          <p:cNvSpPr/>
          <p:nvPr/>
        </p:nvSpPr>
        <p:spPr>
          <a:xfrm rot="2771734">
            <a:off x="5517982" y="2456001"/>
            <a:ext cx="695992" cy="322896"/>
          </a:xfrm>
          <a:prstGeom prst="rightArrow">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p:cNvSpPr/>
          <p:nvPr/>
        </p:nvSpPr>
        <p:spPr>
          <a:xfrm rot="8176406">
            <a:off x="5517982" y="5324305"/>
            <a:ext cx="695992" cy="322896"/>
          </a:xfrm>
          <a:prstGeom prst="rightArrow">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13562365">
            <a:off x="2754460" y="5195781"/>
            <a:ext cx="695992" cy="322896"/>
          </a:xfrm>
          <a:prstGeom prst="rightArrow">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8426898">
            <a:off x="2773511" y="2498853"/>
            <a:ext cx="695992" cy="322896"/>
          </a:xfrm>
          <a:prstGeom prst="rightArrow">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5890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481C360-DB52-4CFF-8412-C1E1D42E4EBF}" type="slidenum">
              <a:rPr lang="en-US" smtClean="0"/>
              <a:pPr>
                <a:defRPr/>
              </a:pPr>
              <a:t>9</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04157"/>
            <a:ext cx="4830130" cy="30808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0" y="188640"/>
            <a:ext cx="4181230" cy="3096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30" y="3300501"/>
            <a:ext cx="4923407" cy="35574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3178791"/>
            <a:ext cx="5518814" cy="3679209"/>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33564" b="-33564"/>
          <a:stretch/>
        </p:blipFill>
        <p:spPr>
          <a:xfrm>
            <a:off x="-350845" y="3300501"/>
            <a:ext cx="5143500" cy="6858000"/>
          </a:xfrm>
          <a:prstGeom prst="rect">
            <a:avLst/>
          </a:prstGeom>
        </p:spPr>
      </p:pic>
    </p:spTree>
    <p:extLst>
      <p:ext uri="{BB962C8B-B14F-4D97-AF65-F5344CB8AC3E}">
        <p14:creationId xmlns:p14="http://schemas.microsoft.com/office/powerpoint/2010/main" val="2950959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4436</TotalTime>
  <Words>1452</Words>
  <Application>Microsoft Office PowerPoint</Application>
  <PresentationFormat>Letter Paper (8.5x11 in)</PresentationFormat>
  <Paragraphs>154</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Tw Cen MT</vt:lpstr>
      <vt:lpstr>Wingdings</vt:lpstr>
      <vt:lpstr>Office Theme</vt:lpstr>
      <vt:lpstr>PowerPoint Presentation</vt:lpstr>
      <vt:lpstr>PowerPoint Presentation</vt:lpstr>
      <vt:lpstr>PowerPoint Presentation</vt:lpstr>
      <vt:lpstr>Unique visual 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Toso</dc:creator>
  <cp:lastModifiedBy>Harriet Kivumbi</cp:lastModifiedBy>
  <cp:revision>152</cp:revision>
  <dcterms:created xsi:type="dcterms:W3CDTF">2017-06-14T14:35:11Z</dcterms:created>
  <dcterms:modified xsi:type="dcterms:W3CDTF">2017-07-10T09:52:08Z</dcterms:modified>
</cp:coreProperties>
</file>