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3"/>
  </p:notesMasterIdLst>
  <p:sldIdLst>
    <p:sldId id="256" r:id="rId2"/>
    <p:sldId id="324" r:id="rId3"/>
    <p:sldId id="298" r:id="rId4"/>
    <p:sldId id="300" r:id="rId5"/>
    <p:sldId id="301" r:id="rId6"/>
    <p:sldId id="321" r:id="rId7"/>
    <p:sldId id="325" r:id="rId8"/>
    <p:sldId id="322" r:id="rId9"/>
    <p:sldId id="263" r:id="rId10"/>
    <p:sldId id="305" r:id="rId11"/>
    <p:sldId id="307" r:id="rId12"/>
    <p:sldId id="319" r:id="rId13"/>
    <p:sldId id="318" r:id="rId14"/>
    <p:sldId id="310" r:id="rId15"/>
    <p:sldId id="311" r:id="rId16"/>
    <p:sldId id="313" r:id="rId17"/>
    <p:sldId id="314" r:id="rId18"/>
    <p:sldId id="323" r:id="rId19"/>
    <p:sldId id="320" r:id="rId20"/>
    <p:sldId id="295" r:id="rId21"/>
    <p:sldId id="269" r:id="rId22"/>
  </p:sldIdLst>
  <p:sldSz cx="9144000" cy="6858000" type="letter"/>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Tibenderana" initials="JT" lastIdx="13" clrIdx="0">
    <p:extLst/>
  </p:cmAuthor>
  <p:cmAuthor id="2" name="Harriet Kivumbi" initials="HK" lastIdx="13" clrIdx="1">
    <p:extLst/>
  </p:cmAuthor>
  <p:cmAuthor id="3" name="Alexandra York" initials="AY" lastIdx="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8080"/>
    <a:srgbClr val="CC0000"/>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85" autoAdjust="0"/>
    <p:restoredTop sz="90018" autoAdjust="0"/>
  </p:normalViewPr>
  <p:slideViewPr>
    <p:cSldViewPr snapToGrid="0" snapToObjects="1">
      <p:cViewPr varScale="1">
        <p:scale>
          <a:sx n="66" d="100"/>
          <a:sy n="66" d="100"/>
        </p:scale>
        <p:origin x="1374" y="72"/>
      </p:cViewPr>
      <p:guideLst>
        <p:guide orient="horz" pos="2160"/>
        <p:guide pos="2880"/>
      </p:guideLst>
    </p:cSldViewPr>
  </p:slideViewPr>
  <p:notesTextViewPr>
    <p:cViewPr>
      <p:scale>
        <a:sx n="1" d="1"/>
        <a:sy n="1" d="1"/>
      </p:scale>
      <p:origin x="0" y="0"/>
    </p:cViewPr>
  </p:notesTextViewPr>
  <p:notesViewPr>
    <p:cSldViewPr snapToGrid="0" snapToObjects="1">
      <p:cViewPr varScale="1">
        <p:scale>
          <a:sx n="56" d="100"/>
          <a:sy n="56" d="100"/>
        </p:scale>
        <p:origin x="285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9A5E29-FEB0-4854-B0D9-6B47FE43802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9F53D14D-90D9-4F6F-B235-1CC5A4AFCFA4}">
      <dgm:prSet phldrT="[Text]" custT="1"/>
      <dgm:spPr>
        <a:solidFill>
          <a:srgbClr val="008080"/>
        </a:solidFill>
      </dgm:spPr>
      <dgm:t>
        <a:bodyPr/>
        <a:lstStyle/>
        <a:p>
          <a:r>
            <a:rPr lang="en-GB" sz="3200" b="1" baseline="0" dirty="0" smtClean="0">
              <a:solidFill>
                <a:schemeClr val="bg1"/>
              </a:solidFill>
            </a:rPr>
            <a:t>Social acceptability</a:t>
          </a:r>
          <a:endParaRPr lang="en-US" sz="3200" baseline="0" dirty="0">
            <a:solidFill>
              <a:schemeClr val="bg1"/>
            </a:solidFill>
          </a:endParaRPr>
        </a:p>
      </dgm:t>
    </dgm:pt>
    <dgm:pt modelId="{8D550DF7-4DAE-4800-A339-63CE2406F45C}" type="parTrans" cxnId="{43A2D16F-58B2-4F5F-9EAD-EF9659B65C7D}">
      <dgm:prSet/>
      <dgm:spPr/>
      <dgm:t>
        <a:bodyPr/>
        <a:lstStyle/>
        <a:p>
          <a:endParaRPr lang="en-US"/>
        </a:p>
      </dgm:t>
    </dgm:pt>
    <dgm:pt modelId="{E56D80C6-577A-492C-895E-229B1A056722}" type="sibTrans" cxnId="{43A2D16F-58B2-4F5F-9EAD-EF9659B65C7D}">
      <dgm:prSet/>
      <dgm:spPr/>
      <dgm:t>
        <a:bodyPr/>
        <a:lstStyle/>
        <a:p>
          <a:endParaRPr lang="en-US"/>
        </a:p>
      </dgm:t>
    </dgm:pt>
    <dgm:pt modelId="{84191537-4ECF-4372-9B28-0C0B7579BB52}">
      <dgm:prSet phldrT="[Text]" custT="1"/>
      <dgm:spPr>
        <a:solidFill>
          <a:srgbClr val="008080"/>
        </a:solidFill>
      </dgm:spPr>
      <dgm:t>
        <a:bodyPr/>
        <a:lstStyle/>
        <a:p>
          <a:r>
            <a:rPr lang="en-GB" sz="1800" dirty="0" smtClean="0"/>
            <a:t>Service delivery </a:t>
          </a:r>
          <a:endParaRPr lang="en-US" sz="1800" dirty="0"/>
        </a:p>
      </dgm:t>
    </dgm:pt>
    <dgm:pt modelId="{3ED66D37-25C2-4B62-B3A7-5965735C909F}" type="parTrans" cxnId="{72584425-16A0-4128-8E29-387506716DA5}">
      <dgm:prSet/>
      <dgm:spPr/>
      <dgm:t>
        <a:bodyPr/>
        <a:lstStyle/>
        <a:p>
          <a:endParaRPr lang="en-US"/>
        </a:p>
      </dgm:t>
    </dgm:pt>
    <dgm:pt modelId="{B63F87CF-D9DB-4952-884B-92D0F8CAE22B}" type="sibTrans" cxnId="{72584425-16A0-4128-8E29-387506716DA5}">
      <dgm:prSet/>
      <dgm:spPr/>
      <dgm:t>
        <a:bodyPr/>
        <a:lstStyle/>
        <a:p>
          <a:endParaRPr lang="en-US"/>
        </a:p>
      </dgm:t>
    </dgm:pt>
    <dgm:pt modelId="{47FCA34F-B637-4915-867B-9241BE663261}">
      <dgm:prSet phldrT="[Text]" custT="1"/>
      <dgm:spPr>
        <a:solidFill>
          <a:srgbClr val="008080"/>
        </a:solidFill>
      </dgm:spPr>
      <dgm:t>
        <a:bodyPr/>
        <a:lstStyle/>
        <a:p>
          <a:r>
            <a:rPr lang="en-GB" sz="1800" dirty="0" smtClean="0"/>
            <a:t>Recipients’ perception of needs, risks and benefits</a:t>
          </a:r>
          <a:endParaRPr lang="en-US" sz="1800" dirty="0"/>
        </a:p>
      </dgm:t>
    </dgm:pt>
    <dgm:pt modelId="{2551033A-CB31-47DA-B274-1349C366D0A4}" type="parTrans" cxnId="{37BBDB36-6FE6-47B5-A403-9D01838698AF}">
      <dgm:prSet/>
      <dgm:spPr/>
      <dgm:t>
        <a:bodyPr/>
        <a:lstStyle/>
        <a:p>
          <a:endParaRPr lang="en-US"/>
        </a:p>
      </dgm:t>
    </dgm:pt>
    <dgm:pt modelId="{18BD44E6-9054-477D-A410-544FB81110AB}" type="sibTrans" cxnId="{37BBDB36-6FE6-47B5-A403-9D01838698AF}">
      <dgm:prSet/>
      <dgm:spPr/>
      <dgm:t>
        <a:bodyPr/>
        <a:lstStyle/>
        <a:p>
          <a:endParaRPr lang="en-US"/>
        </a:p>
      </dgm:t>
    </dgm:pt>
    <dgm:pt modelId="{CBDF3BA0-F4B7-470C-A1AF-0D51DE10755D}">
      <dgm:prSet phldrT="[Text]" custT="1"/>
      <dgm:spPr>
        <a:solidFill>
          <a:srgbClr val="008080"/>
        </a:solidFill>
      </dgm:spPr>
      <dgm:t>
        <a:bodyPr/>
        <a:lstStyle/>
        <a:p>
          <a:r>
            <a:rPr lang="en-GB" sz="1800" dirty="0" smtClean="0"/>
            <a:t>Intervention adaptation to local social norms</a:t>
          </a:r>
          <a:endParaRPr lang="en-US" sz="1800" dirty="0"/>
        </a:p>
      </dgm:t>
    </dgm:pt>
    <dgm:pt modelId="{DE86E835-348C-4492-838C-C6953834A877}" type="parTrans" cxnId="{979DF429-5D36-4AF5-9E6E-D75B840CADB5}">
      <dgm:prSet/>
      <dgm:spPr/>
      <dgm:t>
        <a:bodyPr/>
        <a:lstStyle/>
        <a:p>
          <a:endParaRPr lang="en-US"/>
        </a:p>
      </dgm:t>
    </dgm:pt>
    <dgm:pt modelId="{3C85C355-12FB-4B62-8E59-4CA070148B6F}" type="sibTrans" cxnId="{979DF429-5D36-4AF5-9E6E-D75B840CADB5}">
      <dgm:prSet/>
      <dgm:spPr/>
      <dgm:t>
        <a:bodyPr/>
        <a:lstStyle/>
        <a:p>
          <a:endParaRPr lang="en-US"/>
        </a:p>
      </dgm:t>
    </dgm:pt>
    <dgm:pt modelId="{888B9FCE-A329-4BCE-8588-0BBC3521E8A9}" type="pres">
      <dgm:prSet presAssocID="{9C9A5E29-FEB0-4854-B0D9-6B47FE438020}" presName="Name0" presStyleCnt="0">
        <dgm:presLayoutVars>
          <dgm:chPref val="1"/>
          <dgm:dir/>
          <dgm:animOne val="branch"/>
          <dgm:animLvl val="lvl"/>
          <dgm:resizeHandles val="exact"/>
        </dgm:presLayoutVars>
      </dgm:prSet>
      <dgm:spPr/>
      <dgm:t>
        <a:bodyPr/>
        <a:lstStyle/>
        <a:p>
          <a:endParaRPr lang="en-US"/>
        </a:p>
      </dgm:t>
    </dgm:pt>
    <dgm:pt modelId="{E29368C2-E151-435A-84ED-820DBE56EE86}" type="pres">
      <dgm:prSet presAssocID="{9F53D14D-90D9-4F6F-B235-1CC5A4AFCFA4}" presName="root1" presStyleCnt="0"/>
      <dgm:spPr/>
    </dgm:pt>
    <dgm:pt modelId="{6660A0A8-651B-486A-BE1A-2825DD482527}" type="pres">
      <dgm:prSet presAssocID="{9F53D14D-90D9-4F6F-B235-1CC5A4AFCFA4}" presName="LevelOneTextNode" presStyleLbl="node0" presStyleIdx="0" presStyleCnt="1" custScaleY="114480">
        <dgm:presLayoutVars>
          <dgm:chPref val="3"/>
        </dgm:presLayoutVars>
      </dgm:prSet>
      <dgm:spPr>
        <a:prstGeom prst="roundRect">
          <a:avLst/>
        </a:prstGeom>
      </dgm:spPr>
      <dgm:t>
        <a:bodyPr/>
        <a:lstStyle/>
        <a:p>
          <a:endParaRPr lang="en-US"/>
        </a:p>
      </dgm:t>
    </dgm:pt>
    <dgm:pt modelId="{DED4AE13-EAE9-4298-AAAB-C61D03BC3FFA}" type="pres">
      <dgm:prSet presAssocID="{9F53D14D-90D9-4F6F-B235-1CC5A4AFCFA4}" presName="level2hierChild" presStyleCnt="0"/>
      <dgm:spPr/>
    </dgm:pt>
    <dgm:pt modelId="{7B2BB282-D8AC-47E1-9B74-E96E9F38D385}" type="pres">
      <dgm:prSet presAssocID="{3ED66D37-25C2-4B62-B3A7-5965735C909F}" presName="conn2-1" presStyleLbl="parChTrans1D2" presStyleIdx="0" presStyleCnt="3"/>
      <dgm:spPr/>
      <dgm:t>
        <a:bodyPr/>
        <a:lstStyle/>
        <a:p>
          <a:endParaRPr lang="en-US"/>
        </a:p>
      </dgm:t>
    </dgm:pt>
    <dgm:pt modelId="{08BDB810-A5A2-410A-BC69-CA99ED57707F}" type="pres">
      <dgm:prSet presAssocID="{3ED66D37-25C2-4B62-B3A7-5965735C909F}" presName="connTx" presStyleLbl="parChTrans1D2" presStyleIdx="0" presStyleCnt="3"/>
      <dgm:spPr/>
      <dgm:t>
        <a:bodyPr/>
        <a:lstStyle/>
        <a:p>
          <a:endParaRPr lang="en-US"/>
        </a:p>
      </dgm:t>
    </dgm:pt>
    <dgm:pt modelId="{0458D9A6-2578-465F-AAA2-E560AAE883E1}" type="pres">
      <dgm:prSet presAssocID="{84191537-4ECF-4372-9B28-0C0B7579BB52}" presName="root2" presStyleCnt="0"/>
      <dgm:spPr/>
    </dgm:pt>
    <dgm:pt modelId="{F22B1E19-F312-4BD4-932C-EB2DD685FC1A}" type="pres">
      <dgm:prSet presAssocID="{84191537-4ECF-4372-9B28-0C0B7579BB52}" presName="LevelTwoTextNode" presStyleLbl="node2" presStyleIdx="0" presStyleCnt="3">
        <dgm:presLayoutVars>
          <dgm:chPref val="3"/>
        </dgm:presLayoutVars>
      </dgm:prSet>
      <dgm:spPr>
        <a:prstGeom prst="roundRect">
          <a:avLst/>
        </a:prstGeom>
      </dgm:spPr>
      <dgm:t>
        <a:bodyPr/>
        <a:lstStyle/>
        <a:p>
          <a:endParaRPr lang="en-US"/>
        </a:p>
      </dgm:t>
    </dgm:pt>
    <dgm:pt modelId="{4B17F34B-D846-4FF3-94F6-6FB10DCE83DD}" type="pres">
      <dgm:prSet presAssocID="{84191537-4ECF-4372-9B28-0C0B7579BB52}" presName="level3hierChild" presStyleCnt="0"/>
      <dgm:spPr/>
    </dgm:pt>
    <dgm:pt modelId="{40A60BD3-AC71-4F7E-A79D-3BBAC556631C}" type="pres">
      <dgm:prSet presAssocID="{2551033A-CB31-47DA-B274-1349C366D0A4}" presName="conn2-1" presStyleLbl="parChTrans1D2" presStyleIdx="1" presStyleCnt="3"/>
      <dgm:spPr/>
      <dgm:t>
        <a:bodyPr/>
        <a:lstStyle/>
        <a:p>
          <a:endParaRPr lang="en-US"/>
        </a:p>
      </dgm:t>
    </dgm:pt>
    <dgm:pt modelId="{A1B5F7CB-3367-4889-AA41-EC036B50C588}" type="pres">
      <dgm:prSet presAssocID="{2551033A-CB31-47DA-B274-1349C366D0A4}" presName="connTx" presStyleLbl="parChTrans1D2" presStyleIdx="1" presStyleCnt="3"/>
      <dgm:spPr/>
      <dgm:t>
        <a:bodyPr/>
        <a:lstStyle/>
        <a:p>
          <a:endParaRPr lang="en-US"/>
        </a:p>
      </dgm:t>
    </dgm:pt>
    <dgm:pt modelId="{AE67483C-F215-4DF7-80C7-C204AFF047FC}" type="pres">
      <dgm:prSet presAssocID="{47FCA34F-B637-4915-867B-9241BE663261}" presName="root2" presStyleCnt="0"/>
      <dgm:spPr/>
    </dgm:pt>
    <dgm:pt modelId="{4C204E55-7C04-4DB5-88F1-3365E8F16491}" type="pres">
      <dgm:prSet presAssocID="{47FCA34F-B637-4915-867B-9241BE663261}" presName="LevelTwoTextNode" presStyleLbl="node2" presStyleIdx="1" presStyleCnt="3" custScaleY="161060">
        <dgm:presLayoutVars>
          <dgm:chPref val="3"/>
        </dgm:presLayoutVars>
      </dgm:prSet>
      <dgm:spPr>
        <a:prstGeom prst="roundRect">
          <a:avLst/>
        </a:prstGeom>
      </dgm:spPr>
      <dgm:t>
        <a:bodyPr/>
        <a:lstStyle/>
        <a:p>
          <a:endParaRPr lang="en-US"/>
        </a:p>
      </dgm:t>
    </dgm:pt>
    <dgm:pt modelId="{E5EF00CA-8D2C-4E31-807C-19EAC043F39F}" type="pres">
      <dgm:prSet presAssocID="{47FCA34F-B637-4915-867B-9241BE663261}" presName="level3hierChild" presStyleCnt="0"/>
      <dgm:spPr/>
    </dgm:pt>
    <dgm:pt modelId="{7DF53201-B2E1-42EA-94DA-12D7D79141C1}" type="pres">
      <dgm:prSet presAssocID="{DE86E835-348C-4492-838C-C6953834A877}" presName="conn2-1" presStyleLbl="parChTrans1D2" presStyleIdx="2" presStyleCnt="3"/>
      <dgm:spPr/>
      <dgm:t>
        <a:bodyPr/>
        <a:lstStyle/>
        <a:p>
          <a:endParaRPr lang="en-US"/>
        </a:p>
      </dgm:t>
    </dgm:pt>
    <dgm:pt modelId="{F055608E-1B0A-4C11-8A33-FC871CE31198}" type="pres">
      <dgm:prSet presAssocID="{DE86E835-348C-4492-838C-C6953834A877}" presName="connTx" presStyleLbl="parChTrans1D2" presStyleIdx="2" presStyleCnt="3"/>
      <dgm:spPr/>
      <dgm:t>
        <a:bodyPr/>
        <a:lstStyle/>
        <a:p>
          <a:endParaRPr lang="en-US"/>
        </a:p>
      </dgm:t>
    </dgm:pt>
    <dgm:pt modelId="{5729D1CB-C72D-4B26-985A-3CF41D6BF08C}" type="pres">
      <dgm:prSet presAssocID="{CBDF3BA0-F4B7-470C-A1AF-0D51DE10755D}" presName="root2" presStyleCnt="0"/>
      <dgm:spPr/>
    </dgm:pt>
    <dgm:pt modelId="{240259FA-3F8F-4CB7-BFAF-43D33FD7A383}" type="pres">
      <dgm:prSet presAssocID="{CBDF3BA0-F4B7-470C-A1AF-0D51DE10755D}" presName="LevelTwoTextNode" presStyleLbl="node2" presStyleIdx="2" presStyleCnt="3" custScaleY="141748" custLinFactNeighborX="166" custLinFactNeighborY="36018">
        <dgm:presLayoutVars>
          <dgm:chPref val="3"/>
        </dgm:presLayoutVars>
      </dgm:prSet>
      <dgm:spPr>
        <a:prstGeom prst="roundRect">
          <a:avLst/>
        </a:prstGeom>
      </dgm:spPr>
      <dgm:t>
        <a:bodyPr/>
        <a:lstStyle/>
        <a:p>
          <a:endParaRPr lang="en-US"/>
        </a:p>
      </dgm:t>
    </dgm:pt>
    <dgm:pt modelId="{A568D5EC-1EF3-4E46-9FA7-7035DA2BC746}" type="pres">
      <dgm:prSet presAssocID="{CBDF3BA0-F4B7-470C-A1AF-0D51DE10755D}" presName="level3hierChild" presStyleCnt="0"/>
      <dgm:spPr/>
    </dgm:pt>
  </dgm:ptLst>
  <dgm:cxnLst>
    <dgm:cxn modelId="{425E18F5-D1EA-4F0D-AC91-0A1C1FF48A92}" type="presOf" srcId="{3ED66D37-25C2-4B62-B3A7-5965735C909F}" destId="{7B2BB282-D8AC-47E1-9B74-E96E9F38D385}" srcOrd="0" destOrd="0" presId="urn:microsoft.com/office/officeart/2008/layout/HorizontalMultiLevelHierarchy"/>
    <dgm:cxn modelId="{979DF429-5D36-4AF5-9E6E-D75B840CADB5}" srcId="{9F53D14D-90D9-4F6F-B235-1CC5A4AFCFA4}" destId="{CBDF3BA0-F4B7-470C-A1AF-0D51DE10755D}" srcOrd="2" destOrd="0" parTransId="{DE86E835-348C-4492-838C-C6953834A877}" sibTransId="{3C85C355-12FB-4B62-8E59-4CA070148B6F}"/>
    <dgm:cxn modelId="{E93F2A72-A461-4FB9-9153-652566F560D9}" type="presOf" srcId="{2551033A-CB31-47DA-B274-1349C366D0A4}" destId="{A1B5F7CB-3367-4889-AA41-EC036B50C588}" srcOrd="1" destOrd="0" presId="urn:microsoft.com/office/officeart/2008/layout/HorizontalMultiLevelHierarchy"/>
    <dgm:cxn modelId="{37BBDB36-6FE6-47B5-A403-9D01838698AF}" srcId="{9F53D14D-90D9-4F6F-B235-1CC5A4AFCFA4}" destId="{47FCA34F-B637-4915-867B-9241BE663261}" srcOrd="1" destOrd="0" parTransId="{2551033A-CB31-47DA-B274-1349C366D0A4}" sibTransId="{18BD44E6-9054-477D-A410-544FB81110AB}"/>
    <dgm:cxn modelId="{A25AC30B-573E-488B-BD3C-11B55B73E59C}" type="presOf" srcId="{DE86E835-348C-4492-838C-C6953834A877}" destId="{F055608E-1B0A-4C11-8A33-FC871CE31198}" srcOrd="1" destOrd="0" presId="urn:microsoft.com/office/officeart/2008/layout/HorizontalMultiLevelHierarchy"/>
    <dgm:cxn modelId="{45E5ED2C-70C2-4775-B96B-34F54D1AF6F3}" type="presOf" srcId="{47FCA34F-B637-4915-867B-9241BE663261}" destId="{4C204E55-7C04-4DB5-88F1-3365E8F16491}" srcOrd="0" destOrd="0" presId="urn:microsoft.com/office/officeart/2008/layout/HorizontalMultiLevelHierarchy"/>
    <dgm:cxn modelId="{43A2D16F-58B2-4F5F-9EAD-EF9659B65C7D}" srcId="{9C9A5E29-FEB0-4854-B0D9-6B47FE438020}" destId="{9F53D14D-90D9-4F6F-B235-1CC5A4AFCFA4}" srcOrd="0" destOrd="0" parTransId="{8D550DF7-4DAE-4800-A339-63CE2406F45C}" sibTransId="{E56D80C6-577A-492C-895E-229B1A056722}"/>
    <dgm:cxn modelId="{31A4DA1A-AD52-4192-9C0F-D5AC77D1B3A6}" type="presOf" srcId="{9F53D14D-90D9-4F6F-B235-1CC5A4AFCFA4}" destId="{6660A0A8-651B-486A-BE1A-2825DD482527}" srcOrd="0" destOrd="0" presId="urn:microsoft.com/office/officeart/2008/layout/HorizontalMultiLevelHierarchy"/>
    <dgm:cxn modelId="{5F1772EB-1325-471E-9E95-1D7E0EAB4C4E}" type="presOf" srcId="{9C9A5E29-FEB0-4854-B0D9-6B47FE438020}" destId="{888B9FCE-A329-4BCE-8588-0BBC3521E8A9}" srcOrd="0" destOrd="0" presId="urn:microsoft.com/office/officeart/2008/layout/HorizontalMultiLevelHierarchy"/>
    <dgm:cxn modelId="{72584425-16A0-4128-8E29-387506716DA5}" srcId="{9F53D14D-90D9-4F6F-B235-1CC5A4AFCFA4}" destId="{84191537-4ECF-4372-9B28-0C0B7579BB52}" srcOrd="0" destOrd="0" parTransId="{3ED66D37-25C2-4B62-B3A7-5965735C909F}" sibTransId="{B63F87CF-D9DB-4952-884B-92D0F8CAE22B}"/>
    <dgm:cxn modelId="{C234EB28-5FA7-4EEF-AA57-70E2B4268B09}" type="presOf" srcId="{84191537-4ECF-4372-9B28-0C0B7579BB52}" destId="{F22B1E19-F312-4BD4-932C-EB2DD685FC1A}" srcOrd="0" destOrd="0" presId="urn:microsoft.com/office/officeart/2008/layout/HorizontalMultiLevelHierarchy"/>
    <dgm:cxn modelId="{BCD8CFBB-5CBA-4F81-9D5C-CA29CA8BAE23}" type="presOf" srcId="{DE86E835-348C-4492-838C-C6953834A877}" destId="{7DF53201-B2E1-42EA-94DA-12D7D79141C1}" srcOrd="0" destOrd="0" presId="urn:microsoft.com/office/officeart/2008/layout/HorizontalMultiLevelHierarchy"/>
    <dgm:cxn modelId="{CD045DAD-0B69-4B2E-A9E5-22499A818686}" type="presOf" srcId="{CBDF3BA0-F4B7-470C-A1AF-0D51DE10755D}" destId="{240259FA-3F8F-4CB7-BFAF-43D33FD7A383}" srcOrd="0" destOrd="0" presId="urn:microsoft.com/office/officeart/2008/layout/HorizontalMultiLevelHierarchy"/>
    <dgm:cxn modelId="{C3671923-E318-443E-A2F8-7546B48904FE}" type="presOf" srcId="{2551033A-CB31-47DA-B274-1349C366D0A4}" destId="{40A60BD3-AC71-4F7E-A79D-3BBAC556631C}" srcOrd="0" destOrd="0" presId="urn:microsoft.com/office/officeart/2008/layout/HorizontalMultiLevelHierarchy"/>
    <dgm:cxn modelId="{DEC1ABE2-9DCE-4CF0-A661-EE91F96CB816}" type="presOf" srcId="{3ED66D37-25C2-4B62-B3A7-5965735C909F}" destId="{08BDB810-A5A2-410A-BC69-CA99ED57707F}" srcOrd="1" destOrd="0" presId="urn:microsoft.com/office/officeart/2008/layout/HorizontalMultiLevelHierarchy"/>
    <dgm:cxn modelId="{FD011A24-CDCE-4A45-AFA5-8DE199E5C99A}" type="presParOf" srcId="{888B9FCE-A329-4BCE-8588-0BBC3521E8A9}" destId="{E29368C2-E151-435A-84ED-820DBE56EE86}" srcOrd="0" destOrd="0" presId="urn:microsoft.com/office/officeart/2008/layout/HorizontalMultiLevelHierarchy"/>
    <dgm:cxn modelId="{64B4A094-84A1-4E2A-9F5C-AC27AAD8A93D}" type="presParOf" srcId="{E29368C2-E151-435A-84ED-820DBE56EE86}" destId="{6660A0A8-651B-486A-BE1A-2825DD482527}" srcOrd="0" destOrd="0" presId="urn:microsoft.com/office/officeart/2008/layout/HorizontalMultiLevelHierarchy"/>
    <dgm:cxn modelId="{A764BE8E-E24F-4252-A257-FC7BAFFF3E71}" type="presParOf" srcId="{E29368C2-E151-435A-84ED-820DBE56EE86}" destId="{DED4AE13-EAE9-4298-AAAB-C61D03BC3FFA}" srcOrd="1" destOrd="0" presId="urn:microsoft.com/office/officeart/2008/layout/HorizontalMultiLevelHierarchy"/>
    <dgm:cxn modelId="{74DD8B73-7955-44AF-A24D-7E4E5909284D}" type="presParOf" srcId="{DED4AE13-EAE9-4298-AAAB-C61D03BC3FFA}" destId="{7B2BB282-D8AC-47E1-9B74-E96E9F38D385}" srcOrd="0" destOrd="0" presId="urn:microsoft.com/office/officeart/2008/layout/HorizontalMultiLevelHierarchy"/>
    <dgm:cxn modelId="{DCE5963C-8A40-435F-9867-F9BF36016C2C}" type="presParOf" srcId="{7B2BB282-D8AC-47E1-9B74-E96E9F38D385}" destId="{08BDB810-A5A2-410A-BC69-CA99ED57707F}" srcOrd="0" destOrd="0" presId="urn:microsoft.com/office/officeart/2008/layout/HorizontalMultiLevelHierarchy"/>
    <dgm:cxn modelId="{81AA2796-CC73-485D-9737-B6B2F71E4E3A}" type="presParOf" srcId="{DED4AE13-EAE9-4298-AAAB-C61D03BC3FFA}" destId="{0458D9A6-2578-465F-AAA2-E560AAE883E1}" srcOrd="1" destOrd="0" presId="urn:microsoft.com/office/officeart/2008/layout/HorizontalMultiLevelHierarchy"/>
    <dgm:cxn modelId="{76B781E6-C9DA-4137-8E9E-4A21CC33F0FA}" type="presParOf" srcId="{0458D9A6-2578-465F-AAA2-E560AAE883E1}" destId="{F22B1E19-F312-4BD4-932C-EB2DD685FC1A}" srcOrd="0" destOrd="0" presId="urn:microsoft.com/office/officeart/2008/layout/HorizontalMultiLevelHierarchy"/>
    <dgm:cxn modelId="{60A40237-36B7-4AAF-9C35-F022DA32803C}" type="presParOf" srcId="{0458D9A6-2578-465F-AAA2-E560AAE883E1}" destId="{4B17F34B-D846-4FF3-94F6-6FB10DCE83DD}" srcOrd="1" destOrd="0" presId="urn:microsoft.com/office/officeart/2008/layout/HorizontalMultiLevelHierarchy"/>
    <dgm:cxn modelId="{E96EC186-83ED-4A4C-A26E-1BD92ABD2040}" type="presParOf" srcId="{DED4AE13-EAE9-4298-AAAB-C61D03BC3FFA}" destId="{40A60BD3-AC71-4F7E-A79D-3BBAC556631C}" srcOrd="2" destOrd="0" presId="urn:microsoft.com/office/officeart/2008/layout/HorizontalMultiLevelHierarchy"/>
    <dgm:cxn modelId="{7ECF2839-A903-47CD-812B-7CEA6E8FD383}" type="presParOf" srcId="{40A60BD3-AC71-4F7E-A79D-3BBAC556631C}" destId="{A1B5F7CB-3367-4889-AA41-EC036B50C588}" srcOrd="0" destOrd="0" presId="urn:microsoft.com/office/officeart/2008/layout/HorizontalMultiLevelHierarchy"/>
    <dgm:cxn modelId="{B40E8756-6F22-4B95-9D78-7B6CAC25B0E3}" type="presParOf" srcId="{DED4AE13-EAE9-4298-AAAB-C61D03BC3FFA}" destId="{AE67483C-F215-4DF7-80C7-C204AFF047FC}" srcOrd="3" destOrd="0" presId="urn:microsoft.com/office/officeart/2008/layout/HorizontalMultiLevelHierarchy"/>
    <dgm:cxn modelId="{53DC8451-66F3-4881-BF8E-8BA0236C5BF0}" type="presParOf" srcId="{AE67483C-F215-4DF7-80C7-C204AFF047FC}" destId="{4C204E55-7C04-4DB5-88F1-3365E8F16491}" srcOrd="0" destOrd="0" presId="urn:microsoft.com/office/officeart/2008/layout/HorizontalMultiLevelHierarchy"/>
    <dgm:cxn modelId="{67B2AF0E-6C54-46ED-BE0F-AD6874A4E95B}" type="presParOf" srcId="{AE67483C-F215-4DF7-80C7-C204AFF047FC}" destId="{E5EF00CA-8D2C-4E31-807C-19EAC043F39F}" srcOrd="1" destOrd="0" presId="urn:microsoft.com/office/officeart/2008/layout/HorizontalMultiLevelHierarchy"/>
    <dgm:cxn modelId="{52D7C449-C8C8-47E5-9142-C767BBA8D284}" type="presParOf" srcId="{DED4AE13-EAE9-4298-AAAB-C61D03BC3FFA}" destId="{7DF53201-B2E1-42EA-94DA-12D7D79141C1}" srcOrd="4" destOrd="0" presId="urn:microsoft.com/office/officeart/2008/layout/HorizontalMultiLevelHierarchy"/>
    <dgm:cxn modelId="{A55A5128-810E-4DEE-9CE6-1665F000208E}" type="presParOf" srcId="{7DF53201-B2E1-42EA-94DA-12D7D79141C1}" destId="{F055608E-1B0A-4C11-8A33-FC871CE31198}" srcOrd="0" destOrd="0" presId="urn:microsoft.com/office/officeart/2008/layout/HorizontalMultiLevelHierarchy"/>
    <dgm:cxn modelId="{7E18E37B-8993-465F-B896-DE5E0FD67CF8}" type="presParOf" srcId="{DED4AE13-EAE9-4298-AAAB-C61D03BC3FFA}" destId="{5729D1CB-C72D-4B26-985A-3CF41D6BF08C}" srcOrd="5" destOrd="0" presId="urn:microsoft.com/office/officeart/2008/layout/HorizontalMultiLevelHierarchy"/>
    <dgm:cxn modelId="{C161F4EE-2533-48FB-9EF9-6776D14C5E39}" type="presParOf" srcId="{5729D1CB-C72D-4B26-985A-3CF41D6BF08C}" destId="{240259FA-3F8F-4CB7-BFAF-43D33FD7A383}" srcOrd="0" destOrd="0" presId="urn:microsoft.com/office/officeart/2008/layout/HorizontalMultiLevelHierarchy"/>
    <dgm:cxn modelId="{1FB171E2-0C6D-48AB-9F78-72A220C6075B}" type="presParOf" srcId="{5729D1CB-C72D-4B26-985A-3CF41D6BF08C}" destId="{A568D5EC-1EF3-4E46-9FA7-7035DA2BC74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B39414-410B-40E7-B773-132E84CBDF4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pt-PT"/>
        </a:p>
      </dgm:t>
    </dgm:pt>
    <dgm:pt modelId="{58FF75BE-FB63-4886-90EF-2222D27CC61D}">
      <dgm:prSet phldrT="[Text]"/>
      <dgm:spPr>
        <a:solidFill>
          <a:srgbClr val="008080"/>
        </a:solidFill>
      </dgm:spPr>
      <dgm:t>
        <a:bodyPr/>
        <a:lstStyle/>
        <a:p>
          <a:r>
            <a:rPr lang="en-GB" dirty="0" smtClean="0"/>
            <a:t>Build TRUST</a:t>
          </a:r>
          <a:endParaRPr lang="pt-PT" dirty="0"/>
        </a:p>
      </dgm:t>
    </dgm:pt>
    <dgm:pt modelId="{F6860733-487F-4CB8-865F-4050632372C5}" type="parTrans" cxnId="{20AF80C5-589D-46FA-A568-3C05FFF87A1B}">
      <dgm:prSet/>
      <dgm:spPr/>
      <dgm:t>
        <a:bodyPr/>
        <a:lstStyle/>
        <a:p>
          <a:endParaRPr lang="pt-PT"/>
        </a:p>
      </dgm:t>
    </dgm:pt>
    <dgm:pt modelId="{D93A0A6D-7D28-4D8E-9E8E-BA32C8A85F45}" type="sibTrans" cxnId="{20AF80C5-589D-46FA-A568-3C05FFF87A1B}">
      <dgm:prSet/>
      <dgm:spPr/>
      <dgm:t>
        <a:bodyPr/>
        <a:lstStyle/>
        <a:p>
          <a:endParaRPr lang="pt-PT"/>
        </a:p>
      </dgm:t>
    </dgm:pt>
    <dgm:pt modelId="{1A766684-51AC-4005-B153-85EB427632CA}">
      <dgm:prSet phldrT="[Text]"/>
      <dgm:spPr>
        <a:solidFill>
          <a:srgbClr val="008080"/>
        </a:solidFill>
      </dgm:spPr>
      <dgm:t>
        <a:bodyPr/>
        <a:lstStyle/>
        <a:p>
          <a:r>
            <a:rPr lang="en-GB" dirty="0" smtClean="0"/>
            <a:t>Manage EXPECTATIONS</a:t>
          </a:r>
          <a:endParaRPr lang="pt-PT" dirty="0"/>
        </a:p>
      </dgm:t>
    </dgm:pt>
    <dgm:pt modelId="{466FD124-03FE-4E90-AD96-34C16400B8EE}" type="parTrans" cxnId="{1DF8AC47-429F-4219-B285-4D46BE1AEA2D}">
      <dgm:prSet/>
      <dgm:spPr/>
      <dgm:t>
        <a:bodyPr/>
        <a:lstStyle/>
        <a:p>
          <a:endParaRPr lang="pt-PT"/>
        </a:p>
      </dgm:t>
    </dgm:pt>
    <dgm:pt modelId="{3F8F1205-4844-46F0-9EB2-3E76D9389ABA}" type="sibTrans" cxnId="{1DF8AC47-429F-4219-B285-4D46BE1AEA2D}">
      <dgm:prSet/>
      <dgm:spPr/>
      <dgm:t>
        <a:bodyPr/>
        <a:lstStyle/>
        <a:p>
          <a:endParaRPr lang="pt-PT"/>
        </a:p>
      </dgm:t>
    </dgm:pt>
    <dgm:pt modelId="{FA27FF0A-56B9-47DB-9AEA-0CF53AD5F0C9}">
      <dgm:prSet phldrT="[Text]"/>
      <dgm:spPr>
        <a:solidFill>
          <a:srgbClr val="008080"/>
        </a:solidFill>
      </dgm:spPr>
      <dgm:t>
        <a:bodyPr/>
        <a:lstStyle/>
        <a:p>
          <a:r>
            <a:rPr lang="en-GB" dirty="0" smtClean="0"/>
            <a:t>Ensure ADHERENCE</a:t>
          </a:r>
          <a:endParaRPr lang="pt-PT" dirty="0"/>
        </a:p>
      </dgm:t>
    </dgm:pt>
    <dgm:pt modelId="{C62393F0-D4DA-4500-B022-B9952379D463}" type="parTrans" cxnId="{3DEA85CC-2A32-4C8D-8AC7-FB639E441646}">
      <dgm:prSet/>
      <dgm:spPr/>
      <dgm:t>
        <a:bodyPr/>
        <a:lstStyle/>
        <a:p>
          <a:endParaRPr lang="pt-PT"/>
        </a:p>
      </dgm:t>
    </dgm:pt>
    <dgm:pt modelId="{FE829492-7C16-483E-88F1-511ADAE59598}" type="sibTrans" cxnId="{3DEA85CC-2A32-4C8D-8AC7-FB639E441646}">
      <dgm:prSet/>
      <dgm:spPr/>
      <dgm:t>
        <a:bodyPr/>
        <a:lstStyle/>
        <a:p>
          <a:endParaRPr lang="pt-PT"/>
        </a:p>
      </dgm:t>
    </dgm:pt>
    <dgm:pt modelId="{366779D1-D1B6-4209-892D-3CF29A298828}">
      <dgm:prSet/>
      <dgm:spPr>
        <a:solidFill>
          <a:schemeClr val="accent6">
            <a:lumMod val="20000"/>
            <a:lumOff val="80000"/>
            <a:alpha val="90000"/>
          </a:schemeClr>
        </a:solidFill>
      </dgm:spPr>
      <dgm:t>
        <a:bodyPr/>
        <a:lstStyle/>
        <a:p>
          <a:r>
            <a:rPr lang="pt-PT" dirty="0" smtClean="0"/>
            <a:t>Inform</a:t>
          </a:r>
          <a:r>
            <a:rPr lang="pt-PT" baseline="0" dirty="0" smtClean="0"/>
            <a:t> and mobilize local leaders and communities</a:t>
          </a:r>
          <a:endParaRPr lang="pt-PT" dirty="0"/>
        </a:p>
      </dgm:t>
    </dgm:pt>
    <dgm:pt modelId="{4FAF4843-7F2A-4B25-831C-39BA3C880B4B}" type="parTrans" cxnId="{10D253A4-F264-439A-88A0-615AC155643B}">
      <dgm:prSet/>
      <dgm:spPr/>
      <dgm:t>
        <a:bodyPr/>
        <a:lstStyle/>
        <a:p>
          <a:endParaRPr lang="pt-PT"/>
        </a:p>
      </dgm:t>
    </dgm:pt>
    <dgm:pt modelId="{9ACBF868-C3B0-45AC-B5ED-E959B28F5B9A}" type="sibTrans" cxnId="{10D253A4-F264-439A-88A0-615AC155643B}">
      <dgm:prSet/>
      <dgm:spPr/>
      <dgm:t>
        <a:bodyPr/>
        <a:lstStyle/>
        <a:p>
          <a:endParaRPr lang="pt-PT"/>
        </a:p>
      </dgm:t>
    </dgm:pt>
    <dgm:pt modelId="{104061A0-1850-4E57-956F-0461F6380DC0}">
      <dgm:prSet/>
      <dgm:spPr>
        <a:solidFill>
          <a:schemeClr val="accent6">
            <a:lumMod val="20000"/>
            <a:lumOff val="80000"/>
            <a:alpha val="90000"/>
          </a:schemeClr>
        </a:solidFill>
      </dgm:spPr>
      <dgm:t>
        <a:bodyPr/>
        <a:lstStyle/>
        <a:p>
          <a:r>
            <a:rPr lang="en-GB" dirty="0" smtClean="0"/>
            <a:t>Ensure what SMC can and cannot do is understood and valued and people are aware of how the SMC campaign is delivered</a:t>
          </a:r>
          <a:endParaRPr lang="pt-PT" dirty="0"/>
        </a:p>
      </dgm:t>
    </dgm:pt>
    <dgm:pt modelId="{DB53BC21-22BD-4A25-B953-54F1CD4EA0D9}" type="parTrans" cxnId="{4E318C3A-F583-479A-B64D-0DCCAED07C27}">
      <dgm:prSet/>
      <dgm:spPr/>
      <dgm:t>
        <a:bodyPr/>
        <a:lstStyle/>
        <a:p>
          <a:endParaRPr lang="pt-PT"/>
        </a:p>
      </dgm:t>
    </dgm:pt>
    <dgm:pt modelId="{3F27F371-AF0A-4928-8CDD-EB03F90976A1}" type="sibTrans" cxnId="{4E318C3A-F583-479A-B64D-0DCCAED07C27}">
      <dgm:prSet/>
      <dgm:spPr/>
      <dgm:t>
        <a:bodyPr/>
        <a:lstStyle/>
        <a:p>
          <a:endParaRPr lang="pt-PT"/>
        </a:p>
      </dgm:t>
    </dgm:pt>
    <dgm:pt modelId="{3036108F-1144-4DFB-AA9C-2E10838A97D5}">
      <dgm:prSet/>
      <dgm:spPr>
        <a:solidFill>
          <a:schemeClr val="accent6">
            <a:lumMod val="20000"/>
            <a:lumOff val="80000"/>
            <a:alpha val="90000"/>
          </a:schemeClr>
        </a:solidFill>
      </dgm:spPr>
      <dgm:t>
        <a:bodyPr/>
        <a:lstStyle/>
        <a:p>
          <a:r>
            <a:rPr lang="en-GB" dirty="0" smtClean="0"/>
            <a:t>Ensure caregivers understand how and when to administer SMC and know how to manage fever or side-effects</a:t>
          </a:r>
          <a:endParaRPr lang="pt-PT" dirty="0"/>
        </a:p>
      </dgm:t>
    </dgm:pt>
    <dgm:pt modelId="{92486B0D-1767-4B4F-AA8C-98EBC368B472}" type="parTrans" cxnId="{F8E0E9AC-7190-499F-ABE6-BE8BDF5886FE}">
      <dgm:prSet/>
      <dgm:spPr/>
      <dgm:t>
        <a:bodyPr/>
        <a:lstStyle/>
        <a:p>
          <a:endParaRPr lang="pt-PT"/>
        </a:p>
      </dgm:t>
    </dgm:pt>
    <dgm:pt modelId="{C6B1BAB5-9330-4312-ADAD-4C2B98891E1D}" type="sibTrans" cxnId="{F8E0E9AC-7190-499F-ABE6-BE8BDF5886FE}">
      <dgm:prSet/>
      <dgm:spPr/>
      <dgm:t>
        <a:bodyPr/>
        <a:lstStyle/>
        <a:p>
          <a:endParaRPr lang="pt-PT"/>
        </a:p>
      </dgm:t>
    </dgm:pt>
    <dgm:pt modelId="{92CEC0F7-E5DF-4BFA-BF1F-67F969085DF4}" type="pres">
      <dgm:prSet presAssocID="{5EB39414-410B-40E7-B773-132E84CBDF4F}" presName="Name0" presStyleCnt="0">
        <dgm:presLayoutVars>
          <dgm:dir/>
          <dgm:animLvl val="lvl"/>
          <dgm:resizeHandles val="exact"/>
        </dgm:presLayoutVars>
      </dgm:prSet>
      <dgm:spPr/>
      <dgm:t>
        <a:bodyPr/>
        <a:lstStyle/>
        <a:p>
          <a:endParaRPr lang="pt-PT"/>
        </a:p>
      </dgm:t>
    </dgm:pt>
    <dgm:pt modelId="{A9327E52-C080-4159-AE52-C7E7EC463123}" type="pres">
      <dgm:prSet presAssocID="{58FF75BE-FB63-4886-90EF-2222D27CC61D}" presName="linNode" presStyleCnt="0"/>
      <dgm:spPr/>
    </dgm:pt>
    <dgm:pt modelId="{04341047-12BA-46F2-9884-95CAE79D77F5}" type="pres">
      <dgm:prSet presAssocID="{58FF75BE-FB63-4886-90EF-2222D27CC61D}" presName="parentText" presStyleLbl="node1" presStyleIdx="0" presStyleCnt="3">
        <dgm:presLayoutVars>
          <dgm:chMax val="1"/>
          <dgm:bulletEnabled val="1"/>
        </dgm:presLayoutVars>
      </dgm:prSet>
      <dgm:spPr/>
      <dgm:t>
        <a:bodyPr/>
        <a:lstStyle/>
        <a:p>
          <a:endParaRPr lang="pt-PT"/>
        </a:p>
      </dgm:t>
    </dgm:pt>
    <dgm:pt modelId="{323C9E6A-B771-468B-B5C3-7FC4E9DFB66A}" type="pres">
      <dgm:prSet presAssocID="{58FF75BE-FB63-4886-90EF-2222D27CC61D}" presName="descendantText" presStyleLbl="alignAccFollowNode1" presStyleIdx="0" presStyleCnt="3">
        <dgm:presLayoutVars>
          <dgm:bulletEnabled val="1"/>
        </dgm:presLayoutVars>
      </dgm:prSet>
      <dgm:spPr/>
      <dgm:t>
        <a:bodyPr/>
        <a:lstStyle/>
        <a:p>
          <a:endParaRPr lang="pt-PT"/>
        </a:p>
      </dgm:t>
    </dgm:pt>
    <dgm:pt modelId="{1928E7F5-CEAC-4E20-A723-8CF8CA709DBE}" type="pres">
      <dgm:prSet presAssocID="{D93A0A6D-7D28-4D8E-9E8E-BA32C8A85F45}" presName="sp" presStyleCnt="0"/>
      <dgm:spPr/>
    </dgm:pt>
    <dgm:pt modelId="{B4E8030C-0FD2-4D57-91BC-3FD551AC2210}" type="pres">
      <dgm:prSet presAssocID="{1A766684-51AC-4005-B153-85EB427632CA}" presName="linNode" presStyleCnt="0"/>
      <dgm:spPr/>
    </dgm:pt>
    <dgm:pt modelId="{AB4B367F-4A52-4793-A7C4-193E985FF3A5}" type="pres">
      <dgm:prSet presAssocID="{1A766684-51AC-4005-B153-85EB427632CA}" presName="parentText" presStyleLbl="node1" presStyleIdx="1" presStyleCnt="3">
        <dgm:presLayoutVars>
          <dgm:chMax val="1"/>
          <dgm:bulletEnabled val="1"/>
        </dgm:presLayoutVars>
      </dgm:prSet>
      <dgm:spPr/>
      <dgm:t>
        <a:bodyPr/>
        <a:lstStyle/>
        <a:p>
          <a:endParaRPr lang="pt-PT"/>
        </a:p>
      </dgm:t>
    </dgm:pt>
    <dgm:pt modelId="{95AD8F28-B63D-401C-98A7-6FAD5312BE7A}" type="pres">
      <dgm:prSet presAssocID="{1A766684-51AC-4005-B153-85EB427632CA}" presName="descendantText" presStyleLbl="alignAccFollowNode1" presStyleIdx="1" presStyleCnt="3">
        <dgm:presLayoutVars>
          <dgm:bulletEnabled val="1"/>
        </dgm:presLayoutVars>
      </dgm:prSet>
      <dgm:spPr/>
      <dgm:t>
        <a:bodyPr/>
        <a:lstStyle/>
        <a:p>
          <a:endParaRPr lang="pt-PT"/>
        </a:p>
      </dgm:t>
    </dgm:pt>
    <dgm:pt modelId="{095AE0F8-8183-4151-972D-E98E1F716B86}" type="pres">
      <dgm:prSet presAssocID="{3F8F1205-4844-46F0-9EB2-3E76D9389ABA}" presName="sp" presStyleCnt="0"/>
      <dgm:spPr/>
    </dgm:pt>
    <dgm:pt modelId="{1A7D8B95-0886-4809-AD48-DC05835BEDD3}" type="pres">
      <dgm:prSet presAssocID="{FA27FF0A-56B9-47DB-9AEA-0CF53AD5F0C9}" presName="linNode" presStyleCnt="0"/>
      <dgm:spPr/>
    </dgm:pt>
    <dgm:pt modelId="{7175A4A9-1932-4604-B1DF-CD5460B1A263}" type="pres">
      <dgm:prSet presAssocID="{FA27FF0A-56B9-47DB-9AEA-0CF53AD5F0C9}" presName="parentText" presStyleLbl="node1" presStyleIdx="2" presStyleCnt="3">
        <dgm:presLayoutVars>
          <dgm:chMax val="1"/>
          <dgm:bulletEnabled val="1"/>
        </dgm:presLayoutVars>
      </dgm:prSet>
      <dgm:spPr/>
      <dgm:t>
        <a:bodyPr/>
        <a:lstStyle/>
        <a:p>
          <a:endParaRPr lang="pt-PT"/>
        </a:p>
      </dgm:t>
    </dgm:pt>
    <dgm:pt modelId="{E74D582D-1036-47FD-AB3C-2A9603BD7775}" type="pres">
      <dgm:prSet presAssocID="{FA27FF0A-56B9-47DB-9AEA-0CF53AD5F0C9}" presName="descendantText" presStyleLbl="alignAccFollowNode1" presStyleIdx="2" presStyleCnt="3">
        <dgm:presLayoutVars>
          <dgm:bulletEnabled val="1"/>
        </dgm:presLayoutVars>
      </dgm:prSet>
      <dgm:spPr/>
      <dgm:t>
        <a:bodyPr/>
        <a:lstStyle/>
        <a:p>
          <a:endParaRPr lang="pt-PT"/>
        </a:p>
      </dgm:t>
    </dgm:pt>
  </dgm:ptLst>
  <dgm:cxnLst>
    <dgm:cxn modelId="{A628F111-2FAD-454C-A09F-149A0FA01195}" type="presOf" srcId="{1A766684-51AC-4005-B153-85EB427632CA}" destId="{AB4B367F-4A52-4793-A7C4-193E985FF3A5}" srcOrd="0" destOrd="0" presId="urn:microsoft.com/office/officeart/2005/8/layout/vList5"/>
    <dgm:cxn modelId="{93FAD9BD-57CB-4F2A-8E54-D799C0036420}" type="presOf" srcId="{3036108F-1144-4DFB-AA9C-2E10838A97D5}" destId="{E74D582D-1036-47FD-AB3C-2A9603BD7775}" srcOrd="0" destOrd="0" presId="urn:microsoft.com/office/officeart/2005/8/layout/vList5"/>
    <dgm:cxn modelId="{1DF8AC47-429F-4219-B285-4D46BE1AEA2D}" srcId="{5EB39414-410B-40E7-B773-132E84CBDF4F}" destId="{1A766684-51AC-4005-B153-85EB427632CA}" srcOrd="1" destOrd="0" parTransId="{466FD124-03FE-4E90-AD96-34C16400B8EE}" sibTransId="{3F8F1205-4844-46F0-9EB2-3E76D9389ABA}"/>
    <dgm:cxn modelId="{B4B8FA3F-3D84-479B-B173-BDF2A5C232F0}" type="presOf" srcId="{104061A0-1850-4E57-956F-0461F6380DC0}" destId="{95AD8F28-B63D-401C-98A7-6FAD5312BE7A}" srcOrd="0" destOrd="0" presId="urn:microsoft.com/office/officeart/2005/8/layout/vList5"/>
    <dgm:cxn modelId="{10D253A4-F264-439A-88A0-615AC155643B}" srcId="{58FF75BE-FB63-4886-90EF-2222D27CC61D}" destId="{366779D1-D1B6-4209-892D-3CF29A298828}" srcOrd="0" destOrd="0" parTransId="{4FAF4843-7F2A-4B25-831C-39BA3C880B4B}" sibTransId="{9ACBF868-C3B0-45AC-B5ED-E959B28F5B9A}"/>
    <dgm:cxn modelId="{9E875CF5-9F08-40B9-9C53-69FA08919F94}" type="presOf" srcId="{FA27FF0A-56B9-47DB-9AEA-0CF53AD5F0C9}" destId="{7175A4A9-1932-4604-B1DF-CD5460B1A263}" srcOrd="0" destOrd="0" presId="urn:microsoft.com/office/officeart/2005/8/layout/vList5"/>
    <dgm:cxn modelId="{5CB04AFC-D2A6-4F81-8EB3-D893E4A0D835}" type="presOf" srcId="{5EB39414-410B-40E7-B773-132E84CBDF4F}" destId="{92CEC0F7-E5DF-4BFA-BF1F-67F969085DF4}" srcOrd="0" destOrd="0" presId="urn:microsoft.com/office/officeart/2005/8/layout/vList5"/>
    <dgm:cxn modelId="{F8E0E9AC-7190-499F-ABE6-BE8BDF5886FE}" srcId="{FA27FF0A-56B9-47DB-9AEA-0CF53AD5F0C9}" destId="{3036108F-1144-4DFB-AA9C-2E10838A97D5}" srcOrd="0" destOrd="0" parTransId="{92486B0D-1767-4B4F-AA8C-98EBC368B472}" sibTransId="{C6B1BAB5-9330-4312-ADAD-4C2B98891E1D}"/>
    <dgm:cxn modelId="{5960E384-738A-4CF8-9203-81C5F3B8FF7A}" type="presOf" srcId="{366779D1-D1B6-4209-892D-3CF29A298828}" destId="{323C9E6A-B771-468B-B5C3-7FC4E9DFB66A}" srcOrd="0" destOrd="0" presId="urn:microsoft.com/office/officeart/2005/8/layout/vList5"/>
    <dgm:cxn modelId="{4E318C3A-F583-479A-B64D-0DCCAED07C27}" srcId="{1A766684-51AC-4005-B153-85EB427632CA}" destId="{104061A0-1850-4E57-956F-0461F6380DC0}" srcOrd="0" destOrd="0" parTransId="{DB53BC21-22BD-4A25-B953-54F1CD4EA0D9}" sibTransId="{3F27F371-AF0A-4928-8CDD-EB03F90976A1}"/>
    <dgm:cxn modelId="{20AF80C5-589D-46FA-A568-3C05FFF87A1B}" srcId="{5EB39414-410B-40E7-B773-132E84CBDF4F}" destId="{58FF75BE-FB63-4886-90EF-2222D27CC61D}" srcOrd="0" destOrd="0" parTransId="{F6860733-487F-4CB8-865F-4050632372C5}" sibTransId="{D93A0A6D-7D28-4D8E-9E8E-BA32C8A85F45}"/>
    <dgm:cxn modelId="{F330F6B3-9EDE-4407-82E2-9119F6268C0E}" type="presOf" srcId="{58FF75BE-FB63-4886-90EF-2222D27CC61D}" destId="{04341047-12BA-46F2-9884-95CAE79D77F5}" srcOrd="0" destOrd="0" presId="urn:microsoft.com/office/officeart/2005/8/layout/vList5"/>
    <dgm:cxn modelId="{3DEA85CC-2A32-4C8D-8AC7-FB639E441646}" srcId="{5EB39414-410B-40E7-B773-132E84CBDF4F}" destId="{FA27FF0A-56B9-47DB-9AEA-0CF53AD5F0C9}" srcOrd="2" destOrd="0" parTransId="{C62393F0-D4DA-4500-B022-B9952379D463}" sibTransId="{FE829492-7C16-483E-88F1-511ADAE59598}"/>
    <dgm:cxn modelId="{8E8E350B-D793-4A64-ACC5-1D7939524313}" type="presParOf" srcId="{92CEC0F7-E5DF-4BFA-BF1F-67F969085DF4}" destId="{A9327E52-C080-4159-AE52-C7E7EC463123}" srcOrd="0" destOrd="0" presId="urn:microsoft.com/office/officeart/2005/8/layout/vList5"/>
    <dgm:cxn modelId="{4B12C7BD-A622-459F-8267-7A6739687EC4}" type="presParOf" srcId="{A9327E52-C080-4159-AE52-C7E7EC463123}" destId="{04341047-12BA-46F2-9884-95CAE79D77F5}" srcOrd="0" destOrd="0" presId="urn:microsoft.com/office/officeart/2005/8/layout/vList5"/>
    <dgm:cxn modelId="{DF8FE60E-D675-4726-A201-F1C1672307E7}" type="presParOf" srcId="{A9327E52-C080-4159-AE52-C7E7EC463123}" destId="{323C9E6A-B771-468B-B5C3-7FC4E9DFB66A}" srcOrd="1" destOrd="0" presId="urn:microsoft.com/office/officeart/2005/8/layout/vList5"/>
    <dgm:cxn modelId="{83C98013-CAEB-4194-8D1C-8E2B28ADD635}" type="presParOf" srcId="{92CEC0F7-E5DF-4BFA-BF1F-67F969085DF4}" destId="{1928E7F5-CEAC-4E20-A723-8CF8CA709DBE}" srcOrd="1" destOrd="0" presId="urn:microsoft.com/office/officeart/2005/8/layout/vList5"/>
    <dgm:cxn modelId="{E6D81751-289E-4689-8261-99775707D975}" type="presParOf" srcId="{92CEC0F7-E5DF-4BFA-BF1F-67F969085DF4}" destId="{B4E8030C-0FD2-4D57-91BC-3FD551AC2210}" srcOrd="2" destOrd="0" presId="urn:microsoft.com/office/officeart/2005/8/layout/vList5"/>
    <dgm:cxn modelId="{92EDDDAA-EF91-44B1-84B4-72916592C0E9}" type="presParOf" srcId="{B4E8030C-0FD2-4D57-91BC-3FD551AC2210}" destId="{AB4B367F-4A52-4793-A7C4-193E985FF3A5}" srcOrd="0" destOrd="0" presId="urn:microsoft.com/office/officeart/2005/8/layout/vList5"/>
    <dgm:cxn modelId="{2B6ECDEE-703C-419C-9E29-1AD238FBFBEF}" type="presParOf" srcId="{B4E8030C-0FD2-4D57-91BC-3FD551AC2210}" destId="{95AD8F28-B63D-401C-98A7-6FAD5312BE7A}" srcOrd="1" destOrd="0" presId="urn:microsoft.com/office/officeart/2005/8/layout/vList5"/>
    <dgm:cxn modelId="{A99AD3AE-9589-41FC-9095-721468573801}" type="presParOf" srcId="{92CEC0F7-E5DF-4BFA-BF1F-67F969085DF4}" destId="{095AE0F8-8183-4151-972D-E98E1F716B86}" srcOrd="3" destOrd="0" presId="urn:microsoft.com/office/officeart/2005/8/layout/vList5"/>
    <dgm:cxn modelId="{941DD4E8-C604-4441-B398-E043752666C2}" type="presParOf" srcId="{92CEC0F7-E5DF-4BFA-BF1F-67F969085DF4}" destId="{1A7D8B95-0886-4809-AD48-DC05835BEDD3}" srcOrd="4" destOrd="0" presId="urn:microsoft.com/office/officeart/2005/8/layout/vList5"/>
    <dgm:cxn modelId="{A814CE85-95DC-4FDD-ABBD-8036651581E8}" type="presParOf" srcId="{1A7D8B95-0886-4809-AD48-DC05835BEDD3}" destId="{7175A4A9-1932-4604-B1DF-CD5460B1A263}" srcOrd="0" destOrd="0" presId="urn:microsoft.com/office/officeart/2005/8/layout/vList5"/>
    <dgm:cxn modelId="{46276520-AC6A-471B-A256-DFA3C6D22B2D}" type="presParOf" srcId="{1A7D8B95-0886-4809-AD48-DC05835BEDD3}" destId="{E74D582D-1036-47FD-AB3C-2A9603BD777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53201-B2E1-42EA-94DA-12D7D79141C1}">
      <dsp:nvSpPr>
        <dsp:cNvPr id="0" name=""/>
        <dsp:cNvSpPr/>
      </dsp:nvSpPr>
      <dsp:spPr>
        <a:xfrm>
          <a:off x="646209" y="2583655"/>
          <a:ext cx="425116" cy="1231102"/>
        </a:xfrm>
        <a:custGeom>
          <a:avLst/>
          <a:gdLst/>
          <a:ahLst/>
          <a:cxnLst/>
          <a:rect l="0" t="0" r="0" b="0"/>
          <a:pathLst>
            <a:path>
              <a:moveTo>
                <a:pt x="0" y="0"/>
              </a:moveTo>
              <a:lnTo>
                <a:pt x="212558" y="0"/>
              </a:lnTo>
              <a:lnTo>
                <a:pt x="212558" y="1231102"/>
              </a:lnTo>
              <a:lnTo>
                <a:pt x="425116" y="12311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26206" y="3166645"/>
        <a:ext cx="65121" cy="65121"/>
      </dsp:txXfrm>
    </dsp:sp>
    <dsp:sp modelId="{40A60BD3-AC71-4F7E-A79D-3BBAC556631C}">
      <dsp:nvSpPr>
        <dsp:cNvPr id="0" name=""/>
        <dsp:cNvSpPr/>
      </dsp:nvSpPr>
      <dsp:spPr>
        <a:xfrm>
          <a:off x="646209" y="2449495"/>
          <a:ext cx="421619" cy="134159"/>
        </a:xfrm>
        <a:custGeom>
          <a:avLst/>
          <a:gdLst/>
          <a:ahLst/>
          <a:cxnLst/>
          <a:rect l="0" t="0" r="0" b="0"/>
          <a:pathLst>
            <a:path>
              <a:moveTo>
                <a:pt x="0" y="134159"/>
              </a:moveTo>
              <a:lnTo>
                <a:pt x="210809" y="134159"/>
              </a:lnTo>
              <a:lnTo>
                <a:pt x="210809" y="0"/>
              </a:lnTo>
              <a:lnTo>
                <a:pt x="42161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45957" y="2505514"/>
        <a:ext cx="22122" cy="22122"/>
      </dsp:txXfrm>
    </dsp:sp>
    <dsp:sp modelId="{7B2BB282-D8AC-47E1-9B74-E96E9F38D385}">
      <dsp:nvSpPr>
        <dsp:cNvPr id="0" name=""/>
        <dsp:cNvSpPr/>
      </dsp:nvSpPr>
      <dsp:spPr>
        <a:xfrm>
          <a:off x="646209" y="1449885"/>
          <a:ext cx="421619" cy="1133769"/>
        </a:xfrm>
        <a:custGeom>
          <a:avLst/>
          <a:gdLst/>
          <a:ahLst/>
          <a:cxnLst/>
          <a:rect l="0" t="0" r="0" b="0"/>
          <a:pathLst>
            <a:path>
              <a:moveTo>
                <a:pt x="0" y="1133769"/>
              </a:moveTo>
              <a:lnTo>
                <a:pt x="210809" y="1133769"/>
              </a:lnTo>
              <a:lnTo>
                <a:pt x="210809" y="0"/>
              </a:lnTo>
              <a:lnTo>
                <a:pt x="42161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26778" y="1986529"/>
        <a:ext cx="60481" cy="60481"/>
      </dsp:txXfrm>
    </dsp:sp>
    <dsp:sp modelId="{6660A0A8-651B-486A-BE1A-2825DD482527}">
      <dsp:nvSpPr>
        <dsp:cNvPr id="0" name=""/>
        <dsp:cNvSpPr/>
      </dsp:nvSpPr>
      <dsp:spPr>
        <a:xfrm rot="16200000">
          <a:off x="-1611401" y="2262299"/>
          <a:ext cx="3872509" cy="642712"/>
        </a:xfrm>
        <a:prstGeom prst="roundRect">
          <a:avLst/>
        </a:prstGeom>
        <a:solidFill>
          <a:srgbClr val="0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GB" sz="3200" b="1" kern="1200" baseline="0" dirty="0" smtClean="0">
              <a:solidFill>
                <a:schemeClr val="bg1"/>
              </a:solidFill>
            </a:rPr>
            <a:t>Social acceptability</a:t>
          </a:r>
          <a:endParaRPr lang="en-US" sz="3200" kern="1200" baseline="0" dirty="0">
            <a:solidFill>
              <a:schemeClr val="bg1"/>
            </a:solidFill>
          </a:endParaRPr>
        </a:p>
      </dsp:txBody>
      <dsp:txXfrm>
        <a:off x="-1580026" y="2293674"/>
        <a:ext cx="3809759" cy="579962"/>
      </dsp:txXfrm>
    </dsp:sp>
    <dsp:sp modelId="{F22B1E19-F312-4BD4-932C-EB2DD685FC1A}">
      <dsp:nvSpPr>
        <dsp:cNvPr id="0" name=""/>
        <dsp:cNvSpPr/>
      </dsp:nvSpPr>
      <dsp:spPr>
        <a:xfrm>
          <a:off x="1067828" y="1128529"/>
          <a:ext cx="2108095" cy="642712"/>
        </a:xfrm>
        <a:prstGeom prst="roundRect">
          <a:avLst/>
        </a:prstGeom>
        <a:solidFill>
          <a:srgbClr val="0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t>Service delivery </a:t>
          </a:r>
          <a:endParaRPr lang="en-US" sz="1800" kern="1200" dirty="0"/>
        </a:p>
      </dsp:txBody>
      <dsp:txXfrm>
        <a:off x="1099203" y="1159904"/>
        <a:ext cx="2045345" cy="579962"/>
      </dsp:txXfrm>
    </dsp:sp>
    <dsp:sp modelId="{4C204E55-7C04-4DB5-88F1-3365E8F16491}">
      <dsp:nvSpPr>
        <dsp:cNvPr id="0" name=""/>
        <dsp:cNvSpPr/>
      </dsp:nvSpPr>
      <dsp:spPr>
        <a:xfrm>
          <a:off x="1067828" y="1931919"/>
          <a:ext cx="2108095" cy="1035152"/>
        </a:xfrm>
        <a:prstGeom prst="roundRect">
          <a:avLst/>
        </a:prstGeom>
        <a:solidFill>
          <a:srgbClr val="0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t>Recipients’ perception of needs, risks and benefits</a:t>
          </a:r>
          <a:endParaRPr lang="en-US" sz="1800" kern="1200" dirty="0"/>
        </a:p>
      </dsp:txBody>
      <dsp:txXfrm>
        <a:off x="1118360" y="1982451"/>
        <a:ext cx="2007031" cy="934088"/>
      </dsp:txXfrm>
    </dsp:sp>
    <dsp:sp modelId="{240259FA-3F8F-4CB7-BFAF-43D33FD7A383}">
      <dsp:nvSpPr>
        <dsp:cNvPr id="0" name=""/>
        <dsp:cNvSpPr/>
      </dsp:nvSpPr>
      <dsp:spPr>
        <a:xfrm>
          <a:off x="1071325" y="3359241"/>
          <a:ext cx="2108095" cy="911031"/>
        </a:xfrm>
        <a:prstGeom prst="roundRect">
          <a:avLst/>
        </a:prstGeom>
        <a:solidFill>
          <a:srgbClr val="0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t>Intervention adaptation to local social norms</a:t>
          </a:r>
          <a:endParaRPr lang="en-US" sz="1800" kern="1200" dirty="0"/>
        </a:p>
      </dsp:txBody>
      <dsp:txXfrm>
        <a:off x="1115798" y="3403714"/>
        <a:ext cx="2019149" cy="822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C9E6A-B771-468B-B5C3-7FC4E9DFB66A}">
      <dsp:nvSpPr>
        <dsp:cNvPr id="0" name=""/>
        <dsp:cNvSpPr/>
      </dsp:nvSpPr>
      <dsp:spPr>
        <a:xfrm rot="5400000">
          <a:off x="5012703" y="-1901980"/>
          <a:ext cx="1166849" cy="5266944"/>
        </a:xfrm>
        <a:prstGeom prst="round2SameRect">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pt-PT" sz="2000" kern="1200" dirty="0" smtClean="0"/>
            <a:t>Inform</a:t>
          </a:r>
          <a:r>
            <a:rPr lang="pt-PT" sz="2000" kern="1200" baseline="0" dirty="0" smtClean="0"/>
            <a:t> and mobilize local leaders and communities</a:t>
          </a:r>
          <a:endParaRPr lang="pt-PT" sz="2000" kern="1200" dirty="0"/>
        </a:p>
      </dsp:txBody>
      <dsp:txXfrm rot="-5400000">
        <a:off x="2962656" y="205028"/>
        <a:ext cx="5209983" cy="1052927"/>
      </dsp:txXfrm>
    </dsp:sp>
    <dsp:sp modelId="{04341047-12BA-46F2-9884-95CAE79D77F5}">
      <dsp:nvSpPr>
        <dsp:cNvPr id="0" name=""/>
        <dsp:cNvSpPr/>
      </dsp:nvSpPr>
      <dsp:spPr>
        <a:xfrm>
          <a:off x="0" y="2209"/>
          <a:ext cx="2962656" cy="1458562"/>
        </a:xfrm>
        <a:prstGeom prst="roundRect">
          <a:avLst/>
        </a:prstGeom>
        <a:solidFill>
          <a:srgbClr val="0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GB" sz="3200" kern="1200" dirty="0" smtClean="0"/>
            <a:t>Build TRUST</a:t>
          </a:r>
          <a:endParaRPr lang="pt-PT" sz="3200" kern="1200" dirty="0"/>
        </a:p>
      </dsp:txBody>
      <dsp:txXfrm>
        <a:off x="71201" y="73410"/>
        <a:ext cx="2820254" cy="1316160"/>
      </dsp:txXfrm>
    </dsp:sp>
    <dsp:sp modelId="{95AD8F28-B63D-401C-98A7-6FAD5312BE7A}">
      <dsp:nvSpPr>
        <dsp:cNvPr id="0" name=""/>
        <dsp:cNvSpPr/>
      </dsp:nvSpPr>
      <dsp:spPr>
        <a:xfrm rot="5400000">
          <a:off x="5012703" y="-370490"/>
          <a:ext cx="1166849" cy="5266944"/>
        </a:xfrm>
        <a:prstGeom prst="round2SameRect">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Ensure what SMC can and cannot do is understood and valued and people are aware of how the SMC campaign is delivered</a:t>
          </a:r>
          <a:endParaRPr lang="pt-PT" sz="2000" kern="1200" dirty="0"/>
        </a:p>
      </dsp:txBody>
      <dsp:txXfrm rot="-5400000">
        <a:off x="2962656" y="1736518"/>
        <a:ext cx="5209983" cy="1052927"/>
      </dsp:txXfrm>
    </dsp:sp>
    <dsp:sp modelId="{AB4B367F-4A52-4793-A7C4-193E985FF3A5}">
      <dsp:nvSpPr>
        <dsp:cNvPr id="0" name=""/>
        <dsp:cNvSpPr/>
      </dsp:nvSpPr>
      <dsp:spPr>
        <a:xfrm>
          <a:off x="0" y="1533700"/>
          <a:ext cx="2962656" cy="1458562"/>
        </a:xfrm>
        <a:prstGeom prst="roundRect">
          <a:avLst/>
        </a:prstGeom>
        <a:solidFill>
          <a:srgbClr val="0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GB" sz="3200" kern="1200" dirty="0" smtClean="0"/>
            <a:t>Manage EXPECTATIONS</a:t>
          </a:r>
          <a:endParaRPr lang="pt-PT" sz="3200" kern="1200" dirty="0"/>
        </a:p>
      </dsp:txBody>
      <dsp:txXfrm>
        <a:off x="71201" y="1604901"/>
        <a:ext cx="2820254" cy="1316160"/>
      </dsp:txXfrm>
    </dsp:sp>
    <dsp:sp modelId="{E74D582D-1036-47FD-AB3C-2A9603BD7775}">
      <dsp:nvSpPr>
        <dsp:cNvPr id="0" name=""/>
        <dsp:cNvSpPr/>
      </dsp:nvSpPr>
      <dsp:spPr>
        <a:xfrm rot="5400000">
          <a:off x="5012703" y="1160999"/>
          <a:ext cx="1166849" cy="5266944"/>
        </a:xfrm>
        <a:prstGeom prst="round2SameRect">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Ensure caregivers understand how and when to administer SMC and know how to manage fever or side-effects</a:t>
          </a:r>
          <a:endParaRPr lang="pt-PT" sz="2000" kern="1200" dirty="0"/>
        </a:p>
      </dsp:txBody>
      <dsp:txXfrm rot="-5400000">
        <a:off x="2962656" y="3268008"/>
        <a:ext cx="5209983" cy="1052927"/>
      </dsp:txXfrm>
    </dsp:sp>
    <dsp:sp modelId="{7175A4A9-1932-4604-B1DF-CD5460B1A263}">
      <dsp:nvSpPr>
        <dsp:cNvPr id="0" name=""/>
        <dsp:cNvSpPr/>
      </dsp:nvSpPr>
      <dsp:spPr>
        <a:xfrm>
          <a:off x="0" y="3065190"/>
          <a:ext cx="2962656" cy="1458562"/>
        </a:xfrm>
        <a:prstGeom prst="roundRect">
          <a:avLst/>
        </a:prstGeom>
        <a:solidFill>
          <a:srgbClr val="0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GB" sz="3200" kern="1200" dirty="0" smtClean="0"/>
            <a:t>Ensure ADHERENCE</a:t>
          </a:r>
          <a:endParaRPr lang="pt-PT" sz="3200" kern="1200" dirty="0"/>
        </a:p>
      </dsp:txBody>
      <dsp:txXfrm>
        <a:off x="71201" y="3136391"/>
        <a:ext cx="2820254" cy="131616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E2698-D071-E946-A329-65EFEB2BF1CB}" type="datetimeFigureOut">
              <a:rPr lang="en-US" smtClean="0"/>
              <a:t>10-Jul-17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302D8-82D6-6C46-9BAD-6DC9EB844550}" type="slidenum">
              <a:rPr lang="en-US" smtClean="0"/>
              <a:t>‹#›</a:t>
            </a:fld>
            <a:endParaRPr lang="en-US"/>
          </a:p>
        </p:txBody>
      </p:sp>
    </p:spTree>
    <p:extLst>
      <p:ext uri="{BB962C8B-B14F-4D97-AF65-F5344CB8AC3E}">
        <p14:creationId xmlns:p14="http://schemas.microsoft.com/office/powerpoint/2010/main" val="1355212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acknowledgement for list of contributors. Contractual branding standards maintained</a:t>
            </a:r>
          </a:p>
          <a:p>
            <a:endParaRPr lang="en-US" dirty="0"/>
          </a:p>
          <a:p>
            <a:endParaRPr lang="en-US" dirty="0"/>
          </a:p>
        </p:txBody>
      </p:sp>
      <p:sp>
        <p:nvSpPr>
          <p:cNvPr id="4" name="Slide Number Placeholder 3"/>
          <p:cNvSpPr>
            <a:spLocks noGrp="1"/>
          </p:cNvSpPr>
          <p:nvPr>
            <p:ph type="sldNum" sz="quarter" idx="10"/>
          </p:nvPr>
        </p:nvSpPr>
        <p:spPr/>
        <p:txBody>
          <a:bodyPr/>
          <a:lstStyle/>
          <a:p>
            <a:fld id="{966302D8-82D6-6C46-9BAD-6DC9EB844550}" type="slidenum">
              <a:rPr lang="en-US" smtClean="0"/>
              <a:t>1</a:t>
            </a:fld>
            <a:endParaRPr lang="en-US" dirty="0"/>
          </a:p>
        </p:txBody>
      </p:sp>
    </p:spTree>
    <p:extLst>
      <p:ext uri="{BB962C8B-B14F-4D97-AF65-F5344CB8AC3E}">
        <p14:creationId xmlns:p14="http://schemas.microsoft.com/office/powerpoint/2010/main" val="1420890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30275"/>
            <a:ext cx="4397375" cy="3298825"/>
          </a:xfrm>
        </p:spPr>
      </p:sp>
      <p:sp>
        <p:nvSpPr>
          <p:cNvPr id="3" name="Notes Placeholder 2"/>
          <p:cNvSpPr>
            <a:spLocks noGrp="1"/>
          </p:cNvSpPr>
          <p:nvPr>
            <p:ph type="body" idx="1"/>
          </p:nvPr>
        </p:nvSpPr>
        <p:spPr/>
        <p:txBody>
          <a:bodyPr/>
          <a:lstStyle/>
          <a:p>
            <a:pPr marL="285750" marR="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dirty="0" smtClean="0"/>
              <a:t>It was a </a:t>
            </a:r>
            <a:r>
              <a:rPr lang="en-GB" i="1" dirty="0" smtClean="0"/>
              <a:t>collective</a:t>
            </a:r>
            <a:r>
              <a:rPr lang="en-GB" dirty="0" smtClean="0"/>
              <a:t> case study, as defined by Stake (Stake, 1995), looking at </a:t>
            </a:r>
            <a:r>
              <a:rPr lang="en-GB" dirty="0" smtClean="0">
                <a:solidFill>
                  <a:srgbClr val="FF0000"/>
                </a:solidFill>
              </a:rPr>
              <a:t>three </a:t>
            </a:r>
            <a:r>
              <a:rPr lang="en-GB" dirty="0" smtClean="0"/>
              <a:t>contrasting country contexts. </a:t>
            </a:r>
            <a:endParaRPr lang="en-US" dirty="0" smtClean="0"/>
          </a:p>
          <a:p>
            <a:pPr marL="285750" indent="-285750">
              <a:buFont typeface="Arial" panose="020B0604020202020204" pitchFamily="34" charset="0"/>
              <a:buChar char="•"/>
            </a:pPr>
            <a:r>
              <a:rPr lang="en-US" dirty="0" smtClean="0"/>
              <a:t>Independent consultancy firms were hired for collecting data at field level, through a mix of approaches such as FGD and KIIs</a:t>
            </a:r>
            <a:endParaRPr lang="en-US" baseline="0" dirty="0" smtClean="0"/>
          </a:p>
          <a:p>
            <a:pPr marL="285750" indent="-285750">
              <a:buFont typeface="Arial" panose="020B0604020202020204" pitchFamily="34" charset="0"/>
              <a:buChar char="•"/>
            </a:pPr>
            <a:endParaRPr lang="en-US" baseline="0" dirty="0" smtClean="0"/>
          </a:p>
          <a:p>
            <a:endParaRPr lang="en-US" sz="1500" dirty="0"/>
          </a:p>
        </p:txBody>
      </p:sp>
      <p:sp>
        <p:nvSpPr>
          <p:cNvPr id="4" name="Slide Number Placeholder 3"/>
          <p:cNvSpPr>
            <a:spLocks noGrp="1"/>
          </p:cNvSpPr>
          <p:nvPr>
            <p:ph type="sldNum" sz="quarter" idx="10"/>
          </p:nvPr>
        </p:nvSpPr>
        <p:spPr/>
        <p:txBody>
          <a:bodyPr/>
          <a:lstStyle/>
          <a:p>
            <a:fld id="{9ED0604A-71B1-4619-A5CD-28103DC09E93}" type="slidenum">
              <a:rPr lang="en-GB" altLang="en-US" smtClean="0"/>
              <a:pPr/>
              <a:t>10</a:t>
            </a:fld>
            <a:endParaRPr lang="en-GB" altLang="en-US" dirty="0"/>
          </a:p>
        </p:txBody>
      </p:sp>
    </p:spTree>
    <p:extLst>
      <p:ext uri="{BB962C8B-B14F-4D97-AF65-F5344CB8AC3E}">
        <p14:creationId xmlns:p14="http://schemas.microsoft.com/office/powerpoint/2010/main" val="2801493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All interviews were recorded on digital media. They were then transcribed in French or English and entered in a MS Word document.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data analysis was primarily deductive, in compliance with the scope of analysis selected, and built manually on identified recurring themes in Chad and Nigeria. Also, according to this scope, we developed a codebook detailing the encoding procedure through </a:t>
            </a:r>
            <a:r>
              <a:rPr lang="en-GB" sz="1200" kern="1200" dirty="0" err="1" smtClean="0">
                <a:solidFill>
                  <a:schemeClr val="tx1"/>
                </a:solidFill>
                <a:effectLst/>
                <a:latin typeface="+mn-lt"/>
                <a:ea typeface="+mn-ea"/>
                <a:cs typeface="+mn-cs"/>
              </a:rPr>
              <a:t>Nvivo</a:t>
            </a:r>
            <a:r>
              <a:rPr lang="en-GB" sz="1200" kern="1200" dirty="0" smtClean="0">
                <a:solidFill>
                  <a:schemeClr val="tx1"/>
                </a:solidFill>
                <a:effectLst/>
                <a:latin typeface="+mn-lt"/>
                <a:ea typeface="+mn-ea"/>
                <a:cs typeface="+mn-cs"/>
              </a:rPr>
              <a:t> 10 software in Burkina Faso, </a:t>
            </a:r>
            <a:r>
              <a:rPr lang="en-GB" sz="1200" kern="1200" dirty="0" smtClean="0">
                <a:solidFill>
                  <a:srgbClr val="FF0000"/>
                </a:solidFill>
                <a:effectLst/>
                <a:latin typeface="+mn-lt"/>
                <a:ea typeface="+mn-ea"/>
                <a:cs typeface="+mn-cs"/>
              </a:rPr>
              <a:t>explaining the various pre-identified encoding categories. </a:t>
            </a:r>
          </a:p>
          <a:p>
            <a:pPr marL="171450" indent="-171450">
              <a:buFont typeface="Arial" panose="020B0604020202020204" pitchFamily="34" charset="0"/>
              <a:buChar char="•"/>
            </a:pPr>
            <a:r>
              <a:rPr lang="en-GB" dirty="0"/>
              <a:t>Building on the conceptual framework, we used a </a:t>
            </a:r>
            <a:r>
              <a:rPr lang="en-GB" i="1" dirty="0"/>
              <a:t>positivist</a:t>
            </a:r>
            <a:r>
              <a:rPr lang="en-GB" dirty="0"/>
              <a:t> approach to the case study by looking at pre-conceived variables of SMC acceptability identified in the framework, exploring whether they fit in with the findings from the real-life case </a:t>
            </a:r>
            <a:r>
              <a:rPr lang="en-GB" dirty="0" smtClean="0"/>
              <a:t>studies. </a:t>
            </a:r>
            <a:endParaRPr lang="en-GB" dirty="0"/>
          </a:p>
          <a:p>
            <a:pPr marL="171450" indent="-171450">
              <a:buFont typeface="Arial" panose="020B0604020202020204" pitchFamily="34" charset="0"/>
              <a:buChar char="•"/>
            </a:pPr>
            <a:endParaRPr lang="en-GB" dirty="0">
              <a:solidFill>
                <a:srgbClr val="FF0000"/>
              </a:solidFill>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approached </a:t>
            </a:r>
            <a:r>
              <a:rPr lang="en-GB" sz="1200" kern="1200" dirty="0" smtClean="0">
                <a:solidFill>
                  <a:srgbClr val="FF0000"/>
                </a:solidFill>
                <a:effectLst/>
                <a:latin typeface="+mn-lt"/>
                <a:ea typeface="+mn-ea"/>
                <a:cs typeface="+mn-cs"/>
              </a:rPr>
              <a:t>segregated </a:t>
            </a:r>
            <a:r>
              <a:rPr lang="en-GB" sz="1200" kern="1200" dirty="0" smtClean="0">
                <a:solidFill>
                  <a:schemeClr val="tx1"/>
                </a:solidFill>
                <a:effectLst/>
                <a:latin typeface="+mn-lt"/>
                <a:ea typeface="+mn-ea"/>
                <a:cs typeface="+mn-cs"/>
              </a:rPr>
              <a:t>3 types of factors influencing the acceptability as: </a:t>
            </a:r>
            <a:endParaRPr lang="en-US"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Factors more specifically influencing the compliance to the 4 cycles,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ii) Factors more specifically influencing the compliance to treatment at home,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iii) Factors more specifically influencing behaviours in terms of recommended care-seeking.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These were compared against </a:t>
            </a:r>
            <a:r>
              <a:rPr lang="en-GB" sz="1200" i="1" kern="1200" dirty="0" smtClean="0">
                <a:solidFill>
                  <a:schemeClr val="tx1"/>
                </a:solidFill>
                <a:effectLst/>
                <a:latin typeface="+mn-lt"/>
                <a:ea typeface="+mn-ea"/>
                <a:cs typeface="+mn-cs"/>
              </a:rPr>
              <a:t>the categories in the conceptual framework:  </a:t>
            </a:r>
            <a:endParaRPr lang="en-US" sz="1200" i="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rgbClr val="FF0000"/>
                </a:solidFill>
                <a:effectLst/>
                <a:latin typeface="+mn-lt"/>
                <a:ea typeface="+mn-ea"/>
                <a:cs typeface="+mn-cs"/>
              </a:rPr>
              <a:t>Capability</a:t>
            </a:r>
            <a:r>
              <a:rPr lang="en-GB" sz="1200" kern="1200" dirty="0" smtClean="0">
                <a:solidFill>
                  <a:schemeClr val="tx1"/>
                </a:solidFill>
                <a:effectLst/>
                <a:latin typeface="+mn-lt"/>
                <a:ea typeface="+mn-ea"/>
                <a:cs typeface="+mn-cs"/>
              </a:rPr>
              <a:t> (knowledge and skills),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Motivation (beliefs, values, incentives)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rgbClr val="FF0000"/>
                </a:solidFill>
                <a:effectLst/>
                <a:latin typeface="+mn-lt"/>
                <a:ea typeface="+mn-ea"/>
                <a:cs typeface="+mn-cs"/>
              </a:rPr>
              <a:t>Opportunity</a:t>
            </a:r>
            <a:r>
              <a:rPr lang="en-GB" sz="1200" kern="1200" dirty="0" smtClean="0">
                <a:solidFill>
                  <a:schemeClr val="tx1"/>
                </a:solidFill>
                <a:effectLst/>
                <a:latin typeface="+mn-lt"/>
                <a:ea typeface="+mn-ea"/>
                <a:cs typeface="+mn-cs"/>
              </a:rPr>
              <a:t> (access to services / products, social standards).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888AB874-01F4-4C73-9E16-C96F83337238}" type="slidenum">
              <a:rPr lang="en-US" smtClean="0"/>
              <a:pPr>
                <a:defRPr/>
              </a:pPr>
              <a:t>11</a:t>
            </a:fld>
            <a:endParaRPr lang="en-US"/>
          </a:p>
        </p:txBody>
      </p:sp>
    </p:spTree>
    <p:extLst>
      <p:ext uri="{BB962C8B-B14F-4D97-AF65-F5344CB8AC3E}">
        <p14:creationId xmlns:p14="http://schemas.microsoft.com/office/powerpoint/2010/main" val="3764474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CHWs distributing at HH level in Chad, and in Burkina Faso CHWs at the campaign launch</a:t>
            </a:r>
          </a:p>
          <a:p>
            <a:r>
              <a:rPr lang="en-US" dirty="0" smtClean="0"/>
              <a:t>Above is the box of SMC supplies</a:t>
            </a:r>
          </a:p>
          <a:p>
            <a:endParaRPr lang="en-US" dirty="0"/>
          </a:p>
          <a:p>
            <a:r>
              <a:rPr lang="en-US" i="1" dirty="0" smtClean="0"/>
              <a:t>Images all photos </a:t>
            </a:r>
            <a:r>
              <a:rPr lang="en-US" i="1" dirty="0" err="1" smtClean="0"/>
              <a:t>h.kivumbi</a:t>
            </a:r>
            <a:endParaRPr lang="en-US" i="1" dirty="0"/>
          </a:p>
        </p:txBody>
      </p:sp>
      <p:sp>
        <p:nvSpPr>
          <p:cNvPr id="4" name="Slide Number Placeholder 3"/>
          <p:cNvSpPr>
            <a:spLocks noGrp="1"/>
          </p:cNvSpPr>
          <p:nvPr>
            <p:ph type="sldNum" sz="quarter" idx="10"/>
          </p:nvPr>
        </p:nvSpPr>
        <p:spPr/>
        <p:txBody>
          <a:bodyPr/>
          <a:lstStyle/>
          <a:p>
            <a:fld id="{966302D8-82D6-6C46-9BAD-6DC9EB844550}" type="slidenum">
              <a:rPr lang="en-US" smtClean="0"/>
              <a:t>12</a:t>
            </a:fld>
            <a:endParaRPr lang="en-US"/>
          </a:p>
        </p:txBody>
      </p:sp>
    </p:spTree>
    <p:extLst>
      <p:ext uri="{BB962C8B-B14F-4D97-AF65-F5344CB8AC3E}">
        <p14:creationId xmlns:p14="http://schemas.microsoft.com/office/powerpoint/2010/main" val="74999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This slides provides a summary of some of the recurrent feedback from interviewees, which reflect perceived positive impact of the intervention. </a:t>
            </a:r>
          </a:p>
          <a:p>
            <a:pPr algn="just"/>
            <a:r>
              <a:rPr lang="en-US" b="1" dirty="0" smtClean="0">
                <a:solidFill>
                  <a:srgbClr val="FF0000"/>
                </a:solidFill>
              </a:rPr>
              <a:t>add</a:t>
            </a:r>
          </a:p>
          <a:p>
            <a:pPr algn="just"/>
            <a:r>
              <a:rPr lang="en-US" i="1" dirty="0" smtClean="0"/>
              <a:t>This is what you put in the notes: could be used for slide itself:</a:t>
            </a:r>
          </a:p>
          <a:p>
            <a:r>
              <a:rPr lang="en-US" b="1" dirty="0"/>
              <a:t>Positives:</a:t>
            </a:r>
          </a:p>
          <a:p>
            <a:pPr marL="171450" indent="-171450">
              <a:buFont typeface="Arial" panose="020B0604020202020204" pitchFamily="34" charset="0"/>
              <a:buChar char="•"/>
            </a:pPr>
            <a:r>
              <a:rPr lang="en-US" dirty="0"/>
              <a:t>Perception about effectiveness, benefits and advantages derived from participating in the intervention were found to be the driving force for the high acceptance and adherence of care givers to the SMC intervention in all locations. </a:t>
            </a:r>
          </a:p>
          <a:p>
            <a:pPr marL="171450" indent="-171450">
              <a:buFont typeface="Arial" panose="020B0604020202020204" pitchFamily="34" charset="0"/>
              <a:buChar char="•"/>
            </a:pPr>
            <a:r>
              <a:rPr lang="en-US" dirty="0"/>
              <a:t>Comprehension about the SMC cycles and treatment regimen were found to be higher among female CGs, as compared to HHHs and community gate keepers. </a:t>
            </a:r>
          </a:p>
          <a:p>
            <a:r>
              <a:rPr lang="en-US" b="1" dirty="0"/>
              <a:t>Negatives:</a:t>
            </a:r>
          </a:p>
          <a:p>
            <a:pPr marL="171450" indent="-171450">
              <a:buFont typeface="Arial" panose="020B0604020202020204" pitchFamily="34" charset="0"/>
              <a:buChar char="•"/>
            </a:pPr>
            <a:r>
              <a:rPr lang="en-US" dirty="0"/>
              <a:t>Study findings further revealed that negative notions and misconceptions still exist about the SMC intervention as some community members still equate the intervention to another attempt to </a:t>
            </a:r>
            <a:r>
              <a:rPr lang="en-US" b="1" dirty="0"/>
              <a:t>force family planning or immunization </a:t>
            </a:r>
          </a:p>
          <a:p>
            <a:pPr marL="171450" indent="-171450">
              <a:buFont typeface="Arial" panose="020B0604020202020204" pitchFamily="34" charset="0"/>
              <a:buChar char="•"/>
            </a:pPr>
            <a:r>
              <a:rPr lang="en-US" dirty="0"/>
              <a:t>Ignorance regarding side effects </a:t>
            </a:r>
          </a:p>
          <a:p>
            <a:pPr marL="171450" indent="-171450">
              <a:buFont typeface="Arial" panose="020B0604020202020204" pitchFamily="34" charset="0"/>
              <a:buChar char="•"/>
            </a:pPr>
            <a:r>
              <a:rPr lang="en-US" dirty="0"/>
              <a:t>No trust in public health system: few of care givers reported patronize the chemist instead of the health facility in response to adverse drug reaction. </a:t>
            </a:r>
          </a:p>
          <a:p>
            <a:pPr marL="171450" indent="-171450">
              <a:buFont typeface="Arial" panose="020B0604020202020204" pitchFamily="34" charset="0"/>
              <a:buChar char="•"/>
            </a:pPr>
            <a:r>
              <a:rPr lang="en-US" dirty="0"/>
              <a:t>Socio-cultural issues, precisely male dominance and religion were found to be impediments to successful implementation of the ACCESS-SMC intervention</a:t>
            </a:r>
          </a:p>
          <a:p>
            <a:pPr algn="just"/>
            <a:endParaRPr lang="en-US" i="1" dirty="0" smtClean="0"/>
          </a:p>
          <a:p>
            <a:pPr algn="just"/>
            <a:r>
              <a:rPr lang="en-US" dirty="0" smtClean="0"/>
              <a:t>---</a:t>
            </a:r>
          </a:p>
          <a:p>
            <a:pPr algn="just"/>
            <a:r>
              <a:rPr lang="en-US" dirty="0" smtClean="0">
                <a:solidFill>
                  <a:srgbClr val="FF0000"/>
                </a:solidFill>
              </a:rPr>
              <a:t>But there are also reasons mentioned as to why SMC is not acceptable. For instance, during FGD, caregivers or parents reported how </a:t>
            </a:r>
            <a:r>
              <a:rPr lang="en-GB" sz="1200" i="1" dirty="0" smtClean="0">
                <a:solidFill>
                  <a:srgbClr val="FF0000"/>
                </a:solidFill>
              </a:rPr>
              <a:t>Some parents have the false notion that the drugs are actually for family planning … or polio”. “…Some people are against modern medication, preferring traditional medicine…” or that “...husbands instruct mothers not to give medicines to children as they are not sick</a:t>
            </a:r>
          </a:p>
          <a:p>
            <a:endParaRPr lang="en-GB" i="1" dirty="0">
              <a:solidFill>
                <a:srgbClr val="FF0000"/>
              </a:solidFill>
            </a:endParaRPr>
          </a:p>
          <a:p>
            <a:r>
              <a:rPr lang="en-GB" sz="1200" i="1" dirty="0" smtClean="0">
                <a:solidFill>
                  <a:srgbClr val="FF0000"/>
                </a:solidFill>
              </a:rPr>
              <a:t>There were also reports that “…Some parents rejected the drugs because they complained that they were given only drugs instead of food and mosquito nets.”, so there is a  dimension around beneficiaries expectations around </a:t>
            </a:r>
            <a:r>
              <a:rPr lang="en-GB" sz="1200" dirty="0" smtClean="0">
                <a:solidFill>
                  <a:srgbClr val="FF0000"/>
                </a:solidFill>
              </a:rPr>
              <a:t>aid.</a:t>
            </a:r>
            <a:endParaRPr lang="en-US" sz="1200" dirty="0" smtClean="0">
              <a:solidFill>
                <a:srgbClr val="FF0000"/>
              </a:solidFill>
            </a:endParaRPr>
          </a:p>
          <a:p>
            <a:endParaRPr lang="en-GB" sz="1200" dirty="0" smtClean="0">
              <a:solidFill>
                <a:srgbClr val="FF0000"/>
              </a:solidFill>
            </a:endParaRPr>
          </a:p>
          <a:p>
            <a:r>
              <a:rPr lang="en-GB" dirty="0" smtClean="0">
                <a:solidFill>
                  <a:srgbClr val="FF0000"/>
                </a:solidFill>
              </a:rPr>
              <a:t>There were also examples of </a:t>
            </a:r>
            <a:r>
              <a:rPr lang="en-GB" sz="1200" dirty="0" smtClean="0">
                <a:solidFill>
                  <a:srgbClr val="FF0000"/>
                </a:solidFill>
              </a:rPr>
              <a:t>“</a:t>
            </a:r>
            <a:r>
              <a:rPr lang="en-GB" sz="1200" i="1" dirty="0" smtClean="0">
                <a:solidFill>
                  <a:srgbClr val="FF0000"/>
                </a:solidFill>
              </a:rPr>
              <a:t>Some insecure places that were left out”</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966302D8-82D6-6C46-9BAD-6DC9EB844550}" type="slidenum">
              <a:rPr lang="en-US" smtClean="0"/>
              <a:t>13</a:t>
            </a:fld>
            <a:endParaRPr lang="en-US"/>
          </a:p>
        </p:txBody>
      </p:sp>
    </p:spTree>
    <p:extLst>
      <p:ext uri="{BB962C8B-B14F-4D97-AF65-F5344CB8AC3E}">
        <p14:creationId xmlns:p14="http://schemas.microsoft.com/office/powerpoint/2010/main" val="462428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83641"/>
          </a:xfrm>
        </p:spPr>
        <p:txBody>
          <a:bodyPr/>
          <a:lstStyle/>
          <a:p>
            <a:pPr marL="171450" indent="-171450">
              <a:buFont typeface="Arial" panose="020B0604020202020204" pitchFamily="34" charset="0"/>
              <a:buChar char="•"/>
            </a:pPr>
            <a:r>
              <a:rPr lang="en-US" dirty="0" smtClean="0"/>
              <a:t>BF study was by GRAS </a:t>
            </a:r>
          </a:p>
          <a:p>
            <a:pPr marL="171450" indent="-171450">
              <a:buFont typeface="Arial" panose="020B0604020202020204" pitchFamily="34" charset="0"/>
              <a:buChar char="•"/>
            </a:pPr>
            <a:r>
              <a:rPr lang="en-US" dirty="0" smtClean="0"/>
              <a:t>The study showed good knowledge by beneficiaries of malaria and SMC, implying that there was and is a good access to quality information that positively affects acceptability and uptake. It must be highlighted that in general acceptance of preventive campaigns in Burkina is relatively high. </a:t>
            </a:r>
          </a:p>
          <a:p>
            <a:pPr marL="171450" indent="-171450">
              <a:buFont typeface="Arial" panose="020B0604020202020204" pitchFamily="34" charset="0"/>
              <a:buChar char="•"/>
            </a:pPr>
            <a:r>
              <a:rPr lang="en-US" dirty="0" smtClean="0"/>
              <a:t>It was shown that acceptability was directly linked to perceptions of the malaria burden (generally considered heavy)  and their knowledge of the benefits of prevention strategies. While the relationship exists in Chad and Nigeria as well,  in Burkina is mostly in the direction of acceptance.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strike="sngStrike" dirty="0" smtClean="0">
                <a:solidFill>
                  <a:srgbClr val="FF0000"/>
                </a:solidFill>
              </a:rPr>
              <a:t>Nigeria</a:t>
            </a:r>
            <a:r>
              <a:rPr lang="en-US" strike="sngStrike" dirty="0" smtClean="0"/>
              <a:t> -</a:t>
            </a:r>
            <a:r>
              <a:rPr lang="en-US" sz="1200" strike="sngStrike" kern="1200" dirty="0" smtClean="0">
                <a:solidFill>
                  <a:schemeClr val="tx1"/>
                </a:solidFill>
                <a:effectLst/>
              </a:rPr>
              <a:t>awareness/ knowledge, understanding and satisfaction with the SMC intervention ACCESS-SMC intervention was very high, in all </a:t>
            </a:r>
            <a:r>
              <a:rPr lang="en-US" sz="1200" strike="sngStrike" kern="1200" dirty="0" smtClean="0">
                <a:solidFill>
                  <a:srgbClr val="FF0000"/>
                </a:solidFill>
                <a:effectLst/>
              </a:rPr>
              <a:t>LGAs</a:t>
            </a:r>
            <a:r>
              <a:rPr lang="en-US" sz="1200" strike="sngStrike" kern="1200" dirty="0" smtClean="0">
                <a:solidFill>
                  <a:schemeClr val="tx1"/>
                </a:solidFill>
                <a:effectLst/>
              </a:rPr>
              <a:t>.</a:t>
            </a:r>
            <a:r>
              <a:rPr lang="en-US" sz="1200" kern="1200" dirty="0" smtClean="0">
                <a:solidFill>
                  <a:schemeClr val="tx1"/>
                </a:solidFill>
                <a:effectLst/>
                <a:latin typeface="+mn-lt"/>
                <a:ea typeface="+mn-ea"/>
                <a:cs typeface="+mn-cs"/>
              </a:rPr>
              <a:t> Perception about effectiveness, benefits and advantages derived from participating in the intervention were found to be the driving force for the high acceptance and adherence of care givers to the SMC intervention in all locations. Comprehension about the SMC cycles and treatment regimen were found to be higher among female CGs, as compared to HHHs and community gate keepers. The study findings further revealed that negative notions and misconceptions still exist about SMC</a:t>
            </a:r>
            <a:endParaRPr lang="en-US" sz="1200" b="1" kern="1200" dirty="0" smtClean="0">
              <a:solidFill>
                <a:srgbClr val="FF0000"/>
              </a:solidFill>
              <a:effectLst/>
            </a:endParaRPr>
          </a:p>
          <a:p>
            <a:pPr marL="171450" indent="-171450">
              <a:buFont typeface="Arial" panose="020B0604020202020204" pitchFamily="34" charset="0"/>
              <a:buChar char="•"/>
            </a:pPr>
            <a:endParaRPr lang="en-US" b="1" dirty="0">
              <a:solidFill>
                <a:srgbClr val="FF0000"/>
              </a:solidFill>
            </a:endParaRPr>
          </a:p>
          <a:p>
            <a:pPr marL="171450" indent="-171450">
              <a:buFont typeface="Arial" panose="020B0604020202020204" pitchFamily="34" charset="0"/>
              <a:buChar char="•"/>
            </a:pPr>
            <a:r>
              <a:rPr lang="en-US" dirty="0" smtClean="0">
                <a:solidFill>
                  <a:srgbClr val="FF0000"/>
                </a:solidFill>
              </a:rPr>
              <a:t>Door-to-door administration and free drugs were highly appreciated, representing a clear enhancing opportunity linked to economic accessibility. </a:t>
            </a:r>
          </a:p>
          <a:p>
            <a:pPr marL="171450" indent="-171450">
              <a:buFont typeface="Arial" panose="020B0604020202020204" pitchFamily="34" charset="0"/>
              <a:buChar char="•"/>
            </a:pPr>
            <a:r>
              <a:rPr lang="en-US" dirty="0" smtClean="0">
                <a:solidFill>
                  <a:srgbClr val="FF0000"/>
                </a:solidFill>
              </a:rPr>
              <a:t>A number of suggestions were also provided, including an increased use of public announcers as key informers, and the use of child-friendly drugs (from areas with no dispersible drugs in 2016).</a:t>
            </a:r>
          </a:p>
        </p:txBody>
      </p:sp>
      <p:sp>
        <p:nvSpPr>
          <p:cNvPr id="4" name="Slide Number Placeholder 3"/>
          <p:cNvSpPr>
            <a:spLocks noGrp="1"/>
          </p:cNvSpPr>
          <p:nvPr>
            <p:ph type="sldNum" sz="quarter" idx="10"/>
          </p:nvPr>
        </p:nvSpPr>
        <p:spPr/>
        <p:txBody>
          <a:bodyPr/>
          <a:lstStyle/>
          <a:p>
            <a:pPr>
              <a:defRPr/>
            </a:pPr>
            <a:fld id="{888AB874-01F4-4C73-9E16-C96F83337238}" type="slidenum">
              <a:rPr lang="en-US" smtClean="0"/>
              <a:pPr>
                <a:defRPr/>
              </a:pPr>
              <a:t>14</a:t>
            </a:fld>
            <a:endParaRPr lang="en-US"/>
          </a:p>
        </p:txBody>
      </p:sp>
    </p:spTree>
    <p:extLst>
      <p:ext uri="{BB962C8B-B14F-4D97-AF65-F5344CB8AC3E}">
        <p14:creationId xmlns:p14="http://schemas.microsoft.com/office/powerpoint/2010/main" val="3344401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country report- Nigeria, </a:t>
            </a:r>
            <a:r>
              <a:rPr lang="en-US" dirty="0" err="1" smtClean="0"/>
              <a:t>Dr</a:t>
            </a:r>
            <a:r>
              <a:rPr lang="en-US" dirty="0" smtClean="0"/>
              <a:t> Julian</a:t>
            </a:r>
            <a:r>
              <a:rPr lang="en-US" baseline="0" dirty="0" smtClean="0"/>
              <a:t> Nathaniel et al</a:t>
            </a:r>
          </a:p>
          <a:p>
            <a:r>
              <a:rPr lang="en-US" dirty="0" smtClean="0"/>
              <a:t>While there similar positive trends as in Burkina Faso</a:t>
            </a:r>
          </a:p>
          <a:p>
            <a:endParaRPr lang="en-US" dirty="0"/>
          </a:p>
          <a:p>
            <a:pPr marL="171450" indent="-171450">
              <a:buFont typeface="Arial" panose="020B0604020202020204" pitchFamily="34" charset="0"/>
              <a:buChar char="•"/>
            </a:pPr>
            <a:r>
              <a:rPr lang="en-US" dirty="0" smtClean="0"/>
              <a:t>Some </a:t>
            </a:r>
            <a:r>
              <a:rPr lang="en-US" dirty="0"/>
              <a:t>community members still equate the intervention to another attempt to force family planning or immunization interventions on the communities. The roles of </a:t>
            </a:r>
            <a:r>
              <a:rPr lang="en-US" dirty="0">
                <a:solidFill>
                  <a:srgbClr val="FF0000"/>
                </a:solidFill>
              </a:rPr>
              <a:t>TAs</a:t>
            </a:r>
            <a:r>
              <a:rPr lang="en-US" dirty="0"/>
              <a:t> seem to be duly recognized in most communities.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Some </a:t>
            </a:r>
            <a:r>
              <a:rPr lang="en-US" dirty="0"/>
              <a:t>caregivers were not available at their </a:t>
            </a:r>
            <a:r>
              <a:rPr lang="en-US" dirty="0" smtClean="0"/>
              <a:t>households </a:t>
            </a:r>
            <a:r>
              <a:rPr lang="en-US" dirty="0"/>
              <a:t>during the mass drug </a:t>
            </a:r>
            <a:r>
              <a:rPr lang="en-US" dirty="0" smtClean="0"/>
              <a:t>administration, but in </a:t>
            </a:r>
            <a:r>
              <a:rPr lang="en-US" dirty="0"/>
              <a:t>other cases </a:t>
            </a:r>
            <a:r>
              <a:rPr lang="en-US" dirty="0" smtClean="0"/>
              <a:t>ignorance </a:t>
            </a:r>
            <a:r>
              <a:rPr lang="en-US" dirty="0"/>
              <a:t>regarding side effects </a:t>
            </a:r>
            <a:r>
              <a:rPr lang="en-US" dirty="0" smtClean="0"/>
              <a:t>negatively affected decision on whether to accept the drugs.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a:t>Socio-cultural issues, and more specifically male dominance and religious beliefs, were found to be impediments to successful implementation of the ACCESS-SMC </a:t>
            </a:r>
            <a:r>
              <a:rPr lang="en-US" dirty="0" smtClean="0"/>
              <a:t>intervention</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There were also some operational dysfunctionalities that affected loyalty to the intervention: especially </a:t>
            </a:r>
            <a:r>
              <a:rPr lang="en-US" dirty="0"/>
              <a:t>during cycle 1, </a:t>
            </a:r>
            <a:r>
              <a:rPr lang="en-US" dirty="0" smtClean="0"/>
              <a:t> a large beneficiary turnout was met by inadequate supply of SMC </a:t>
            </a:r>
            <a:r>
              <a:rPr lang="en-US" dirty="0"/>
              <a:t>drugs </a:t>
            </a:r>
            <a:r>
              <a:rPr lang="en-US" dirty="0" smtClean="0"/>
              <a:t>due to administrative delays in country (registration). Inadequate </a:t>
            </a:r>
            <a:r>
              <a:rPr lang="en-US" dirty="0"/>
              <a:t>supervision were reported in some </a:t>
            </a:r>
            <a:r>
              <a:rPr lang="en-US" dirty="0" smtClean="0"/>
              <a:t>areas, with CHWs attitudes / practices possibly affecting lower turnout in subsequent cycles.</a:t>
            </a:r>
            <a:endParaRPr lang="en-US" dirty="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i="1" dirty="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88AB874-01F4-4C73-9E16-C96F83337238}" type="slidenum">
              <a:rPr lang="en-US" smtClean="0"/>
              <a:pPr>
                <a:defRPr/>
              </a:pPr>
              <a:t>15</a:t>
            </a:fld>
            <a:endParaRPr lang="en-US"/>
          </a:p>
        </p:txBody>
      </p:sp>
    </p:spTree>
    <p:extLst>
      <p:ext uri="{BB962C8B-B14F-4D97-AF65-F5344CB8AC3E}">
        <p14:creationId xmlns:p14="http://schemas.microsoft.com/office/powerpoint/2010/main" val="84690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kern="1200" dirty="0" smtClean="0">
              <a:solidFill>
                <a:schemeClr val="tx1"/>
              </a:solidFill>
              <a:effectLst/>
              <a:latin typeface="+mn-lt"/>
              <a:ea typeface="+mn-ea"/>
              <a:cs typeface="+mn-cs"/>
            </a:endParaRPr>
          </a:p>
          <a:p>
            <a:r>
              <a:rPr lang="en-US" dirty="0" smtClean="0">
                <a:solidFill>
                  <a:srgbClr val="FF0000"/>
                </a:solidFill>
              </a:rPr>
              <a:t>In Chad, communication (or lack of it) seems to be a key factor of acceptability, with improvements required in future campaigns: </a:t>
            </a:r>
          </a:p>
          <a:p>
            <a:endParaRPr lang="en-US" sz="1200" kern="1200" dirty="0">
              <a:solidFill>
                <a:srgbClr val="FF0000"/>
              </a:solidFill>
              <a:effectLst/>
              <a:latin typeface="+mn-lt"/>
              <a:ea typeface="+mn-ea"/>
              <a:cs typeface="+mn-cs"/>
            </a:endParaRPr>
          </a:p>
          <a:p>
            <a:pPr marL="171450" indent="-171450">
              <a:buFont typeface="Arial" panose="020B0604020202020204" pitchFamily="34" charset="0"/>
              <a:buChar char="•"/>
            </a:pPr>
            <a:r>
              <a:rPr lang="en-US" dirty="0" smtClean="0">
                <a:solidFill>
                  <a:srgbClr val="FF0000"/>
                </a:solidFill>
              </a:rPr>
              <a:t>For instance, choice of radio as a means of communication – heavily used in Chad - may not be the best (with a few exceptions in urban areas such as N’djamena);</a:t>
            </a:r>
          </a:p>
          <a:p>
            <a:pPr marL="171450" indent="-171450">
              <a:buFont typeface="Arial" panose="020B0604020202020204" pitchFamily="34" charset="0"/>
              <a:buChar char="•"/>
            </a:pPr>
            <a:r>
              <a:rPr lang="en-US" dirty="0" smtClean="0">
                <a:solidFill>
                  <a:srgbClr val="FF0000"/>
                </a:solidFill>
              </a:rPr>
              <a:t>There is instead a preference for village leaders / neighbors chiefs as more effective sources of information;</a:t>
            </a:r>
          </a:p>
          <a:p>
            <a:pPr marL="171450" indent="-171450">
              <a:buFont typeface="Arial" panose="020B0604020202020204" pitchFamily="34" charset="0"/>
              <a:buChar char="•"/>
            </a:pPr>
            <a:r>
              <a:rPr lang="en-US" dirty="0" smtClean="0">
                <a:solidFill>
                  <a:srgbClr val="FF0000"/>
                </a:solidFill>
              </a:rPr>
              <a:t>There were also comments around the timing of the information, too close to the distribution dates, which didn’t leave time for households to adjust their schedules. This may be true in many areas where seasonal agriculture is a key driver for geographical mobility.</a:t>
            </a:r>
          </a:p>
          <a:p>
            <a:pPr marL="171450" indent="-171450">
              <a:buFont typeface="Arial" panose="020B0604020202020204" pitchFamily="34" charset="0"/>
              <a:buChar char="•"/>
            </a:pPr>
            <a:r>
              <a:rPr lang="en-US" dirty="0" smtClean="0">
                <a:solidFill>
                  <a:srgbClr val="FF0000"/>
                </a:solidFill>
              </a:rPr>
              <a:t>CHWs supervision may need to improve as lack of motivation resulted in houses being skipped.  Skills issues became evident as well, as beneficiaries reported lack of appropriate explanation, guidance, communication on adverse effects. </a:t>
            </a:r>
          </a:p>
          <a:p>
            <a:pPr marL="171450" indent="-171450">
              <a:buFont typeface="Arial" panose="020B0604020202020204" pitchFamily="34" charset="0"/>
              <a:buChar char="•"/>
            </a:pPr>
            <a:r>
              <a:rPr lang="en-US" dirty="0" smtClean="0">
                <a:solidFill>
                  <a:srgbClr val="FF0000"/>
                </a:solidFill>
              </a:rPr>
              <a:t>A specific element of suspicion in Chad related to the perceived negative association between free drugs and hidden negative intentions.</a:t>
            </a:r>
          </a:p>
          <a:p>
            <a:pPr marL="171450" indent="-171450">
              <a:buFont typeface="Arial" panose="020B0604020202020204" pitchFamily="34" charset="0"/>
              <a:buChar char="•"/>
            </a:pPr>
            <a:endParaRPr lang="en-US" dirty="0" smtClean="0"/>
          </a:p>
          <a:p>
            <a:endParaRPr lang="en-US" sz="1200"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pPr>
              <a:defRPr/>
            </a:pPr>
            <a:fld id="{888AB874-01F4-4C73-9E16-C96F83337238}" type="slidenum">
              <a:rPr lang="en-US" smtClean="0"/>
              <a:pPr>
                <a:defRPr/>
              </a:pPr>
              <a:t>16</a:t>
            </a:fld>
            <a:endParaRPr lang="en-US"/>
          </a:p>
        </p:txBody>
      </p:sp>
    </p:spTree>
    <p:extLst>
      <p:ext uri="{BB962C8B-B14F-4D97-AF65-F5344CB8AC3E}">
        <p14:creationId xmlns:p14="http://schemas.microsoft.com/office/powerpoint/2010/main" val="2999081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7865"/>
            <a:ext cx="5486400" cy="3600450"/>
          </a:xfrm>
        </p:spPr>
        <p:txBody>
          <a:bodyPr/>
          <a:lstStyle/>
          <a:p>
            <a:pPr marL="171450" indent="-171450">
              <a:buFont typeface="Arial" panose="020B0604020202020204" pitchFamily="34" charset="0"/>
              <a:buChar char="•"/>
            </a:pPr>
            <a:r>
              <a:rPr lang="en-US" dirty="0" smtClean="0"/>
              <a:t>Findings confirm the obvious, that </a:t>
            </a:r>
            <a:r>
              <a:rPr lang="en-US" dirty="0"/>
              <a:t>SBCC approach should be context specific</a:t>
            </a:r>
            <a:endParaRPr lang="en-GB" sz="1100" dirty="0"/>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endParaRPr lang="en-US" sz="1100" dirty="0" smtClean="0"/>
          </a:p>
          <a:p>
            <a:endParaRPr lang="en-US" dirty="0"/>
          </a:p>
        </p:txBody>
      </p:sp>
      <p:sp>
        <p:nvSpPr>
          <p:cNvPr id="4" name="Slide Number Placeholder 3"/>
          <p:cNvSpPr>
            <a:spLocks noGrp="1"/>
          </p:cNvSpPr>
          <p:nvPr>
            <p:ph type="sldNum" sz="quarter" idx="10"/>
          </p:nvPr>
        </p:nvSpPr>
        <p:spPr/>
        <p:txBody>
          <a:bodyPr/>
          <a:lstStyle/>
          <a:p>
            <a:fld id="{966302D8-82D6-6C46-9BAD-6DC9EB844550}" type="slidenum">
              <a:rPr lang="en-US" smtClean="0"/>
              <a:t>17</a:t>
            </a:fld>
            <a:endParaRPr lang="en-US"/>
          </a:p>
        </p:txBody>
      </p:sp>
    </p:spTree>
    <p:extLst>
      <p:ext uri="{BB962C8B-B14F-4D97-AF65-F5344CB8AC3E}">
        <p14:creationId xmlns:p14="http://schemas.microsoft.com/office/powerpoint/2010/main" val="3815498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SMC posters, Key messages for Town Criers (top</a:t>
            </a:r>
            <a:r>
              <a:rPr lang="en-GB" baseline="0" dirty="0" smtClean="0"/>
              <a:t> right) </a:t>
            </a:r>
          </a:p>
          <a:p>
            <a:r>
              <a:rPr lang="en-GB" baseline="0" dirty="0" smtClean="0"/>
              <a:t>and community leaders (bottom right)</a:t>
            </a:r>
            <a:r>
              <a:rPr lang="en-GB" dirty="0" smtClean="0"/>
              <a:t>…. </a:t>
            </a:r>
            <a:endParaRPr lang="en-GB" dirty="0"/>
          </a:p>
        </p:txBody>
      </p:sp>
      <p:sp>
        <p:nvSpPr>
          <p:cNvPr id="4" name="Slide Number Placeholder 3"/>
          <p:cNvSpPr>
            <a:spLocks noGrp="1"/>
          </p:cNvSpPr>
          <p:nvPr>
            <p:ph type="sldNum" sz="quarter" idx="10"/>
          </p:nvPr>
        </p:nvSpPr>
        <p:spPr/>
        <p:txBody>
          <a:bodyPr/>
          <a:lstStyle/>
          <a:p>
            <a:fld id="{966302D8-82D6-6C46-9BAD-6DC9EB844550}" type="slidenum">
              <a:rPr lang="en-US" smtClean="0"/>
              <a:t>18</a:t>
            </a:fld>
            <a:endParaRPr lang="en-US"/>
          </a:p>
        </p:txBody>
      </p:sp>
    </p:spTree>
    <p:extLst>
      <p:ext uri="{BB962C8B-B14F-4D97-AF65-F5344CB8AC3E}">
        <p14:creationId xmlns:p14="http://schemas.microsoft.com/office/powerpoint/2010/main" val="1075312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conclude</a:t>
            </a:r>
            <a:r>
              <a:rPr lang="en-US" dirty="0"/>
              <a:t>, </a:t>
            </a:r>
            <a:r>
              <a:rPr lang="en-US" dirty="0" smtClean="0"/>
              <a:t>the </a:t>
            </a:r>
            <a:r>
              <a:rPr lang="en-US" dirty="0"/>
              <a:t>social acceptability conceptual framework designed on factors that affect uptake and adherence to SMC have been tested through this </a:t>
            </a:r>
            <a:r>
              <a:rPr lang="en-US" dirty="0" smtClean="0"/>
              <a:t>study, and the findings are aligned </a:t>
            </a:r>
            <a:r>
              <a:rPr lang="en-US" dirty="0"/>
              <a:t>to baseline </a:t>
            </a:r>
            <a:r>
              <a:rPr lang="en-US" dirty="0" smtClean="0"/>
              <a:t>information on </a:t>
            </a:r>
            <a:r>
              <a:rPr lang="en-US" dirty="0"/>
              <a:t>SMC </a:t>
            </a:r>
            <a:r>
              <a:rPr lang="en-US" dirty="0" smtClean="0"/>
              <a:t>uptake. </a:t>
            </a:r>
            <a:endParaRPr lang="en-US" dirty="0"/>
          </a:p>
          <a:p>
            <a:endParaRPr lang="en-US" dirty="0" smtClean="0"/>
          </a:p>
          <a:p>
            <a:r>
              <a:rPr lang="en-US" dirty="0" smtClean="0"/>
              <a:t>In light of the findings, the </a:t>
            </a:r>
            <a:r>
              <a:rPr lang="en-US" dirty="0"/>
              <a:t>social acceptability framework should be integrated in to SMC program management </a:t>
            </a:r>
            <a:r>
              <a:rPr lang="en-US" dirty="0" smtClean="0"/>
              <a:t>and adapted to different contexts at planning stage, and regularly reviewed, to </a:t>
            </a:r>
            <a:r>
              <a:rPr lang="en-US" dirty="0"/>
              <a:t>ensure evidence-based, researched SBCC and management choices for improved SMC uptake and </a:t>
            </a:r>
            <a:r>
              <a:rPr lang="en-US" dirty="0" smtClean="0"/>
              <a:t>adherence.</a:t>
            </a:r>
          </a:p>
          <a:p>
            <a:endParaRPr lang="en-US" dirty="0"/>
          </a:p>
          <a:p>
            <a:r>
              <a:rPr lang="en-US" b="1" dirty="0" smtClean="0"/>
              <a:t>Perspectives</a:t>
            </a:r>
            <a:r>
              <a:rPr lang="en-US" dirty="0" smtClean="0"/>
              <a:t>:</a:t>
            </a:r>
          </a:p>
          <a:p>
            <a:endParaRPr lang="en-US" dirty="0"/>
          </a:p>
          <a:p>
            <a:r>
              <a:rPr lang="en-US" dirty="0" smtClean="0">
                <a:solidFill>
                  <a:srgbClr val="FF0000"/>
                </a:solidFill>
              </a:rPr>
              <a:t>More in general, in countries with low or stagnant uptake, SBCC can only be part of the solution, as a successful SMC campaign is dependent on multiple factors, including appropriate planning, training, adequate and timely supply, contextual factors. A potential focus may be also SBCC work to change attitudes of frontline workers, which came out regularly in both qualitative studies and supervision reports as in need of improvement. This could be an interesting area of SBCC work in the coming years. </a:t>
            </a:r>
          </a:p>
        </p:txBody>
      </p:sp>
      <p:sp>
        <p:nvSpPr>
          <p:cNvPr id="4" name="Slide Number Placeholder 3"/>
          <p:cNvSpPr>
            <a:spLocks noGrp="1"/>
          </p:cNvSpPr>
          <p:nvPr>
            <p:ph type="sldNum" sz="quarter" idx="10"/>
          </p:nvPr>
        </p:nvSpPr>
        <p:spPr/>
        <p:txBody>
          <a:bodyPr/>
          <a:lstStyle/>
          <a:p>
            <a:fld id="{966302D8-82D6-6C46-9BAD-6DC9EB844550}" type="slidenum">
              <a:rPr lang="en-US" smtClean="0"/>
              <a:t>19</a:t>
            </a:fld>
            <a:endParaRPr lang="en-US"/>
          </a:p>
        </p:txBody>
      </p:sp>
    </p:spTree>
    <p:extLst>
      <p:ext uri="{BB962C8B-B14F-4D97-AF65-F5344CB8AC3E}">
        <p14:creationId xmlns:p14="http://schemas.microsoft.com/office/powerpoint/2010/main" val="837959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64676"/>
          </a:xfrm>
        </p:spPr>
        <p:txBody>
          <a:bodyPr/>
          <a:lstStyle/>
          <a:p>
            <a:pPr marL="171450" indent="-171450" algn="just">
              <a:buFont typeface="Wingdings" panose="05000000000000000000" pitchFamily="2" charset="2"/>
              <a:buChar char="ü"/>
            </a:pPr>
            <a:r>
              <a:rPr lang="en-US" sz="1200" kern="1200" dirty="0" smtClean="0">
                <a:solidFill>
                  <a:schemeClr val="tx1"/>
                </a:solidFill>
                <a:effectLst/>
                <a:latin typeface="+mn-lt"/>
                <a:ea typeface="+mn-ea"/>
                <a:cs typeface="+mn-cs"/>
              </a:rPr>
              <a:t>Seasonal malaria chemoprevention with sulfadoxine-pyrimethamine + amodiaquine </a:t>
            </a:r>
            <a:r>
              <a:rPr lang="en-US" dirty="0">
                <a:solidFill>
                  <a:srgbClr val="FF0000"/>
                </a:solidFill>
              </a:rPr>
              <a:t>(commonly called SMC) </a:t>
            </a:r>
            <a:r>
              <a:rPr lang="en-US" dirty="0"/>
              <a:t>is </a:t>
            </a:r>
            <a:r>
              <a:rPr lang="en-US" sz="1200" kern="1200" dirty="0" smtClean="0">
                <a:solidFill>
                  <a:schemeClr val="tx1"/>
                </a:solidFill>
                <a:effectLst/>
                <a:latin typeface="+mn-lt"/>
                <a:ea typeface="+mn-ea"/>
                <a:cs typeface="+mn-cs"/>
              </a:rPr>
              <a:t>shown in clinical trials to have the potential to reduce malaria morbidity, and severe malaria, by at least 75 percent in areas with high seasonal transmission. Approximately 80 percent of the 30 million SMC medicines delivered to countries in 2016 were in a dispersible, sweetened child-friendly formulation, which was easier to administer and more palatable to children.</a:t>
            </a:r>
          </a:p>
          <a:p>
            <a:pPr algn="just"/>
            <a:endParaRPr lang="en-GB" sz="1200" kern="1200" dirty="0" smtClean="0">
              <a:solidFill>
                <a:schemeClr val="tx1"/>
              </a:solidFill>
              <a:effectLst/>
              <a:latin typeface="+mn-lt"/>
              <a:ea typeface="+mn-ea"/>
              <a:cs typeface="+mn-cs"/>
            </a:endParaRPr>
          </a:p>
          <a:p>
            <a:pPr algn="just"/>
            <a:r>
              <a:rPr lang="en-US" dirty="0"/>
              <a:t>ACCESS-SMC is a UNITAID funded project led by Malaria Consortium in partnership with Catholic Relief Services, which aims at scaling up SMC in the Sahel. The project is supported by LSHTM, MSH, MMV and Speak up Africa, and it’s implemented in collaboration with the Ministries of Health in Burkina Faso, Chad, Guinea, Mali, Niger, Nigeria and the Gambia. During its life it will have provided approximately </a:t>
            </a:r>
            <a:r>
              <a:rPr lang="en-US" dirty="0">
                <a:solidFill>
                  <a:srgbClr val="FF0000"/>
                </a:solidFill>
              </a:rPr>
              <a:t>60</a:t>
            </a:r>
            <a:r>
              <a:rPr lang="en-US" dirty="0"/>
              <a:t> million treatments to about 7 million children in these seven </a:t>
            </a:r>
            <a:r>
              <a:rPr lang="en-US" dirty="0" err="1"/>
              <a:t>Sahelian</a:t>
            </a:r>
            <a:r>
              <a:rPr lang="en-US" dirty="0"/>
              <a:t> countries.</a:t>
            </a:r>
          </a:p>
          <a:p>
            <a:pPr algn="just"/>
            <a:endParaRPr lang="en-US" dirty="0" smtClean="0"/>
          </a:p>
          <a:p>
            <a:pPr marL="171450" indent="-171450" algn="just">
              <a:buFont typeface="Wingdings" panose="05000000000000000000" pitchFamily="2" charset="2"/>
              <a:buChar char="ü"/>
            </a:pPr>
            <a:r>
              <a:rPr lang="en-US" sz="1200" kern="1200" dirty="0" smtClean="0">
                <a:solidFill>
                  <a:schemeClr val="tx1"/>
                </a:solidFill>
                <a:effectLst/>
                <a:latin typeface="+mn-lt"/>
                <a:ea typeface="+mn-ea"/>
                <a:cs typeface="+mn-cs"/>
              </a:rPr>
              <a:t>ACCESS-SMC was the leader in catalyzing the scale up of access to SMC. During the first campaign in 2015, the project administered over </a:t>
            </a:r>
            <a:r>
              <a:rPr lang="en-US" sz="1200" kern="1200" dirty="0" smtClean="0">
                <a:solidFill>
                  <a:srgbClr val="FF0000"/>
                </a:solidFill>
                <a:effectLst/>
                <a:latin typeface="+mn-lt"/>
                <a:ea typeface="+mn-ea"/>
                <a:cs typeface="+mn-cs"/>
              </a:rPr>
              <a:t>12 million </a:t>
            </a:r>
            <a:r>
              <a:rPr lang="en-US" sz="1200" kern="1200" dirty="0" smtClean="0">
                <a:solidFill>
                  <a:schemeClr val="tx1"/>
                </a:solidFill>
                <a:effectLst/>
                <a:latin typeface="+mn-lt"/>
                <a:ea typeface="+mn-ea"/>
                <a:cs typeface="+mn-cs"/>
              </a:rPr>
              <a:t>treatments of SMC to over 3 million children. In 2016, this number more than doubled, with over </a:t>
            </a:r>
            <a:r>
              <a:rPr lang="en-US" sz="1200" kern="1200" dirty="0" smtClean="0">
                <a:solidFill>
                  <a:srgbClr val="FF0000"/>
                </a:solidFill>
                <a:effectLst/>
                <a:latin typeface="+mn-lt"/>
                <a:ea typeface="+mn-ea"/>
                <a:cs typeface="+mn-cs"/>
              </a:rPr>
              <a:t>25 million </a:t>
            </a:r>
            <a:r>
              <a:rPr lang="en-US" sz="1200" kern="1200" dirty="0" smtClean="0">
                <a:solidFill>
                  <a:schemeClr val="tx1"/>
                </a:solidFill>
                <a:effectLst/>
                <a:latin typeface="+mn-lt"/>
                <a:ea typeface="+mn-ea"/>
                <a:cs typeface="+mn-cs"/>
              </a:rPr>
              <a:t>treatments being administered to over 6.4 million children during the second campaign. </a:t>
            </a:r>
            <a:r>
              <a:rPr lang="en-US" sz="1200" kern="1200" dirty="0" smtClean="0">
                <a:solidFill>
                  <a:srgbClr val="FF0000"/>
                </a:solidFill>
                <a:effectLst/>
                <a:latin typeface="+mn-lt"/>
                <a:ea typeface="+mn-ea"/>
                <a:cs typeface="+mn-cs"/>
              </a:rPr>
              <a:t>The average recurrent cost to administer one child one monthly cycle of SMC is just over a dollar, thus it </a:t>
            </a:r>
            <a:r>
              <a:rPr lang="en-US" dirty="0">
                <a:solidFill>
                  <a:srgbClr val="FF0000"/>
                </a:solidFill>
              </a:rPr>
              <a:t>may cost </a:t>
            </a:r>
            <a:r>
              <a:rPr lang="en-US" dirty="0" smtClean="0">
                <a:solidFill>
                  <a:srgbClr val="FF0000"/>
                </a:solidFill>
              </a:rPr>
              <a:t>under </a:t>
            </a:r>
            <a:r>
              <a:rPr lang="en-US" dirty="0">
                <a:solidFill>
                  <a:srgbClr val="FF0000"/>
                </a:solidFill>
              </a:rPr>
              <a:t>$5 </a:t>
            </a:r>
            <a:r>
              <a:rPr lang="en-US" dirty="0" smtClean="0">
                <a:solidFill>
                  <a:srgbClr val="FF0000"/>
                </a:solidFill>
              </a:rPr>
              <a:t>at scale to provide full treatment to a child </a:t>
            </a:r>
            <a:r>
              <a:rPr lang="en-US" dirty="0">
                <a:solidFill>
                  <a:srgbClr val="FF0000"/>
                </a:solidFill>
              </a:rPr>
              <a:t>each </a:t>
            </a:r>
            <a:r>
              <a:rPr lang="en-US" sz="1200" kern="1200" dirty="0" smtClean="0">
                <a:solidFill>
                  <a:srgbClr val="FF0000"/>
                </a:solidFill>
                <a:effectLst/>
                <a:latin typeface="+mn-lt"/>
                <a:ea typeface="+mn-ea"/>
                <a:cs typeface="+mn-cs"/>
              </a:rPr>
              <a:t>year.</a:t>
            </a:r>
            <a:endParaRPr lang="en-GB" sz="120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ED0604A-71B1-4619-A5CD-28103DC09E93}" type="slidenum">
              <a:rPr lang="en-GB" altLang="en-US" smtClean="0"/>
              <a:pPr/>
              <a:t>2</a:t>
            </a:fld>
            <a:endParaRPr lang="en-GB" altLang="en-US" dirty="0"/>
          </a:p>
        </p:txBody>
      </p:sp>
    </p:spTree>
    <p:extLst>
      <p:ext uri="{BB962C8B-B14F-4D97-AF65-F5344CB8AC3E}">
        <p14:creationId xmlns:p14="http://schemas.microsoft.com/office/powerpoint/2010/main" val="4051745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2013" y="738188"/>
            <a:ext cx="4924425" cy="3694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8AB874-01F4-4C73-9E16-C96F83337238}" type="slidenum">
              <a:rPr lang="en-US" smtClean="0"/>
              <a:pPr>
                <a:defRPr/>
              </a:pPr>
              <a:t>20</a:t>
            </a:fld>
            <a:endParaRPr lang="en-US"/>
          </a:p>
        </p:txBody>
      </p:sp>
    </p:spTree>
    <p:extLst>
      <p:ext uri="{BB962C8B-B14F-4D97-AF65-F5344CB8AC3E}">
        <p14:creationId xmlns:p14="http://schemas.microsoft.com/office/powerpoint/2010/main" val="1840028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500" dirty="0" smtClean="0"/>
          </a:p>
        </p:txBody>
      </p:sp>
      <p:sp>
        <p:nvSpPr>
          <p:cNvPr id="4" name="Slide Number Placeholder 3"/>
          <p:cNvSpPr>
            <a:spLocks noGrp="1"/>
          </p:cNvSpPr>
          <p:nvPr>
            <p:ph type="sldNum" sz="quarter" idx="10"/>
          </p:nvPr>
        </p:nvSpPr>
        <p:spPr/>
        <p:txBody>
          <a:bodyPr/>
          <a:lstStyle/>
          <a:p>
            <a:fld id="{9ED0604A-71B1-4619-A5CD-28103DC09E93}" type="slidenum">
              <a:rPr lang="en-GB" altLang="en-US" smtClean="0"/>
              <a:pPr/>
              <a:t>21</a:t>
            </a:fld>
            <a:endParaRPr lang="en-GB" altLang="en-US" dirty="0"/>
          </a:p>
        </p:txBody>
      </p:sp>
    </p:spTree>
    <p:extLst>
      <p:ext uri="{BB962C8B-B14F-4D97-AF65-F5344CB8AC3E}">
        <p14:creationId xmlns:p14="http://schemas.microsoft.com/office/powerpoint/2010/main" val="1812953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smtClean="0"/>
              <a:t>The WHO 2012 policy guidelines on SMC were based on evidence from 7 studies on SMC/</a:t>
            </a:r>
            <a:r>
              <a:rPr lang="en-US" sz="1400" dirty="0" err="1" smtClean="0"/>
              <a:t>IPTc</a:t>
            </a:r>
            <a:r>
              <a:rPr lang="en-US" sz="1400" dirty="0" smtClean="0"/>
              <a:t> that using SP+AQ monthly for up to 4 months during the malaria transmission season in children 3-59 months of age in the Sahel:</a:t>
            </a:r>
            <a:endParaRPr lang="en-GB" sz="1400" dirty="0" smtClean="0"/>
          </a:p>
          <a:p>
            <a:pPr marL="457200" indent="-457200">
              <a:buAutoNum type="alphaLcParenR"/>
            </a:pPr>
            <a:r>
              <a:rPr lang="en-US" sz="1600" dirty="0" smtClean="0"/>
              <a:t>Prevents approximately 75% of all malaria episodes </a:t>
            </a:r>
            <a:endParaRPr lang="en-GB" sz="1600" dirty="0" smtClean="0"/>
          </a:p>
          <a:p>
            <a:pPr marL="457200" indent="-457200">
              <a:buAutoNum type="alphaLcParenR"/>
            </a:pPr>
            <a:r>
              <a:rPr lang="en-US" sz="1600" dirty="0" smtClean="0"/>
              <a:t>Prevents approximately 75% of severe malaria episodes </a:t>
            </a:r>
            <a:endParaRPr lang="en-GB" sz="1600" dirty="0" smtClean="0"/>
          </a:p>
          <a:p>
            <a:pPr marL="457200" indent="-457200">
              <a:buAutoNum type="alphaLcParenR"/>
            </a:pPr>
            <a:r>
              <a:rPr lang="en-US" sz="1600" dirty="0" smtClean="0"/>
              <a:t>May result in a decrease in child mortality of around 1 in 1000 </a:t>
            </a:r>
            <a:endParaRPr lang="en-GB" sz="1600" dirty="0" smtClean="0"/>
          </a:p>
          <a:p>
            <a:endParaRPr lang="en-US" sz="1400" dirty="0" smtClean="0"/>
          </a:p>
          <a:p>
            <a:endParaRPr lang="en-US" sz="500" dirty="0"/>
          </a:p>
          <a:p>
            <a:r>
              <a:rPr lang="en-US" sz="1400" dirty="0" smtClean="0"/>
              <a:t>The other goal was shaping </a:t>
            </a:r>
            <a:r>
              <a:rPr lang="en-US" sz="1400" dirty="0"/>
              <a:t>the </a:t>
            </a:r>
            <a:r>
              <a:rPr lang="en-US" sz="1400" dirty="0" smtClean="0"/>
              <a:t>market: Use </a:t>
            </a:r>
            <a:r>
              <a:rPr lang="en-US" sz="1400" dirty="0"/>
              <a:t>its funded demand as leverage in order to encourage the development of child-friendly, dispersible formulations.</a:t>
            </a:r>
            <a:endParaRPr lang="en-US" sz="1400" i="1" dirty="0"/>
          </a:p>
          <a:p>
            <a:endParaRPr lang="en-US" sz="500" i="1" dirty="0"/>
          </a:p>
        </p:txBody>
      </p:sp>
      <p:sp>
        <p:nvSpPr>
          <p:cNvPr id="4" name="Slide Number Placeholder 3"/>
          <p:cNvSpPr>
            <a:spLocks noGrp="1"/>
          </p:cNvSpPr>
          <p:nvPr>
            <p:ph type="sldNum" sz="quarter" idx="10"/>
          </p:nvPr>
        </p:nvSpPr>
        <p:spPr/>
        <p:txBody>
          <a:bodyPr/>
          <a:lstStyle/>
          <a:p>
            <a:fld id="{9ED0604A-71B1-4619-A5CD-28103DC09E93}" type="slidenum">
              <a:rPr lang="en-GB" altLang="en-US" smtClean="0"/>
              <a:pPr/>
              <a:t>3</a:t>
            </a:fld>
            <a:endParaRPr lang="en-GB" altLang="en-US" dirty="0"/>
          </a:p>
        </p:txBody>
      </p:sp>
    </p:spTree>
    <p:extLst>
      <p:ext uri="{BB962C8B-B14F-4D97-AF65-F5344CB8AC3E}">
        <p14:creationId xmlns:p14="http://schemas.microsoft.com/office/powerpoint/2010/main" val="405174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2013" y="738188"/>
            <a:ext cx="4924425" cy="3694112"/>
          </a:xfrm>
        </p:spPr>
      </p:sp>
      <p:sp>
        <p:nvSpPr>
          <p:cNvPr id="3" name="Notes Placeholder 2"/>
          <p:cNvSpPr>
            <a:spLocks noGrp="1"/>
          </p:cNvSpPr>
          <p:nvPr>
            <p:ph type="body" idx="1"/>
          </p:nvPr>
        </p:nvSpPr>
        <p:spPr/>
        <p:txBody>
          <a:bodyPr/>
          <a:lstStyle/>
          <a:p>
            <a:endParaRPr lang="en-US" dirty="0" smtClean="0"/>
          </a:p>
          <a:p>
            <a:r>
              <a:rPr lang="en-US" dirty="0" smtClean="0"/>
              <a:t>Baseline studies involved extensive literature review</a:t>
            </a:r>
            <a:r>
              <a:rPr lang="en-US" strike="sngStrike" dirty="0" smtClean="0"/>
              <a:t>, Wharton A, et al.</a:t>
            </a:r>
            <a:r>
              <a:rPr lang="en-US" dirty="0" smtClean="0"/>
              <a:t>, and since ACCESS-SMC was a pioneer project and acceptability of SMC not yet well assessed, literature focused on acceptability of IPTp-I and </a:t>
            </a:r>
            <a:r>
              <a:rPr lang="en-US" dirty="0" smtClean="0">
                <a:solidFill>
                  <a:srgbClr val="FF0000"/>
                </a:solidFill>
              </a:rPr>
              <a:t>other MDAs</a:t>
            </a:r>
            <a:r>
              <a:rPr lang="en-US" dirty="0" smtClean="0"/>
              <a:t>. We </a:t>
            </a:r>
            <a:r>
              <a:rPr lang="en-US" dirty="0" smtClean="0">
                <a:solidFill>
                  <a:srgbClr val="FF0000"/>
                </a:solidFill>
              </a:rPr>
              <a:t>hypothesized</a:t>
            </a:r>
            <a:r>
              <a:rPr lang="en-US" dirty="0" smtClean="0"/>
              <a:t> that key drivers of SMC may include</a:t>
            </a:r>
          </a:p>
          <a:p>
            <a:pPr marL="457200" indent="-457200">
              <a:buFont typeface="+mj-lt"/>
              <a:buAutoNum type="arabicPeriod"/>
            </a:pPr>
            <a:r>
              <a:rPr lang="en-US" dirty="0" smtClean="0"/>
              <a:t>Caregiver’s </a:t>
            </a:r>
            <a:r>
              <a:rPr lang="en-US" dirty="0"/>
              <a:t>inherent desire to protect child health </a:t>
            </a:r>
          </a:p>
          <a:p>
            <a:pPr marL="457200" indent="-457200">
              <a:buFont typeface="+mj-lt"/>
              <a:buAutoNum type="arabicPeriod"/>
            </a:pPr>
            <a:r>
              <a:rPr lang="en-GB" dirty="0"/>
              <a:t>Knowledge of malaria, </a:t>
            </a:r>
            <a:r>
              <a:rPr lang="en-GB" dirty="0" smtClean="0"/>
              <a:t>its disease </a:t>
            </a:r>
            <a:r>
              <a:rPr lang="en-GB" dirty="0"/>
              <a:t>burden and </a:t>
            </a:r>
            <a:r>
              <a:rPr lang="en-GB" dirty="0" smtClean="0"/>
              <a:t>associated high </a:t>
            </a:r>
            <a:r>
              <a:rPr lang="en-GB" dirty="0"/>
              <a:t>mortality</a:t>
            </a:r>
          </a:p>
          <a:p>
            <a:pPr marL="457200" indent="-457200">
              <a:buFont typeface="+mj-lt"/>
              <a:buAutoNum type="arabicPeriod"/>
            </a:pPr>
            <a:r>
              <a:rPr lang="en-GB" dirty="0"/>
              <a:t>Perceived/observed effectiveness of treatment </a:t>
            </a:r>
          </a:p>
          <a:p>
            <a:pPr marL="457200" indent="-457200">
              <a:buFont typeface="+mj-lt"/>
              <a:buAutoNum type="arabicPeriod"/>
            </a:pPr>
            <a:r>
              <a:rPr lang="en-US" dirty="0"/>
              <a:t>Relationship with health workers: respect, fear, TRUST</a:t>
            </a:r>
          </a:p>
          <a:p>
            <a:pPr marL="457200" indent="-457200">
              <a:buFont typeface="+mj-lt"/>
              <a:buAutoNum type="arabicPeriod"/>
            </a:pPr>
            <a:r>
              <a:rPr lang="en-US" dirty="0"/>
              <a:t>Relationship between the community and drug </a:t>
            </a:r>
            <a:r>
              <a:rPr lang="en-US" dirty="0" smtClean="0"/>
              <a:t>distributors</a:t>
            </a:r>
          </a:p>
          <a:p>
            <a:pPr marL="457200" indent="-457200">
              <a:lnSpc>
                <a:spcPct val="120000"/>
              </a:lnSpc>
              <a:buFont typeface="+mj-lt"/>
              <a:buAutoNum type="arabicPeriod" startAt="6"/>
            </a:pPr>
            <a:r>
              <a:rPr lang="en-US" dirty="0"/>
              <a:t>Social and family support and encouragement</a:t>
            </a:r>
          </a:p>
          <a:p>
            <a:pPr marL="457200" indent="-457200">
              <a:lnSpc>
                <a:spcPct val="120000"/>
              </a:lnSpc>
              <a:buFont typeface="+mj-lt"/>
              <a:buAutoNum type="arabicPeriod" startAt="6"/>
            </a:pPr>
            <a:r>
              <a:rPr lang="en-US" dirty="0" smtClean="0"/>
              <a:t>Free access to SMC </a:t>
            </a:r>
            <a:r>
              <a:rPr lang="en-US" dirty="0"/>
              <a:t>treatment </a:t>
            </a:r>
            <a:r>
              <a:rPr lang="en-US" dirty="0" smtClean="0"/>
              <a:t>(available </a:t>
            </a:r>
            <a:r>
              <a:rPr lang="en-US" dirty="0"/>
              <a:t>at no cost to </a:t>
            </a:r>
            <a:r>
              <a:rPr lang="en-US" dirty="0" smtClean="0"/>
              <a:t>family)</a:t>
            </a:r>
            <a:endParaRPr lang="en-US" dirty="0"/>
          </a:p>
          <a:p>
            <a:pPr marL="457200" indent="-457200">
              <a:lnSpc>
                <a:spcPct val="120000"/>
              </a:lnSpc>
              <a:buFont typeface="+mj-lt"/>
              <a:buAutoNum type="arabicPeriod" startAt="6"/>
            </a:pPr>
            <a:r>
              <a:rPr lang="en-US" dirty="0" smtClean="0"/>
              <a:t>Time saved to caregivers from bringing sick </a:t>
            </a:r>
            <a:r>
              <a:rPr lang="en-US" dirty="0"/>
              <a:t>child to a health facility</a:t>
            </a:r>
          </a:p>
          <a:p>
            <a:pPr marL="457200" indent="-457200">
              <a:lnSpc>
                <a:spcPct val="120000"/>
              </a:lnSpc>
              <a:buFont typeface="+mj-lt"/>
              <a:buAutoNum type="arabicPeriod" startAt="6"/>
            </a:pPr>
            <a:r>
              <a:rPr lang="en-GB" dirty="0"/>
              <a:t>Distribution </a:t>
            </a:r>
            <a:r>
              <a:rPr lang="en-GB" dirty="0" smtClean="0"/>
              <a:t>strategy (door </a:t>
            </a:r>
            <a:r>
              <a:rPr lang="en-GB" dirty="0"/>
              <a:t>to door </a:t>
            </a:r>
            <a:r>
              <a:rPr lang="en-GB" dirty="0" smtClean="0"/>
              <a:t>better perceived than fixed points)</a:t>
            </a:r>
            <a:endParaRPr lang="en-GB" dirty="0"/>
          </a:p>
          <a:p>
            <a:pPr marL="457200" indent="-457200">
              <a:lnSpc>
                <a:spcPct val="120000"/>
              </a:lnSpc>
              <a:buFont typeface="+mj-lt"/>
              <a:buAutoNum type="arabicPeriod" startAt="6"/>
            </a:pPr>
            <a:r>
              <a:rPr lang="en-GB" dirty="0"/>
              <a:t>Interpersonal communication </a:t>
            </a:r>
            <a:r>
              <a:rPr lang="en-GB" dirty="0" smtClean="0"/>
              <a:t>channel</a:t>
            </a:r>
          </a:p>
          <a:p>
            <a:pPr>
              <a:lnSpc>
                <a:spcPct val="120000"/>
              </a:lnSpc>
            </a:pPr>
            <a:endParaRPr lang="en-GB" dirty="0" smtClean="0"/>
          </a:p>
          <a:p>
            <a:r>
              <a:rPr lang="en-GB" b="1" dirty="0"/>
              <a:t>Evaluative studies were integral part of the scale up implementation research. In particular, coverage surveys at households were done at the end each year’s campaign</a:t>
            </a:r>
            <a:endParaRPr lang="en-US" b="1" dirty="0"/>
          </a:p>
          <a:p>
            <a:endParaRPr lang="en-US" dirty="0"/>
          </a:p>
          <a:p>
            <a:pPr algn="just"/>
            <a:r>
              <a:rPr lang="en-GB" dirty="0"/>
              <a:t> </a:t>
            </a:r>
          </a:p>
          <a:p>
            <a:endParaRPr lang="en-US" dirty="0" smtClean="0"/>
          </a:p>
        </p:txBody>
      </p:sp>
      <p:sp>
        <p:nvSpPr>
          <p:cNvPr id="4" name="Slide Number Placeholder 3"/>
          <p:cNvSpPr>
            <a:spLocks noGrp="1"/>
          </p:cNvSpPr>
          <p:nvPr>
            <p:ph type="sldNum" sz="quarter" idx="10"/>
          </p:nvPr>
        </p:nvSpPr>
        <p:spPr/>
        <p:txBody>
          <a:bodyPr/>
          <a:lstStyle/>
          <a:p>
            <a:pPr>
              <a:defRPr/>
            </a:pPr>
            <a:fld id="{888AB874-01F4-4C73-9E16-C96F83337238}" type="slidenum">
              <a:rPr lang="en-US" smtClean="0"/>
              <a:pPr>
                <a:defRPr/>
              </a:pPr>
              <a:t>4</a:t>
            </a:fld>
            <a:endParaRPr lang="en-US"/>
          </a:p>
        </p:txBody>
      </p:sp>
    </p:spTree>
    <p:extLst>
      <p:ext uri="{BB962C8B-B14F-4D97-AF65-F5344CB8AC3E}">
        <p14:creationId xmlns:p14="http://schemas.microsoft.com/office/powerpoint/2010/main" val="61885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Graphs show results recently</a:t>
            </a:r>
            <a:r>
              <a:rPr lang="en-US" baseline="0" dirty="0" smtClean="0"/>
              <a:t> released by Paul Milligan et al,</a:t>
            </a:r>
            <a:r>
              <a:rPr lang="en-US" dirty="0" smtClean="0"/>
              <a:t> </a:t>
            </a:r>
            <a:r>
              <a:rPr lang="en-US" baseline="0" dirty="0" smtClean="0"/>
              <a:t>LSHTM,</a:t>
            </a:r>
          </a:p>
          <a:p>
            <a:pPr marL="171450" indent="-171450">
              <a:buFont typeface="Arial" panose="020B0604020202020204" pitchFamily="34" charset="0"/>
              <a:buChar char="•"/>
            </a:pPr>
            <a:r>
              <a:rPr lang="en-US" dirty="0" smtClean="0"/>
              <a:t>C</a:t>
            </a:r>
            <a:r>
              <a:rPr lang="en-US" baseline="0" dirty="0" smtClean="0"/>
              <a:t>ompare performance over two years; for 7 ACCESS-SMC countries</a:t>
            </a:r>
          </a:p>
          <a:p>
            <a:pPr marL="171450" indent="-171450">
              <a:buFont typeface="Arial" panose="020B0604020202020204" pitchFamily="34" charset="0"/>
              <a:buChar char="•"/>
            </a:pPr>
            <a:r>
              <a:rPr lang="en-US" dirty="0" smtClean="0"/>
              <a:t>Disseminated at Ouagadougou meeting in February 2017</a:t>
            </a:r>
          </a:p>
          <a:p>
            <a:pPr marL="171450" indent="-171450">
              <a:buFont typeface="Arial" panose="020B0604020202020204" pitchFamily="34" charset="0"/>
              <a:buChar char="•"/>
            </a:pPr>
            <a:r>
              <a:rPr lang="en-US" dirty="0" smtClean="0"/>
              <a:t>In blue, children who received at least one cycle, coverage high in all countries. In red and green, three and four cycles respectively</a:t>
            </a:r>
          </a:p>
          <a:p>
            <a:pPr marL="171450" indent="-171450">
              <a:buFont typeface="Arial" panose="020B0604020202020204" pitchFamily="34" charset="0"/>
              <a:buChar char="•"/>
            </a:pPr>
            <a:r>
              <a:rPr lang="en-US" dirty="0" smtClean="0"/>
              <a:t>Chad and Nigeria graphs imply dropouts and poor adherence to 4 SMC treatment cycles. Dropouts in Mali and Niger also significant; yet there are good examples of success such as Burkina Faso and Guinea.</a:t>
            </a:r>
          </a:p>
          <a:p>
            <a:pPr marL="171450" indent="-171450">
              <a:buFont typeface="Arial" panose="020B0604020202020204" pitchFamily="34" charset="0"/>
              <a:buChar char="•"/>
            </a:pPr>
            <a:r>
              <a:rPr lang="en-US" dirty="0" smtClean="0">
                <a:solidFill>
                  <a:srgbClr val="FF0000"/>
                </a:solidFill>
              </a:rPr>
              <a:t>We need to keep in mind that the scale in 2016 was double that of 2015. </a:t>
            </a:r>
          </a:p>
          <a:p>
            <a:endParaRPr lang="en-US" i="1" dirty="0"/>
          </a:p>
        </p:txBody>
      </p:sp>
      <p:sp>
        <p:nvSpPr>
          <p:cNvPr id="4" name="Slide Number Placeholder 3"/>
          <p:cNvSpPr>
            <a:spLocks noGrp="1"/>
          </p:cNvSpPr>
          <p:nvPr>
            <p:ph type="sldNum" sz="quarter" idx="10"/>
          </p:nvPr>
        </p:nvSpPr>
        <p:spPr/>
        <p:txBody>
          <a:bodyPr/>
          <a:lstStyle/>
          <a:p>
            <a:fld id="{0B48F1F2-0408-4551-B881-323F30E614B1}" type="slidenum">
              <a:rPr lang="en-US" smtClean="0"/>
              <a:t>5</a:t>
            </a:fld>
            <a:endParaRPr lang="en-US" dirty="0"/>
          </a:p>
        </p:txBody>
      </p:sp>
    </p:spTree>
    <p:extLst>
      <p:ext uri="{BB962C8B-B14F-4D97-AF65-F5344CB8AC3E}">
        <p14:creationId xmlns:p14="http://schemas.microsoft.com/office/powerpoint/2010/main" val="1725835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Framework built on community uptake drivers previously identified and the definition of social acceptability is presented</a:t>
            </a:r>
          </a:p>
          <a:p>
            <a:endParaRPr lang="en-US" dirty="0" smtClean="0"/>
          </a:p>
          <a:p>
            <a:r>
              <a:rPr lang="en-GB" dirty="0"/>
              <a:t>A literature </a:t>
            </a:r>
            <a:r>
              <a:rPr lang="en-GB" dirty="0" smtClean="0"/>
              <a:t>review showed that there is</a:t>
            </a:r>
            <a:endParaRPr lang="en-US" dirty="0"/>
          </a:p>
          <a:p>
            <a:pPr marL="171450" lvl="0" indent="-171450">
              <a:buFont typeface="Arial" panose="020B0604020202020204" pitchFamily="34" charset="0"/>
              <a:buChar char="•"/>
            </a:pPr>
            <a:r>
              <a:rPr lang="en-GB" dirty="0"/>
              <a:t>A strong demand for an effective malaria prevention intervention to address child morbidity and mortality; </a:t>
            </a:r>
            <a:r>
              <a:rPr lang="en-GB" dirty="0" smtClean="0"/>
              <a:t>this is compounded by the perceived </a:t>
            </a:r>
            <a:r>
              <a:rPr lang="en-GB" dirty="0"/>
              <a:t>effectiveness of SMC, in spite of the minor concerns around side effects and challenges associated with home administration of the drug. </a:t>
            </a:r>
            <a:endParaRPr lang="en-US" dirty="0"/>
          </a:p>
          <a:p>
            <a:pPr marL="171450" lvl="0" indent="-171450">
              <a:buFont typeface="Arial" panose="020B0604020202020204" pitchFamily="34" charset="0"/>
              <a:buChar char="•"/>
            </a:pPr>
            <a:r>
              <a:rPr lang="en-GB" dirty="0"/>
              <a:t>Service delivery elements also appeared to affect uptake, especially effective distribution mechanisms that beneficiaries can rely on, the trust in health workers and relationship with drug distributors, as well as support from community leaders for the intervention.</a:t>
            </a:r>
            <a:endParaRPr lang="en-US" dirty="0"/>
          </a:p>
          <a:p>
            <a:pPr marL="171450" indent="-171450">
              <a:buFont typeface="Arial" panose="020B0604020202020204" pitchFamily="34" charset="0"/>
              <a:buChar char="•"/>
            </a:pPr>
            <a:endParaRPr lang="en-US" dirty="0"/>
          </a:p>
          <a:p>
            <a:r>
              <a:rPr lang="en-GB" dirty="0" smtClean="0"/>
              <a:t>(Wharton-Smith et al, </a:t>
            </a:r>
            <a:r>
              <a:rPr lang="en-GB" dirty="0"/>
              <a:t>2015a</a:t>
            </a:r>
            <a:r>
              <a:rPr lang="en-GB" dirty="0" smtClean="0"/>
              <a:t>)</a:t>
            </a:r>
            <a:endParaRPr lang="en-US" dirty="0"/>
          </a:p>
        </p:txBody>
      </p:sp>
      <p:sp>
        <p:nvSpPr>
          <p:cNvPr id="4" name="Slide Number Placeholder 3"/>
          <p:cNvSpPr>
            <a:spLocks noGrp="1"/>
          </p:cNvSpPr>
          <p:nvPr>
            <p:ph type="sldNum" sz="quarter" idx="10"/>
          </p:nvPr>
        </p:nvSpPr>
        <p:spPr/>
        <p:txBody>
          <a:bodyPr/>
          <a:lstStyle/>
          <a:p>
            <a:fld id="{966302D8-82D6-6C46-9BAD-6DC9EB844550}" type="slidenum">
              <a:rPr lang="en-US" smtClean="0"/>
              <a:t>6</a:t>
            </a:fld>
            <a:endParaRPr lang="en-US" dirty="0"/>
          </a:p>
        </p:txBody>
      </p:sp>
    </p:spTree>
    <p:extLst>
      <p:ext uri="{BB962C8B-B14F-4D97-AF65-F5344CB8AC3E}">
        <p14:creationId xmlns:p14="http://schemas.microsoft.com/office/powerpoint/2010/main" val="4097827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smtClean="0"/>
              <a:t>(</a:t>
            </a:r>
            <a:r>
              <a:rPr lang="en-GB" dirty="0" smtClean="0">
                <a:solidFill>
                  <a:srgbClr val="FF0000"/>
                </a:solidFill>
              </a:rPr>
              <a:t>as already presented by … </a:t>
            </a:r>
            <a:r>
              <a:rPr lang="en-GB" i="1" dirty="0" smtClean="0">
                <a:solidFill>
                  <a:srgbClr val="FF0000"/>
                </a:solidFill>
              </a:rPr>
              <a:t>if the case</a:t>
            </a:r>
            <a:r>
              <a:rPr lang="en-GB" dirty="0" smtClean="0"/>
              <a:t>) This slides summarizes the SBCC framework that has guided SMC SBCC work under ACCESS-SMC </a:t>
            </a:r>
          </a:p>
          <a:p>
            <a:pPr marL="171450" lvl="0" indent="-171450">
              <a:buFont typeface="Wingdings" panose="05000000000000000000" pitchFamily="2" charset="2"/>
              <a:buChar char="ü"/>
            </a:pPr>
            <a:r>
              <a:rPr lang="en-GB" dirty="0" smtClean="0"/>
              <a:t>Build TRUST: </a:t>
            </a:r>
            <a:r>
              <a:rPr lang="en-GB" sz="1200" dirty="0" smtClean="0"/>
              <a:t>mobilize leadership and communities to support and participate, i.e. come to distribution points/allow distributors in their homes and accept SMC medicines (safe, easy and effective)</a:t>
            </a:r>
            <a:endParaRPr lang="pt-PT" dirty="0" smtClean="0"/>
          </a:p>
          <a:p>
            <a:pPr marL="171450" lvl="0" indent="-171450">
              <a:buFont typeface="Wingdings" panose="05000000000000000000" pitchFamily="2" charset="2"/>
              <a:buChar char="ü"/>
            </a:pPr>
            <a:r>
              <a:rPr lang="en-GB" dirty="0" smtClean="0"/>
              <a:t>Manage EXPECTATIONS: </a:t>
            </a:r>
            <a:r>
              <a:rPr lang="en-GB" sz="1200" dirty="0" smtClean="0"/>
              <a:t>stakeholders, communities and caregivers understand/value what SMC medicines can (and cannot) do and how SMC campaign is delivered</a:t>
            </a:r>
            <a:endParaRPr lang="pt-PT" dirty="0" smtClean="0"/>
          </a:p>
          <a:p>
            <a:pPr marL="171450" lvl="0" indent="-171450">
              <a:buFont typeface="Wingdings" panose="05000000000000000000" pitchFamily="2" charset="2"/>
              <a:buChar char="ü"/>
            </a:pPr>
            <a:r>
              <a:rPr lang="en-GB" dirty="0" smtClean="0"/>
              <a:t>Ensure ADHERENCE: </a:t>
            </a:r>
            <a:r>
              <a:rPr lang="en-GB" sz="1200" dirty="0" smtClean="0"/>
              <a:t>caregivers understand how and when to administer SMC to their eligible children, including how to manage fever or side-effects after taking the medicines</a:t>
            </a:r>
            <a:endParaRPr lang="pt-PT" dirty="0" smtClean="0"/>
          </a:p>
          <a:p>
            <a:endParaRPr lang="pt-PT" dirty="0"/>
          </a:p>
        </p:txBody>
      </p:sp>
      <p:sp>
        <p:nvSpPr>
          <p:cNvPr id="4" name="Slide Number Placeholder 3"/>
          <p:cNvSpPr>
            <a:spLocks noGrp="1"/>
          </p:cNvSpPr>
          <p:nvPr>
            <p:ph type="sldNum" sz="quarter" idx="10"/>
          </p:nvPr>
        </p:nvSpPr>
        <p:spPr/>
        <p:txBody>
          <a:bodyPr/>
          <a:lstStyle/>
          <a:p>
            <a:fld id="{099AA5E4-7F0A-4D37-848F-47302BC7C9CA}" type="slidenum">
              <a:rPr lang="pt-PT" smtClean="0"/>
              <a:t>7</a:t>
            </a:fld>
            <a:endParaRPr lang="pt-PT"/>
          </a:p>
        </p:txBody>
      </p:sp>
    </p:spTree>
    <p:extLst>
      <p:ext uri="{BB962C8B-B14F-4D97-AF65-F5344CB8AC3E}">
        <p14:creationId xmlns:p14="http://schemas.microsoft.com/office/powerpoint/2010/main" val="562699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781549"/>
          </a:xfrm>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conceptual and analytical framework  </a:t>
            </a:r>
            <a:r>
              <a:rPr lang="en-US" dirty="0"/>
              <a:t>shown here </a:t>
            </a:r>
            <a:r>
              <a:rPr lang="en-US" dirty="0" smtClean="0"/>
              <a:t>represents the </a:t>
            </a:r>
            <a:r>
              <a:rPr lang="en-US" dirty="0"/>
              <a:t>many factors that can affect uptake and adherence to </a:t>
            </a:r>
            <a:r>
              <a:rPr lang="en-US" dirty="0" smtClean="0"/>
              <a:t>SMC. It was </a:t>
            </a:r>
            <a:r>
              <a:rPr lang="en-US" dirty="0"/>
              <a:t>tested through the study and can be used in the future, in other contexts, to ensure evidence-based and researched SBCC programming for improved uptake and adherence</a:t>
            </a:r>
          </a:p>
          <a:p>
            <a:r>
              <a:rPr lang="en-GB" dirty="0" smtClean="0"/>
              <a:t>It </a:t>
            </a:r>
            <a:r>
              <a:rPr lang="en-US" sz="1200" kern="1200" dirty="0" smtClean="0">
                <a:solidFill>
                  <a:schemeClr val="tx1"/>
                </a:solidFill>
                <a:effectLst/>
                <a:latin typeface="+mn-lt"/>
                <a:ea typeface="+mn-ea"/>
                <a:cs typeface="+mn-cs"/>
              </a:rPr>
              <a:t>was  meant to </a:t>
            </a:r>
          </a:p>
          <a:p>
            <a:r>
              <a:rPr lang="en-US" sz="1200" kern="1200" dirty="0" smtClean="0">
                <a:solidFill>
                  <a:schemeClr val="tx1"/>
                </a:solidFill>
                <a:effectLst/>
                <a:latin typeface="+mn-lt"/>
                <a:ea typeface="+mn-ea"/>
                <a:cs typeface="+mn-cs"/>
              </a:rPr>
              <a:t>1) define the specific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a:t>
            </a:r>
            <a:r>
              <a:rPr lang="en-US" dirty="0" smtClean="0"/>
              <a:t>affecting </a:t>
            </a:r>
            <a:r>
              <a:rPr lang="en-US" sz="1200" kern="1200" dirty="0" smtClean="0">
                <a:solidFill>
                  <a:schemeClr val="tx1"/>
                </a:solidFill>
                <a:effectLst/>
                <a:latin typeface="+mn-lt"/>
                <a:ea typeface="+mn-ea"/>
                <a:cs typeface="+mn-cs"/>
              </a:rPr>
              <a:t>SMC uptake, </a:t>
            </a:r>
          </a:p>
          <a:p>
            <a:r>
              <a:rPr lang="en-US" sz="1200" kern="1200" dirty="0" smtClean="0">
                <a:solidFill>
                  <a:schemeClr val="tx1"/>
                </a:solidFill>
                <a:effectLst/>
                <a:latin typeface="+mn-lt"/>
                <a:ea typeface="+mn-ea"/>
                <a:cs typeface="+mn-cs"/>
              </a:rPr>
              <a:t>2) organize factors influencing these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 categorizing them in terms </a:t>
            </a:r>
            <a:r>
              <a:rPr lang="en-US" dirty="0" smtClean="0"/>
              <a:t>of </a:t>
            </a:r>
            <a:r>
              <a:rPr lang="en-US" sz="1200" kern="1200" dirty="0" smtClean="0">
                <a:solidFill>
                  <a:schemeClr val="tx1"/>
                </a:solidFill>
                <a:effectLst/>
                <a:latin typeface="+mn-lt"/>
                <a:ea typeface="+mn-ea"/>
                <a:cs typeface="+mn-cs"/>
              </a:rPr>
              <a:t>capability </a:t>
            </a:r>
            <a:r>
              <a:rPr lang="en-US" sz="1200" kern="1200" dirty="0" smtClean="0">
                <a:solidFill>
                  <a:srgbClr val="FF0000"/>
                </a:solidFill>
                <a:effectLst/>
                <a:latin typeface="+mn-lt"/>
                <a:ea typeface="+mn-ea"/>
                <a:cs typeface="+mn-cs"/>
              </a:rPr>
              <a:t>(</a:t>
            </a:r>
            <a:r>
              <a:rPr lang="en-US" sz="1200" i="1" kern="1200" dirty="0" err="1" smtClean="0">
                <a:solidFill>
                  <a:srgbClr val="FF0000"/>
                </a:solidFill>
                <a:effectLst/>
                <a:latin typeface="+mn-lt"/>
                <a:ea typeface="+mn-ea"/>
                <a:cs typeface="+mn-cs"/>
              </a:rPr>
              <a:t>def</a:t>
            </a:r>
            <a:r>
              <a:rPr lang="en-US" sz="1200" i="1" kern="1200" dirty="0" smtClean="0">
                <a:solidFill>
                  <a:srgbClr val="FF0000"/>
                </a:solidFill>
                <a:effectLst/>
                <a:latin typeface="+mn-lt"/>
                <a:ea typeface="+mn-ea"/>
                <a:cs typeface="+mn-cs"/>
              </a:rPr>
              <a:t>)</a:t>
            </a:r>
            <a:r>
              <a:rPr lang="en-US" sz="1200" kern="1200" dirty="0" smtClean="0">
                <a:solidFill>
                  <a:schemeClr val="tx1"/>
                </a:solidFill>
                <a:effectLst/>
                <a:latin typeface="+mn-lt"/>
                <a:ea typeface="+mn-ea"/>
                <a:cs typeface="+mn-cs"/>
              </a:rPr>
              <a:t> opportunity </a:t>
            </a:r>
            <a:r>
              <a:rPr lang="en-US" dirty="0">
                <a:solidFill>
                  <a:srgbClr val="FF0000"/>
                </a:solidFill>
              </a:rPr>
              <a:t>(</a:t>
            </a:r>
            <a:r>
              <a:rPr lang="en-US" i="1" dirty="0" err="1">
                <a:solidFill>
                  <a:srgbClr val="FF0000"/>
                </a:solidFill>
              </a:rPr>
              <a:t>def</a:t>
            </a:r>
            <a:r>
              <a:rPr lang="en-US" i="1" dirty="0">
                <a:solidFill>
                  <a:srgbClr val="FF0000"/>
                </a:solidFill>
              </a:rPr>
              <a:t>)</a:t>
            </a:r>
            <a:r>
              <a:rPr lang="en-US" sz="1200" kern="1200" dirty="0" smtClean="0">
                <a:solidFill>
                  <a:schemeClr val="tx1"/>
                </a:solidFill>
                <a:effectLst/>
                <a:latin typeface="+mn-lt"/>
                <a:ea typeface="+mn-ea"/>
                <a:cs typeface="+mn-cs"/>
              </a:rPr>
              <a:t>, motivation </a:t>
            </a:r>
            <a:r>
              <a:rPr lang="en-US" dirty="0">
                <a:solidFill>
                  <a:srgbClr val="FF0000"/>
                </a:solidFill>
              </a:rPr>
              <a:t>(</a:t>
            </a:r>
            <a:r>
              <a:rPr lang="en-US" i="1" dirty="0" err="1">
                <a:solidFill>
                  <a:srgbClr val="FF0000"/>
                </a:solidFill>
              </a:rPr>
              <a:t>def</a:t>
            </a:r>
            <a:r>
              <a:rPr lang="en-US" i="1" dirty="0">
                <a:solidFill>
                  <a:srgbClr val="FF0000"/>
                </a:solidFill>
              </a:rPr>
              <a:t>)</a:t>
            </a:r>
            <a:r>
              <a:rPr lang="en-US" sz="1200" kern="1200" dirty="0" smtClean="0">
                <a:solidFill>
                  <a:schemeClr val="tx1"/>
                </a:solidFill>
                <a:effectLst/>
                <a:latin typeface="+mn-lt"/>
                <a:ea typeface="+mn-ea"/>
                <a:cs typeface="+mn-cs"/>
              </a:rPr>
              <a:t>.</a:t>
            </a:r>
          </a:p>
          <a:p>
            <a:endParaRPr lang="en-US" dirty="0"/>
          </a:p>
          <a:p>
            <a:pPr marL="171450" lvl="0" indent="-171450">
              <a:buFont typeface="Wingdings" panose="05000000000000000000" pitchFamily="2" charset="2"/>
              <a:buChar char="ü"/>
            </a:pPr>
            <a:r>
              <a:rPr lang="en-GB" dirty="0" smtClean="0"/>
              <a:t>(Capability</a:t>
            </a:r>
            <a:r>
              <a:rPr lang="en-GB" dirty="0"/>
              <a:t>)</a:t>
            </a:r>
            <a:r>
              <a:rPr lang="en-GB" dirty="0" smtClean="0"/>
              <a:t> that is the individual’s </a:t>
            </a:r>
            <a:r>
              <a:rPr lang="en-GB" dirty="0"/>
              <a:t>physical and psychological capacity to engage in a behaviour, </a:t>
            </a:r>
            <a:r>
              <a:rPr lang="en-GB" dirty="0" smtClean="0"/>
              <a:t>such as knowledge/awareness</a:t>
            </a:r>
            <a:r>
              <a:rPr lang="en-GB" dirty="0"/>
              <a:t>, perceived risk/susceptibility, and skills (know how to perform the behaviour).</a:t>
            </a:r>
            <a:endParaRPr lang="en-US" dirty="0"/>
          </a:p>
          <a:p>
            <a:pPr marL="171450" lvl="0" indent="-171450">
              <a:buFont typeface="Wingdings" panose="05000000000000000000" pitchFamily="2" charset="2"/>
              <a:buChar char="ü"/>
            </a:pPr>
            <a:r>
              <a:rPr lang="en-GB" dirty="0" smtClean="0"/>
              <a:t>(Opportunity) that is  those factors </a:t>
            </a:r>
            <a:r>
              <a:rPr lang="en-GB" dirty="0"/>
              <a:t>that lie outside the individual’s control and that make the behaviour </a:t>
            </a:r>
            <a:r>
              <a:rPr lang="en-GB" dirty="0" smtClean="0"/>
              <a:t>possible, </a:t>
            </a:r>
            <a:r>
              <a:rPr lang="en-GB" dirty="0"/>
              <a:t>or prompt it: access to services/commodities, </a:t>
            </a:r>
            <a:r>
              <a:rPr lang="en-GB" dirty="0" smtClean="0"/>
              <a:t>cost (or no cost), </a:t>
            </a:r>
            <a:r>
              <a:rPr lang="en-GB" dirty="0"/>
              <a:t>packaging and characteristics of medicines, religious or cultural norms, and social support.</a:t>
            </a:r>
            <a:endParaRPr lang="en-US" dirty="0"/>
          </a:p>
          <a:p>
            <a:pPr marL="171450" lvl="0" indent="-171450">
              <a:buFont typeface="Wingdings" panose="05000000000000000000" pitchFamily="2" charset="2"/>
              <a:buChar char="ü"/>
            </a:pPr>
            <a:r>
              <a:rPr lang="en-GB" dirty="0"/>
              <a:t>(Motivation) </a:t>
            </a:r>
            <a:r>
              <a:rPr lang="en-GB" dirty="0" smtClean="0"/>
              <a:t>that is the brain </a:t>
            </a:r>
            <a:r>
              <a:rPr lang="en-GB" dirty="0"/>
              <a:t>processes that energize and direct behaviour, including emotions and analytical decision-making, attitudes, beliefs (necessity, efficacy, concerns regarding adverse events), perceived/subjective norms, expected outcomes/goals, self-efficacy.</a:t>
            </a:r>
            <a:endParaRPr lang="en-US" dirty="0"/>
          </a:p>
          <a:p>
            <a:pPr marL="171450" indent="-171450">
              <a:buFont typeface="Wingdings" panose="05000000000000000000" pitchFamily="2" charset="2"/>
              <a:buChar char="ü"/>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66302D8-82D6-6C46-9BAD-6DC9EB844550}" type="slidenum">
              <a:rPr lang="en-US" smtClean="0"/>
              <a:t>8</a:t>
            </a:fld>
            <a:endParaRPr lang="en-US"/>
          </a:p>
        </p:txBody>
      </p:sp>
    </p:spTree>
    <p:extLst>
      <p:ext uri="{BB962C8B-B14F-4D97-AF65-F5344CB8AC3E}">
        <p14:creationId xmlns:p14="http://schemas.microsoft.com/office/powerpoint/2010/main" val="2504097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the study we wanted v</a:t>
            </a:r>
            <a:r>
              <a:rPr lang="en-GB" sz="1200" b="0" dirty="0" err="1" smtClean="0">
                <a:solidFill>
                  <a:srgbClr val="009790"/>
                </a:solidFill>
              </a:rPr>
              <a:t>erify</a:t>
            </a:r>
            <a:r>
              <a:rPr lang="en-GB" sz="1200" b="0" dirty="0" smtClean="0">
                <a:solidFill>
                  <a:srgbClr val="009790"/>
                </a:solidFill>
              </a:rPr>
              <a:t> factors associated with social acceptability of SMC by beneficiaries in different settings, after two SMC rounds, comparing areas of high and low adherence to the campaign in Chad, Burkina Faso and Nigeria</a:t>
            </a:r>
          </a:p>
          <a:p>
            <a:pPr lvl="0"/>
            <a:endParaRPr lang="en-US" b="1" i="1" dirty="0" smtClean="0"/>
          </a:p>
          <a:p>
            <a:pPr lvl="0"/>
            <a:r>
              <a:rPr lang="en-US" b="1" i="1" dirty="0" smtClean="0"/>
              <a:t>The main Objective was t</a:t>
            </a:r>
            <a:r>
              <a:rPr lang="en-GB" dirty="0" smtClean="0"/>
              <a:t>o </a:t>
            </a:r>
            <a:r>
              <a:rPr lang="en-GB" dirty="0"/>
              <a:t>assess social acceptability of the SMC intervention from the perspective of </a:t>
            </a:r>
            <a:r>
              <a:rPr lang="en-GB" dirty="0" smtClean="0"/>
              <a:t>beneficiaries, </a:t>
            </a:r>
            <a:r>
              <a:rPr lang="en-GB" dirty="0"/>
              <a:t>the key </a:t>
            </a:r>
            <a:r>
              <a:rPr lang="en-GB" dirty="0" smtClean="0"/>
              <a:t>questions being </a:t>
            </a:r>
          </a:p>
          <a:p>
            <a:pPr lvl="0"/>
            <a:endParaRPr lang="en-GB" dirty="0"/>
          </a:p>
          <a:p>
            <a:pPr marL="171450" lvl="0" indent="-171450">
              <a:buFont typeface="Arial" panose="020B0604020202020204" pitchFamily="34" charset="0"/>
              <a:buChar char="•"/>
            </a:pPr>
            <a:r>
              <a:rPr lang="en-US" dirty="0" smtClean="0"/>
              <a:t>What </a:t>
            </a:r>
            <a:r>
              <a:rPr lang="en-US" dirty="0"/>
              <a:t>are beneficiaries’ perceptions, understanding, knowledge and </a:t>
            </a:r>
            <a:r>
              <a:rPr lang="en-GB" dirty="0"/>
              <a:t>satisfaction with SMC intervention in particularly </a:t>
            </a:r>
            <a:r>
              <a:rPr lang="en-GB" u="sng" dirty="0"/>
              <a:t>high</a:t>
            </a:r>
            <a:r>
              <a:rPr lang="en-GB" dirty="0"/>
              <a:t> uptake areas?</a:t>
            </a:r>
            <a:endParaRPr lang="en-US" dirty="0"/>
          </a:p>
          <a:p>
            <a:pPr marL="171450" lvl="0" indent="-171450">
              <a:buFont typeface="Arial" panose="020B0604020202020204" pitchFamily="34" charset="0"/>
              <a:buChar char="•"/>
            </a:pPr>
            <a:r>
              <a:rPr lang="en-US" dirty="0"/>
              <a:t>What are beneficiaries’ perceptions, understanding, knowledge and </a:t>
            </a:r>
            <a:r>
              <a:rPr lang="en-GB" dirty="0"/>
              <a:t>satisfaction with SMC intervention in particularly </a:t>
            </a:r>
            <a:r>
              <a:rPr lang="en-GB" u="sng" dirty="0"/>
              <a:t>low</a:t>
            </a:r>
            <a:r>
              <a:rPr lang="en-GB" dirty="0"/>
              <a:t> uptake areas?</a:t>
            </a:r>
            <a:endParaRPr lang="en-US" dirty="0"/>
          </a:p>
          <a:p>
            <a:pPr marL="171450" lvl="0" indent="-171450">
              <a:buFont typeface="Arial" panose="020B0604020202020204" pitchFamily="34" charset="0"/>
              <a:buChar char="•"/>
            </a:pPr>
            <a:r>
              <a:rPr lang="en-US" dirty="0"/>
              <a:t>How do these </a:t>
            </a:r>
            <a:r>
              <a:rPr lang="en-GB" dirty="0"/>
              <a:t>compare with findings from the initial situation analysis conducted at the onset of the ACCESS-SMC project on factors that drive or hinder acceptability of SMC?</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smtClean="0"/>
          </a:p>
          <a:p>
            <a:endParaRPr lang="en-US" dirty="0"/>
          </a:p>
        </p:txBody>
      </p:sp>
      <p:sp>
        <p:nvSpPr>
          <p:cNvPr id="4" name="Slide Number Placeholder 3"/>
          <p:cNvSpPr>
            <a:spLocks noGrp="1"/>
          </p:cNvSpPr>
          <p:nvPr>
            <p:ph type="sldNum" sz="quarter" idx="10"/>
          </p:nvPr>
        </p:nvSpPr>
        <p:spPr/>
        <p:txBody>
          <a:bodyPr/>
          <a:lstStyle/>
          <a:p>
            <a:fld id="{966302D8-82D6-6C46-9BAD-6DC9EB844550}" type="slidenum">
              <a:rPr lang="en-US" smtClean="0"/>
              <a:t>9</a:t>
            </a:fld>
            <a:endParaRPr lang="en-US" dirty="0"/>
          </a:p>
        </p:txBody>
      </p:sp>
    </p:spTree>
    <p:extLst>
      <p:ext uri="{BB962C8B-B14F-4D97-AF65-F5344CB8AC3E}">
        <p14:creationId xmlns:p14="http://schemas.microsoft.com/office/powerpoint/2010/main" val="65195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848D57F-B376-1B47-B50F-3E4EA37940D4}" type="datetimeFigureOut">
              <a:rPr lang="en-US" smtClean="0"/>
              <a:t>10-Jul-17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96D77-17F3-AD43-86BF-ADE99E39D03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48D57F-B376-1B47-B50F-3E4EA37940D4}" type="datetimeFigureOut">
              <a:rPr lang="en-US" smtClean="0"/>
              <a:t>10-Jul-17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96D77-17F3-AD43-86BF-ADE99E39D03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48D57F-B376-1B47-B50F-3E4EA37940D4}" type="datetimeFigureOut">
              <a:rPr lang="en-US" smtClean="0"/>
              <a:t>10-Jul-17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96D77-17F3-AD43-86BF-ADE99E39D03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947" y="356618"/>
            <a:ext cx="7886700" cy="997195"/>
          </a:xfrm>
        </p:spPr>
        <p:txBody>
          <a:bodyPr/>
          <a:lstStyle>
            <a:lvl1pPr>
              <a:defRPr>
                <a:solidFill>
                  <a:schemeClr val="tx1"/>
                </a:solidFill>
              </a:defRPr>
            </a:lvl1pPr>
          </a:lstStyle>
          <a:p>
            <a:r>
              <a:rPr lang="en-GB" altLang="en-US" dirty="0" smtClean="0"/>
              <a:t>Blank Slide</a:t>
            </a:r>
            <a:endParaRPr lang="en-GB" dirty="0"/>
          </a:p>
        </p:txBody>
      </p:sp>
    </p:spTree>
    <p:extLst>
      <p:ext uri="{BB962C8B-B14F-4D97-AF65-F5344CB8AC3E}">
        <p14:creationId xmlns:p14="http://schemas.microsoft.com/office/powerpoint/2010/main" val="3189044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48D57F-B376-1B47-B50F-3E4EA37940D4}" type="datetimeFigureOut">
              <a:rPr lang="en-US" smtClean="0"/>
              <a:t>10-Jul-17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96D77-17F3-AD43-86BF-ADE99E39D03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48D57F-B376-1B47-B50F-3E4EA37940D4}" type="datetimeFigureOut">
              <a:rPr lang="en-US" smtClean="0"/>
              <a:t>10-Jul-17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96D77-17F3-AD43-86BF-ADE99E39D03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48D57F-B376-1B47-B50F-3E4EA37940D4}" type="datetimeFigureOut">
              <a:rPr lang="en-US" smtClean="0"/>
              <a:t>10-Jul-17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196D77-17F3-AD43-86BF-ADE99E39D03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848D57F-B376-1B47-B50F-3E4EA37940D4}" type="datetimeFigureOut">
              <a:rPr lang="en-US" smtClean="0"/>
              <a:t>10-Jul-17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196D77-17F3-AD43-86BF-ADE99E39D03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848D57F-B376-1B47-B50F-3E4EA37940D4}" type="datetimeFigureOut">
              <a:rPr lang="en-US" smtClean="0"/>
              <a:t>10-Jul-17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196D77-17F3-AD43-86BF-ADE99E39D03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8D57F-B376-1B47-B50F-3E4EA37940D4}" type="datetimeFigureOut">
              <a:rPr lang="en-US" smtClean="0"/>
              <a:t>10-Jul-17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196D77-17F3-AD43-86BF-ADE99E39D03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48D57F-B376-1B47-B50F-3E4EA37940D4}" type="datetimeFigureOut">
              <a:rPr lang="en-US" smtClean="0"/>
              <a:t>10-Jul-17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196D77-17F3-AD43-86BF-ADE99E39D03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48D57F-B376-1B47-B50F-3E4EA37940D4}" type="datetimeFigureOut">
              <a:rPr lang="en-US" smtClean="0"/>
              <a:t>10-Jul-17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196D77-17F3-AD43-86BF-ADE99E39D03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8D57F-B376-1B47-B50F-3E4EA37940D4}" type="datetimeFigureOut">
              <a:rPr lang="en-US" smtClean="0"/>
              <a:t>10-Jul-17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96D77-17F3-AD43-86BF-ADE99E39D03B}" type="slidenum">
              <a:rPr lang="en-US" smtClean="0"/>
              <a:t>‹#›</a:t>
            </a:fld>
            <a:endParaRPr lang="en-US"/>
          </a:p>
        </p:txBody>
      </p:sp>
    </p:spTree>
    <p:extLst>
      <p:ext uri="{BB962C8B-B14F-4D97-AF65-F5344CB8AC3E}">
        <p14:creationId xmlns:p14="http://schemas.microsoft.com/office/powerpoint/2010/main" val="16218166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jpeg"/><Relationship Id="rId10" Type="http://schemas.openxmlformats.org/officeDocument/2006/relationships/image" Target="../media/image19.png"/><Relationship Id="rId4" Type="http://schemas.openxmlformats.org/officeDocument/2006/relationships/image" Target="../media/image15.jpe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05205" y="4707666"/>
            <a:ext cx="6638795" cy="1908215"/>
          </a:xfrm>
          <a:prstGeom prst="rect">
            <a:avLst/>
          </a:prstGeom>
          <a:noFill/>
        </p:spPr>
        <p:txBody>
          <a:bodyPr wrap="square" rtlCol="0">
            <a:spAutoFit/>
          </a:bodyPr>
          <a:lstStyle/>
          <a:p>
            <a:r>
              <a:rPr lang="en-GB" sz="2400" b="1" dirty="0" smtClean="0"/>
              <a:t>Exploring community response to Seasonal Malaria Chemoprevention. What are the factors associated with social acceptability of SMC in different contexts?</a:t>
            </a:r>
            <a:r>
              <a:rPr lang="en-GB" sz="1600" dirty="0" smtClean="0">
                <a:solidFill>
                  <a:srgbClr val="FF0000"/>
                </a:solidFill>
              </a:rPr>
              <a:t> </a:t>
            </a:r>
            <a:r>
              <a:rPr lang="en-GB" sz="2400" b="1" dirty="0" smtClean="0">
                <a:solidFill>
                  <a:schemeClr val="bg2"/>
                </a:solidFill>
              </a:rPr>
              <a:t>D</a:t>
            </a:r>
          </a:p>
          <a:p>
            <a:r>
              <a:rPr lang="en-GB" sz="2200" b="1" dirty="0">
                <a:solidFill>
                  <a:schemeClr val="bg2"/>
                </a:solidFill>
              </a:rPr>
              <a:t>H. </a:t>
            </a:r>
            <a:r>
              <a:rPr lang="en-GB" sz="2200" b="1" dirty="0" smtClean="0">
                <a:solidFill>
                  <a:schemeClr val="bg2"/>
                </a:solidFill>
              </a:rPr>
              <a:t>Kivumbi, </a:t>
            </a:r>
            <a:r>
              <a:rPr lang="en-GB" sz="2200" b="1" dirty="0">
                <a:solidFill>
                  <a:schemeClr val="bg2"/>
                </a:solidFill>
              </a:rPr>
              <a:t>S</a:t>
            </a:r>
            <a:r>
              <a:rPr lang="en-GB" sz="2200" b="1" dirty="0" smtClean="0">
                <a:solidFill>
                  <a:schemeClr val="bg2"/>
                </a:solidFill>
              </a:rPr>
              <a:t>. Martin et al.</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 y="4905345"/>
            <a:ext cx="2248135" cy="756428"/>
          </a:xfrm>
          <a:prstGeom prst="rect">
            <a:avLst/>
          </a:prstGeom>
        </p:spPr>
      </p:pic>
      <p:pic>
        <p:nvPicPr>
          <p:cNvPr id="8" name="Picture 2" descr="https://www.unitaid.eu/ui/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30" y="5732956"/>
            <a:ext cx="1664330" cy="394437"/>
          </a:xfrm>
          <a:prstGeom prst="rect">
            <a:avLst/>
          </a:prstGeom>
          <a:solidFill>
            <a:schemeClr val="bg1"/>
          </a:solidFill>
        </p:spPr>
      </p:pic>
    </p:spTree>
    <p:extLst>
      <p:ext uri="{BB962C8B-B14F-4D97-AF65-F5344CB8AC3E}">
        <p14:creationId xmlns:p14="http://schemas.microsoft.com/office/powerpoint/2010/main" val="1990168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20306" y="2154765"/>
            <a:ext cx="3886200" cy="3049186"/>
          </a:xfrm>
        </p:spPr>
        <p:txBody>
          <a:bodyPr>
            <a:normAutofit fontScale="62500" lnSpcReduction="20000"/>
          </a:bodyPr>
          <a:lstStyle/>
          <a:p>
            <a:pPr marL="0" indent="0">
              <a:lnSpc>
                <a:spcPct val="120000"/>
              </a:lnSpc>
              <a:buNone/>
            </a:pPr>
            <a:r>
              <a:rPr lang="en-GB" sz="3400" b="1" dirty="0">
                <a:solidFill>
                  <a:srgbClr val="008080"/>
                </a:solidFill>
              </a:rPr>
              <a:t>Case study </a:t>
            </a:r>
            <a:r>
              <a:rPr lang="en-GB" sz="3400" b="1" dirty="0" smtClean="0">
                <a:solidFill>
                  <a:srgbClr val="008080"/>
                </a:solidFill>
              </a:rPr>
              <a:t>approach allows in-depth</a:t>
            </a:r>
            <a:r>
              <a:rPr lang="en-GB" sz="3400" b="1" dirty="0">
                <a:solidFill>
                  <a:srgbClr val="008080"/>
                </a:solidFill>
              </a:rPr>
              <a:t>, multi-faceted understanding, to explain, describe or explore how a new intervention is being implemented and received on the ground. </a:t>
            </a:r>
            <a:endParaRPr lang="en-US" sz="3000" i="1" dirty="0">
              <a:solidFill>
                <a:srgbClr val="008080"/>
              </a:solidFill>
            </a:endParaRPr>
          </a:p>
          <a:p>
            <a:pPr marL="0" indent="0">
              <a:buNone/>
            </a:pPr>
            <a:r>
              <a:rPr lang="en-US" sz="2300" i="1" dirty="0" smtClean="0"/>
              <a:t>Ref: </a:t>
            </a:r>
            <a:r>
              <a:rPr lang="en-GB" sz="2300" i="1" dirty="0" smtClean="0"/>
              <a:t>Crowe </a:t>
            </a:r>
            <a:r>
              <a:rPr lang="en-GB" sz="2300" i="1" dirty="0"/>
              <a:t>et al., </a:t>
            </a:r>
            <a:r>
              <a:rPr lang="en-GB" sz="2300" i="1" dirty="0" smtClean="0"/>
              <a:t>2011; Yin</a:t>
            </a:r>
            <a:r>
              <a:rPr lang="en-GB" sz="2300" i="1" dirty="0"/>
              <a:t>, </a:t>
            </a:r>
            <a:r>
              <a:rPr lang="en-GB" sz="2300" i="1" dirty="0" smtClean="0"/>
              <a:t>2009; </a:t>
            </a:r>
            <a:r>
              <a:rPr lang="en-GB" sz="2300" i="1" dirty="0"/>
              <a:t>Stake, 1995</a:t>
            </a:r>
            <a:endParaRPr lang="en-US" sz="2300" i="1" dirty="0"/>
          </a:p>
        </p:txBody>
      </p:sp>
      <p:sp>
        <p:nvSpPr>
          <p:cNvPr id="2" name="Content Placeholder 1"/>
          <p:cNvSpPr>
            <a:spLocks noGrp="1"/>
          </p:cNvSpPr>
          <p:nvPr>
            <p:ph sz="half" idx="2"/>
          </p:nvPr>
        </p:nvSpPr>
        <p:spPr>
          <a:xfrm>
            <a:off x="4514849" y="2323782"/>
            <a:ext cx="4073565" cy="4351338"/>
          </a:xfrm>
        </p:spPr>
        <p:txBody>
          <a:bodyPr>
            <a:normAutofit fontScale="62500" lnSpcReduction="20000"/>
          </a:bodyPr>
          <a:lstStyle/>
          <a:p>
            <a:r>
              <a:rPr lang="en-US" dirty="0" smtClean="0"/>
              <a:t>10-15 were conducted in each country </a:t>
            </a:r>
          </a:p>
          <a:p>
            <a:r>
              <a:rPr lang="en-US" dirty="0" smtClean="0"/>
              <a:t>Gender disaggregated recipient’s caregivers or parents</a:t>
            </a:r>
          </a:p>
          <a:p>
            <a:endParaRPr lang="en-US" dirty="0"/>
          </a:p>
          <a:p>
            <a:endParaRPr lang="en-US" dirty="0" smtClean="0"/>
          </a:p>
          <a:p>
            <a:pPr marL="0" indent="0">
              <a:buNone/>
            </a:pPr>
            <a:endParaRPr lang="en-US" dirty="0" smtClean="0"/>
          </a:p>
          <a:p>
            <a:r>
              <a:rPr lang="en-US" dirty="0" smtClean="0"/>
              <a:t>10-15 were conducted in Burkina Faso with community </a:t>
            </a:r>
            <a:r>
              <a:rPr lang="en-US" dirty="0"/>
              <a:t>leaders and </a:t>
            </a:r>
            <a:r>
              <a:rPr lang="en-US" dirty="0" smtClean="0"/>
              <a:t>community health workers</a:t>
            </a:r>
            <a:endParaRPr lang="en-US" dirty="0"/>
          </a:p>
          <a:p>
            <a:r>
              <a:rPr lang="en-GB" dirty="0"/>
              <a:t>Jan-Feb 2017 by </a:t>
            </a:r>
            <a:r>
              <a:rPr lang="en-GB" dirty="0" smtClean="0"/>
              <a:t>national </a:t>
            </a:r>
            <a:r>
              <a:rPr lang="en-GB" dirty="0"/>
              <a:t>consultants after ethical clearance and informed consent participants</a:t>
            </a:r>
          </a:p>
          <a:p>
            <a:r>
              <a:rPr lang="en-GB" dirty="0" smtClean="0"/>
              <a:t>Compare three </a:t>
            </a:r>
            <a:r>
              <a:rPr lang="en-GB" dirty="0"/>
              <a:t>country contexts </a:t>
            </a:r>
            <a:r>
              <a:rPr lang="en-GB" dirty="0" smtClean="0"/>
              <a:t>to present </a:t>
            </a:r>
            <a:r>
              <a:rPr lang="en-GB" dirty="0"/>
              <a:t>a </a:t>
            </a:r>
            <a:r>
              <a:rPr lang="en-GB" i="1" dirty="0"/>
              <a:t>collective</a:t>
            </a:r>
            <a:r>
              <a:rPr lang="en-GB" dirty="0"/>
              <a:t> case </a:t>
            </a:r>
            <a:r>
              <a:rPr lang="en-GB" dirty="0" smtClean="0"/>
              <a:t>study</a:t>
            </a:r>
            <a:endParaRPr lang="en-US" dirty="0"/>
          </a:p>
          <a:p>
            <a:endParaRPr lang="en-US" dirty="0"/>
          </a:p>
        </p:txBody>
      </p:sp>
      <p:sp>
        <p:nvSpPr>
          <p:cNvPr id="5" name="Rectangle 4"/>
          <p:cNvSpPr/>
          <p:nvPr/>
        </p:nvSpPr>
        <p:spPr>
          <a:xfrm>
            <a:off x="0" y="460472"/>
            <a:ext cx="9144000" cy="76944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Design: Qualitative Enquiry, Case Studies</a:t>
            </a:r>
            <a:endParaRPr lang="en-US" sz="3200" b="1" dirty="0">
              <a:latin typeface="Tw Cen MT" charset="0"/>
              <a:ea typeface="Tw Cen MT" charset="0"/>
              <a:cs typeface="Tw Cen MT" charset="0"/>
            </a:endParaRPr>
          </a:p>
        </p:txBody>
      </p:sp>
      <p:sp>
        <p:nvSpPr>
          <p:cNvPr id="9" name="Rounded Rectangle 8"/>
          <p:cNvSpPr/>
          <p:nvPr/>
        </p:nvSpPr>
        <p:spPr>
          <a:xfrm>
            <a:off x="4721250" y="1603297"/>
            <a:ext cx="3300005" cy="682388"/>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Focus Group Discussions</a:t>
            </a:r>
            <a:endParaRPr lang="en-GB" sz="2400" dirty="0"/>
          </a:p>
        </p:txBody>
      </p:sp>
      <p:sp>
        <p:nvSpPr>
          <p:cNvPr id="10" name="Rounded Rectangle 9"/>
          <p:cNvSpPr/>
          <p:nvPr/>
        </p:nvSpPr>
        <p:spPr>
          <a:xfrm>
            <a:off x="4721249" y="3301182"/>
            <a:ext cx="3300005" cy="682388"/>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Key Informant Interviews</a:t>
            </a:r>
            <a:endParaRPr lang="en-GB" sz="2400" dirty="0"/>
          </a:p>
        </p:txBody>
      </p:sp>
    </p:spTree>
    <p:extLst>
      <p:ext uri="{BB962C8B-B14F-4D97-AF65-F5344CB8AC3E}">
        <p14:creationId xmlns:p14="http://schemas.microsoft.com/office/powerpoint/2010/main" val="21397467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 y="1372465"/>
            <a:ext cx="8027670" cy="5349012"/>
          </a:xfrm>
        </p:spPr>
        <p:txBody>
          <a:bodyPr>
            <a:noAutofit/>
          </a:bodyPr>
          <a:lstStyle/>
          <a:p>
            <a:pPr>
              <a:buFont typeface="Wingdings" panose="05000000000000000000" pitchFamily="2" charset="2"/>
              <a:buChar char="ü"/>
            </a:pPr>
            <a:r>
              <a:rPr lang="en-GB" sz="2200" dirty="0" smtClean="0">
                <a:solidFill>
                  <a:srgbClr val="006666"/>
                </a:solidFill>
              </a:rPr>
              <a:t>Qualitative analysis: interviews transcribed from local </a:t>
            </a:r>
            <a:r>
              <a:rPr lang="en-GB" sz="2200" dirty="0">
                <a:solidFill>
                  <a:srgbClr val="006666"/>
                </a:solidFill>
              </a:rPr>
              <a:t>language </a:t>
            </a:r>
            <a:r>
              <a:rPr lang="en-GB" sz="2200" dirty="0" smtClean="0">
                <a:solidFill>
                  <a:srgbClr val="006666"/>
                </a:solidFill>
              </a:rPr>
              <a:t>to French </a:t>
            </a:r>
            <a:r>
              <a:rPr lang="en-GB" sz="2200" dirty="0">
                <a:solidFill>
                  <a:srgbClr val="006666"/>
                </a:solidFill>
              </a:rPr>
              <a:t>and </a:t>
            </a:r>
            <a:r>
              <a:rPr lang="en-GB" sz="2200" dirty="0" smtClean="0">
                <a:solidFill>
                  <a:srgbClr val="006666"/>
                </a:solidFill>
              </a:rPr>
              <a:t>English entered in to MS Word</a:t>
            </a:r>
            <a:r>
              <a:rPr lang="en-GB" sz="2200" dirty="0">
                <a:solidFill>
                  <a:srgbClr val="006666"/>
                </a:solidFill>
              </a:rPr>
              <a:t> </a:t>
            </a:r>
            <a:r>
              <a:rPr lang="en-GB" sz="2200" dirty="0" smtClean="0">
                <a:solidFill>
                  <a:srgbClr val="006666"/>
                </a:solidFill>
              </a:rPr>
              <a:t>document</a:t>
            </a:r>
          </a:p>
          <a:p>
            <a:pPr>
              <a:buFont typeface="Wingdings" panose="05000000000000000000" pitchFamily="2" charset="2"/>
              <a:buChar char="ü"/>
            </a:pPr>
            <a:r>
              <a:rPr lang="en-GB" sz="2200" dirty="0" smtClean="0"/>
              <a:t>Content analysis built on conceptual framework and identified recurring themes manually (Chad </a:t>
            </a:r>
            <a:r>
              <a:rPr lang="en-GB" sz="2200" dirty="0"/>
              <a:t>and </a:t>
            </a:r>
            <a:r>
              <a:rPr lang="en-GB" sz="2200" dirty="0" smtClean="0"/>
              <a:t>Nigeria)</a:t>
            </a:r>
            <a:endParaRPr lang="en-GB" sz="2200" dirty="0"/>
          </a:p>
          <a:p>
            <a:pPr>
              <a:buFont typeface="Wingdings" panose="05000000000000000000" pitchFamily="2" charset="2"/>
              <a:buChar char="ü"/>
            </a:pPr>
            <a:r>
              <a:rPr lang="en-GB" sz="2200" dirty="0">
                <a:solidFill>
                  <a:srgbClr val="006666"/>
                </a:solidFill>
              </a:rPr>
              <a:t>C</a:t>
            </a:r>
            <a:r>
              <a:rPr lang="en-GB" sz="2200" dirty="0" smtClean="0">
                <a:solidFill>
                  <a:srgbClr val="006666"/>
                </a:solidFill>
              </a:rPr>
              <a:t>odebook </a:t>
            </a:r>
            <a:r>
              <a:rPr lang="en-GB" sz="2200" dirty="0">
                <a:solidFill>
                  <a:srgbClr val="006666"/>
                </a:solidFill>
              </a:rPr>
              <a:t>developed using </a:t>
            </a:r>
            <a:r>
              <a:rPr lang="en-GB" sz="2200" dirty="0" smtClean="0">
                <a:solidFill>
                  <a:srgbClr val="006666"/>
                </a:solidFill>
              </a:rPr>
              <a:t>pre-identified </a:t>
            </a:r>
            <a:r>
              <a:rPr lang="en-GB" sz="2200" dirty="0">
                <a:solidFill>
                  <a:srgbClr val="006666"/>
                </a:solidFill>
              </a:rPr>
              <a:t>codes based on conceptual framework themes </a:t>
            </a:r>
            <a:r>
              <a:rPr lang="en-GB" sz="2200" dirty="0" smtClean="0">
                <a:solidFill>
                  <a:srgbClr val="006666"/>
                </a:solidFill>
              </a:rPr>
              <a:t>using </a:t>
            </a:r>
            <a:r>
              <a:rPr lang="en-GB" sz="2200" dirty="0" err="1" smtClean="0">
                <a:solidFill>
                  <a:srgbClr val="006666"/>
                </a:solidFill>
              </a:rPr>
              <a:t>N’Vivo</a:t>
            </a:r>
            <a:r>
              <a:rPr lang="en-GB" sz="2200" dirty="0" smtClean="0">
                <a:solidFill>
                  <a:srgbClr val="006666"/>
                </a:solidFill>
              </a:rPr>
              <a:t> </a:t>
            </a:r>
            <a:r>
              <a:rPr lang="en-GB" sz="2200" dirty="0">
                <a:solidFill>
                  <a:srgbClr val="006666"/>
                </a:solidFill>
              </a:rPr>
              <a:t>10 software </a:t>
            </a:r>
            <a:r>
              <a:rPr lang="en-GB" sz="2200" dirty="0" smtClean="0">
                <a:solidFill>
                  <a:srgbClr val="006666"/>
                </a:solidFill>
              </a:rPr>
              <a:t>(Burkina Faso)</a:t>
            </a:r>
          </a:p>
          <a:p>
            <a:pPr>
              <a:buFont typeface="Wingdings" panose="05000000000000000000" pitchFamily="2" charset="2"/>
              <a:buChar char="ü"/>
            </a:pPr>
            <a:r>
              <a:rPr lang="en-GB" sz="2200" i="1" dirty="0"/>
              <a:t>P</a:t>
            </a:r>
            <a:r>
              <a:rPr lang="en-GB" sz="2200" i="1" dirty="0" smtClean="0"/>
              <a:t>ositivist</a:t>
            </a:r>
            <a:r>
              <a:rPr lang="en-GB" sz="2200" dirty="0" smtClean="0"/>
              <a:t> </a:t>
            </a:r>
            <a:r>
              <a:rPr lang="en-GB" sz="2200" dirty="0"/>
              <a:t>approach </a:t>
            </a:r>
            <a:r>
              <a:rPr lang="en-GB" sz="2200" dirty="0" smtClean="0"/>
              <a:t>used for case </a:t>
            </a:r>
            <a:r>
              <a:rPr lang="en-GB" sz="2200" dirty="0"/>
              <a:t>study by looking at pre-conceived variables of SMC acceptability as per conceptual framework and fit </a:t>
            </a:r>
            <a:r>
              <a:rPr lang="en-GB" sz="2200" dirty="0" smtClean="0"/>
              <a:t>to findings</a:t>
            </a:r>
          </a:p>
          <a:p>
            <a:pPr>
              <a:buFont typeface="Wingdings" panose="05000000000000000000" pitchFamily="2" charset="2"/>
              <a:buChar char="ü"/>
            </a:pPr>
            <a:r>
              <a:rPr lang="en-GB" sz="2200" dirty="0" smtClean="0">
                <a:solidFill>
                  <a:srgbClr val="006666"/>
                </a:solidFill>
              </a:rPr>
              <a:t>Analysed </a:t>
            </a:r>
            <a:r>
              <a:rPr lang="en-GB" sz="2200" dirty="0">
                <a:solidFill>
                  <a:srgbClr val="006666"/>
                </a:solidFill>
              </a:rPr>
              <a:t>each </a:t>
            </a:r>
            <a:r>
              <a:rPr lang="en-GB" sz="2200" dirty="0" smtClean="0">
                <a:solidFill>
                  <a:srgbClr val="006666"/>
                </a:solidFill>
              </a:rPr>
              <a:t>interview </a:t>
            </a:r>
            <a:r>
              <a:rPr lang="en-GB" sz="2200" dirty="0">
                <a:solidFill>
                  <a:srgbClr val="006666"/>
                </a:solidFill>
              </a:rPr>
              <a:t>by applying </a:t>
            </a:r>
            <a:r>
              <a:rPr lang="en-GB" sz="2200" dirty="0" smtClean="0">
                <a:solidFill>
                  <a:srgbClr val="006666"/>
                </a:solidFill>
              </a:rPr>
              <a:t>coding </a:t>
            </a:r>
            <a:r>
              <a:rPr lang="en-GB" sz="2200" dirty="0">
                <a:solidFill>
                  <a:srgbClr val="006666"/>
                </a:solidFill>
              </a:rPr>
              <a:t>category and factor type to the matching word </a:t>
            </a:r>
            <a:r>
              <a:rPr lang="en-GB" sz="2200" dirty="0" smtClean="0">
                <a:solidFill>
                  <a:srgbClr val="006666"/>
                </a:solidFill>
              </a:rPr>
              <a:t>groups </a:t>
            </a:r>
          </a:p>
          <a:p>
            <a:pPr>
              <a:buFont typeface="Wingdings" panose="05000000000000000000" pitchFamily="2" charset="2"/>
              <a:buChar char="ü"/>
            </a:pPr>
            <a:r>
              <a:rPr lang="en-GB" sz="2200" dirty="0" smtClean="0"/>
              <a:t>Exported transcripts from MS Word to </a:t>
            </a:r>
            <a:r>
              <a:rPr lang="en-GB" sz="2200" dirty="0" err="1" smtClean="0"/>
              <a:t>N’Vivo</a:t>
            </a:r>
            <a:r>
              <a:rPr lang="en-GB" sz="2200" dirty="0" smtClean="0"/>
              <a:t>, using the software’s framework </a:t>
            </a:r>
            <a:r>
              <a:rPr lang="en-GB" sz="2200" dirty="0"/>
              <a:t>analysis module </a:t>
            </a:r>
            <a:r>
              <a:rPr lang="en-GB" sz="2200" dirty="0" smtClean="0"/>
              <a:t>to </a:t>
            </a:r>
            <a:r>
              <a:rPr lang="en-GB" sz="2200" dirty="0"/>
              <a:t>highlight occurrences for each node. </a:t>
            </a:r>
            <a:endParaRPr lang="en-US" sz="2200" dirty="0"/>
          </a:p>
          <a:p>
            <a:endParaRPr lang="en-US" sz="2200" dirty="0"/>
          </a:p>
        </p:txBody>
      </p:sp>
      <p:sp>
        <p:nvSpPr>
          <p:cNvPr id="4" name="Slide Number Placeholder 3"/>
          <p:cNvSpPr>
            <a:spLocks noGrp="1"/>
          </p:cNvSpPr>
          <p:nvPr>
            <p:ph type="sldNum" sz="quarter" idx="12"/>
          </p:nvPr>
        </p:nvSpPr>
        <p:spPr/>
        <p:txBody>
          <a:bodyPr/>
          <a:lstStyle/>
          <a:p>
            <a:pPr>
              <a:defRPr/>
            </a:pPr>
            <a:fld id="{468D62EB-21C0-482E-A92A-E512D452A8C9}" type="slidenum">
              <a:rPr lang="en-US" smtClean="0"/>
              <a:pPr>
                <a:defRPr/>
              </a:pPr>
              <a:t>11</a:t>
            </a:fld>
            <a:endParaRPr lang="en-US"/>
          </a:p>
        </p:txBody>
      </p:sp>
      <p:sp>
        <p:nvSpPr>
          <p:cNvPr id="5" name="Rectangle 4"/>
          <p:cNvSpPr/>
          <p:nvPr/>
        </p:nvSpPr>
        <p:spPr>
          <a:xfrm>
            <a:off x="0" y="460472"/>
            <a:ext cx="9144000" cy="76944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Data Analysis</a:t>
            </a:r>
            <a:endParaRPr lang="en-US" sz="3200" b="1" dirty="0">
              <a:latin typeface="Tw Cen MT" charset="0"/>
              <a:ea typeface="Tw Cen MT" charset="0"/>
              <a:cs typeface="Tw Cen MT" charset="0"/>
            </a:endParaRPr>
          </a:p>
        </p:txBody>
      </p:sp>
    </p:spTree>
    <p:extLst>
      <p:ext uri="{BB962C8B-B14F-4D97-AF65-F5344CB8AC3E}">
        <p14:creationId xmlns:p14="http://schemas.microsoft.com/office/powerpoint/2010/main" val="2678338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0472"/>
            <a:ext cx="9144000" cy="76944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smtClean="0">
                <a:latin typeface="Tw Cen MT" charset="0"/>
                <a:ea typeface="Tw Cen MT" charset="0"/>
                <a:cs typeface="Tw Cen MT" charset="0"/>
              </a:rPr>
              <a:t>	SP+AQ Supplies</a:t>
            </a:r>
            <a:endParaRPr lang="en-US" sz="3200" b="1" dirty="0">
              <a:latin typeface="Tw Cen MT" charset="0"/>
              <a:ea typeface="Tw Cen MT" charset="0"/>
              <a:cs typeface="Tw Cen MT" charset="0"/>
            </a:endParaRPr>
          </a:p>
        </p:txBody>
      </p:sp>
      <p:sp>
        <p:nvSpPr>
          <p:cNvPr id="12" name="Text Placeholder 11"/>
          <p:cNvSpPr>
            <a:spLocks noGrp="1"/>
          </p:cNvSpPr>
          <p:nvPr>
            <p:ph type="body" idx="1"/>
          </p:nvPr>
        </p:nvSpPr>
        <p:spPr>
          <a:xfrm>
            <a:off x="411480" y="1374079"/>
            <a:ext cx="4217670" cy="823912"/>
          </a:xfrm>
        </p:spPr>
        <p:txBody>
          <a:bodyPr>
            <a:normAutofit/>
          </a:bodyPr>
          <a:lstStyle/>
          <a:p>
            <a:r>
              <a:rPr lang="en-US" sz="1900" dirty="0" smtClean="0"/>
              <a:t>Chadian community </a:t>
            </a:r>
            <a:r>
              <a:rPr lang="en-US" sz="1900" dirty="0"/>
              <a:t>d</a:t>
            </a:r>
            <a:r>
              <a:rPr lang="en-US" sz="1900" dirty="0" smtClean="0"/>
              <a:t>istributor at work</a:t>
            </a:r>
            <a:endParaRPr lang="en-US" sz="19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8640" y="2197992"/>
            <a:ext cx="3969542" cy="4660008"/>
          </a:xfrm>
        </p:spPr>
      </p:pic>
      <p:sp>
        <p:nvSpPr>
          <p:cNvPr id="13" name="Text Placeholder 12"/>
          <p:cNvSpPr>
            <a:spLocks noGrp="1"/>
          </p:cNvSpPr>
          <p:nvPr>
            <p:ph type="body" sz="quarter" idx="3"/>
          </p:nvPr>
        </p:nvSpPr>
        <p:spPr>
          <a:xfrm>
            <a:off x="4838880" y="1904999"/>
            <a:ext cx="4130040" cy="638273"/>
          </a:xfrm>
        </p:spPr>
        <p:txBody>
          <a:bodyPr>
            <a:normAutofit lnSpcReduction="10000"/>
          </a:bodyPr>
          <a:lstStyle/>
          <a:p>
            <a:r>
              <a:rPr lang="en-US" sz="2000" dirty="0" smtClean="0"/>
              <a:t>SMC campaign launch in </a:t>
            </a:r>
            <a:r>
              <a:rPr lang="en-US" sz="2000" dirty="0" err="1" smtClean="0"/>
              <a:t>Fada</a:t>
            </a:r>
            <a:r>
              <a:rPr lang="en-US" sz="2000" dirty="0" smtClean="0"/>
              <a:t> </a:t>
            </a:r>
            <a:r>
              <a:rPr lang="en-US" sz="2000" dirty="0" err="1" smtClean="0"/>
              <a:t>Ng'oum</a:t>
            </a:r>
            <a:r>
              <a:rPr lang="en-US" sz="2000" dirty="0" smtClean="0"/>
              <a:t> Burkina Faso, 2015</a:t>
            </a:r>
            <a:endParaRPr lang="en-US" sz="2000" dirty="0"/>
          </a:p>
        </p:txBody>
      </p:sp>
      <p:pic>
        <p:nvPicPr>
          <p:cNvPr id="9" name="Content Placeholder 8"/>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38880" y="2505074"/>
            <a:ext cx="3972698" cy="3866093"/>
          </a:xfr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9150" y="460472"/>
            <a:ext cx="4339770" cy="1325563"/>
          </a:xfrm>
          <a:prstGeom prst="rect">
            <a:avLst/>
          </a:prstGeom>
        </p:spPr>
      </p:pic>
    </p:spTree>
    <p:extLst>
      <p:ext uri="{BB962C8B-B14F-4D97-AF65-F5344CB8AC3E}">
        <p14:creationId xmlns:p14="http://schemas.microsoft.com/office/powerpoint/2010/main" val="1956827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28650" y="2242313"/>
            <a:ext cx="3886200" cy="4351338"/>
          </a:xfrm>
        </p:spPr>
        <p:txBody>
          <a:bodyPr>
            <a:normAutofit/>
          </a:bodyPr>
          <a:lstStyle/>
          <a:p>
            <a:pPr marL="0" indent="0">
              <a:buNone/>
            </a:pPr>
            <a:r>
              <a:rPr lang="en-GB" sz="2400" i="1" dirty="0"/>
              <a:t>“People no longer go to the hospital because the rate of malaria infection has reduced drastically” </a:t>
            </a:r>
            <a:r>
              <a:rPr lang="en-GB" sz="2400" i="1" dirty="0" smtClean="0">
                <a:solidFill>
                  <a:srgbClr val="006666"/>
                </a:solidFill>
              </a:rPr>
              <a:t>–</a:t>
            </a:r>
            <a:r>
              <a:rPr lang="en-GB" sz="2400" dirty="0" smtClean="0">
                <a:solidFill>
                  <a:srgbClr val="006666"/>
                </a:solidFill>
              </a:rPr>
              <a:t>Community Leader </a:t>
            </a:r>
          </a:p>
          <a:p>
            <a:endParaRPr lang="en-US" sz="2400" dirty="0">
              <a:solidFill>
                <a:srgbClr val="006666"/>
              </a:solidFill>
            </a:endParaRPr>
          </a:p>
          <a:p>
            <a:pPr marL="0" indent="0">
              <a:buNone/>
            </a:pPr>
            <a:r>
              <a:rPr lang="en-GB" sz="2400" i="1" dirty="0">
                <a:solidFill>
                  <a:srgbClr val="006666"/>
                </a:solidFill>
              </a:rPr>
              <a:t>“…We appreciate the drugs because we are seeing its positive impact on the health of our children”</a:t>
            </a:r>
            <a:r>
              <a:rPr lang="en-GB" sz="2400" i="1" dirty="0">
                <a:solidFill>
                  <a:srgbClr val="008080"/>
                </a:solidFill>
              </a:rPr>
              <a:t> </a:t>
            </a:r>
            <a:r>
              <a:rPr lang="en-GB" sz="2400" dirty="0" smtClean="0"/>
              <a:t>–Focus group discussion with female caregivers in Nigeria</a:t>
            </a:r>
            <a:endParaRPr lang="en-US" sz="2400" dirty="0"/>
          </a:p>
          <a:p>
            <a:endParaRPr lang="en-US" sz="2400" dirty="0"/>
          </a:p>
        </p:txBody>
      </p:sp>
      <p:sp>
        <p:nvSpPr>
          <p:cNvPr id="5" name="Content Placeholder 4"/>
          <p:cNvSpPr>
            <a:spLocks noGrp="1"/>
          </p:cNvSpPr>
          <p:nvPr>
            <p:ph sz="half" idx="2"/>
          </p:nvPr>
        </p:nvSpPr>
        <p:spPr>
          <a:xfrm>
            <a:off x="4629150" y="1709878"/>
            <a:ext cx="3886200" cy="4351338"/>
          </a:xfrm>
        </p:spPr>
        <p:txBody>
          <a:bodyPr>
            <a:normAutofit/>
          </a:bodyPr>
          <a:lstStyle/>
          <a:p>
            <a:pPr marL="0" indent="0" algn="r">
              <a:lnSpc>
                <a:spcPct val="70000"/>
              </a:lnSpc>
              <a:buNone/>
            </a:pPr>
            <a:r>
              <a:rPr lang="en-GB" sz="2400" i="1" dirty="0">
                <a:solidFill>
                  <a:srgbClr val="006666"/>
                </a:solidFill>
              </a:rPr>
              <a:t>“…Since we started using the drugs our children don’t fall sick anymore. We are happy with it and thankful”</a:t>
            </a:r>
            <a:r>
              <a:rPr lang="en-GB" sz="2400" i="1" dirty="0">
                <a:solidFill>
                  <a:srgbClr val="008080"/>
                </a:solidFill>
              </a:rPr>
              <a:t> </a:t>
            </a:r>
            <a:r>
              <a:rPr lang="en-GB" sz="2400" dirty="0" smtClean="0"/>
              <a:t>–Focus group </a:t>
            </a:r>
            <a:r>
              <a:rPr lang="en-GB" sz="2400" dirty="0"/>
              <a:t>d</a:t>
            </a:r>
            <a:r>
              <a:rPr lang="en-GB" sz="2400" dirty="0" smtClean="0"/>
              <a:t>iscussion with caregivers/parents  </a:t>
            </a:r>
          </a:p>
          <a:p>
            <a:pPr marL="0" indent="0" algn="r">
              <a:lnSpc>
                <a:spcPct val="70000"/>
              </a:lnSpc>
              <a:buNone/>
            </a:pPr>
            <a:endParaRPr lang="en-US" sz="2400" b="1" dirty="0">
              <a:solidFill>
                <a:srgbClr val="009790"/>
              </a:solidFill>
            </a:endParaRPr>
          </a:p>
          <a:p>
            <a:pPr marL="0" indent="0" algn="r">
              <a:lnSpc>
                <a:spcPct val="70000"/>
              </a:lnSpc>
              <a:buNone/>
            </a:pPr>
            <a:r>
              <a:rPr lang="en-GB" sz="2400" i="1" dirty="0"/>
              <a:t>“Because the medicine is given free… clear difference between children that take the medicine and one that didn’t take” </a:t>
            </a:r>
            <a:r>
              <a:rPr lang="en-GB" sz="2400" dirty="0" smtClean="0">
                <a:solidFill>
                  <a:srgbClr val="006666"/>
                </a:solidFill>
              </a:rPr>
              <a:t>–Focus group discussion</a:t>
            </a:r>
            <a:r>
              <a:rPr lang="en-GB" sz="2400" dirty="0">
                <a:solidFill>
                  <a:srgbClr val="006666"/>
                </a:solidFill>
              </a:rPr>
              <a:t> </a:t>
            </a:r>
            <a:r>
              <a:rPr lang="en-GB" sz="2400" dirty="0" smtClean="0">
                <a:solidFill>
                  <a:srgbClr val="006666"/>
                </a:solidFill>
              </a:rPr>
              <a:t>with </a:t>
            </a:r>
            <a:r>
              <a:rPr lang="en-GB" sz="2400" dirty="0">
                <a:solidFill>
                  <a:srgbClr val="006666"/>
                </a:solidFill>
              </a:rPr>
              <a:t>m</a:t>
            </a:r>
            <a:r>
              <a:rPr lang="en-GB" sz="2400" dirty="0" smtClean="0">
                <a:solidFill>
                  <a:srgbClr val="006666"/>
                </a:solidFill>
              </a:rPr>
              <a:t>ale heads of households</a:t>
            </a:r>
            <a:endParaRPr lang="en-US" sz="2400" dirty="0">
              <a:solidFill>
                <a:srgbClr val="006666"/>
              </a:solidFill>
            </a:endParaRPr>
          </a:p>
          <a:p>
            <a:pPr algn="r"/>
            <a:endParaRPr lang="en-US" sz="2400" dirty="0"/>
          </a:p>
        </p:txBody>
      </p:sp>
      <p:sp>
        <p:nvSpPr>
          <p:cNvPr id="6" name="Rectangle 5"/>
          <p:cNvSpPr/>
          <p:nvPr/>
        </p:nvSpPr>
        <p:spPr>
          <a:xfrm>
            <a:off x="0" y="460472"/>
            <a:ext cx="9144000" cy="76944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Lessons Learned: Why SMC is Acceptable</a:t>
            </a:r>
            <a:endParaRPr lang="en-US" sz="3200" b="1" dirty="0">
              <a:latin typeface="Tw Cen MT" charset="0"/>
              <a:ea typeface="Tw Cen MT" charset="0"/>
              <a:cs typeface="Tw Cen MT" charset="0"/>
            </a:endParaRPr>
          </a:p>
        </p:txBody>
      </p:sp>
    </p:spTree>
    <p:extLst>
      <p:ext uri="{BB962C8B-B14F-4D97-AF65-F5344CB8AC3E}">
        <p14:creationId xmlns:p14="http://schemas.microsoft.com/office/powerpoint/2010/main" val="17687579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4390" y="1932665"/>
            <a:ext cx="4335779" cy="4788811"/>
          </a:xfrm>
        </p:spPr>
        <p:txBody>
          <a:bodyPr>
            <a:normAutofit lnSpcReduction="10000"/>
          </a:bodyPr>
          <a:lstStyle/>
          <a:p>
            <a:pPr marL="0" indent="0" algn="just">
              <a:buNone/>
            </a:pPr>
            <a:endParaRPr lang="en-GB" sz="2400" i="1" dirty="0" smtClean="0">
              <a:solidFill>
                <a:srgbClr val="008080"/>
              </a:solidFill>
            </a:endParaRPr>
          </a:p>
          <a:p>
            <a:pPr marL="0" indent="0" algn="just">
              <a:buNone/>
            </a:pPr>
            <a:r>
              <a:rPr lang="en-GB" sz="2400" i="1" dirty="0" smtClean="0">
                <a:solidFill>
                  <a:srgbClr val="006666"/>
                </a:solidFill>
              </a:rPr>
              <a:t>Good </a:t>
            </a:r>
            <a:r>
              <a:rPr lang="en-GB" sz="2400" i="1" dirty="0">
                <a:solidFill>
                  <a:srgbClr val="006666"/>
                </a:solidFill>
              </a:rPr>
              <a:t>knowledge of </a:t>
            </a:r>
            <a:r>
              <a:rPr lang="en-GB" sz="2400" i="1" dirty="0" smtClean="0">
                <a:solidFill>
                  <a:srgbClr val="006666"/>
                </a:solidFill>
              </a:rPr>
              <a:t>malaria and SMC, implying access </a:t>
            </a:r>
            <a:r>
              <a:rPr lang="en-GB" sz="2400" i="1" dirty="0">
                <a:solidFill>
                  <a:srgbClr val="006666"/>
                </a:solidFill>
              </a:rPr>
              <a:t>to quality information </a:t>
            </a:r>
            <a:r>
              <a:rPr lang="en-GB" sz="2400" i="1" dirty="0" smtClean="0">
                <a:solidFill>
                  <a:srgbClr val="006666"/>
                </a:solidFill>
              </a:rPr>
              <a:t>that resulted in high acceptability and uptake</a:t>
            </a:r>
          </a:p>
          <a:p>
            <a:pPr marL="0" indent="0" algn="just">
              <a:buNone/>
            </a:pPr>
            <a:endParaRPr lang="en-GB" sz="2400" dirty="0" smtClean="0"/>
          </a:p>
          <a:p>
            <a:pPr marL="0" indent="0" algn="just">
              <a:buNone/>
            </a:pPr>
            <a:endParaRPr lang="en-GB" sz="2400" dirty="0" smtClean="0"/>
          </a:p>
          <a:p>
            <a:pPr marL="0" indent="0" algn="just">
              <a:buNone/>
            </a:pPr>
            <a:r>
              <a:rPr lang="en-GB" sz="2400" i="1" dirty="0" smtClean="0"/>
              <a:t>Acceptability of SMC directly linked to peoples’ perception of malaria burden and their knowledge of the benefits of prevention strategies (similar in Nigeria and Chad)</a:t>
            </a:r>
          </a:p>
        </p:txBody>
      </p:sp>
      <p:sp>
        <p:nvSpPr>
          <p:cNvPr id="4" name="Content Placeholder 3"/>
          <p:cNvSpPr>
            <a:spLocks noGrp="1"/>
          </p:cNvSpPr>
          <p:nvPr>
            <p:ph sz="half" idx="2"/>
          </p:nvPr>
        </p:nvSpPr>
        <p:spPr>
          <a:xfrm>
            <a:off x="4663440" y="1911336"/>
            <a:ext cx="4023360" cy="4345095"/>
          </a:xfrm>
        </p:spPr>
        <p:txBody>
          <a:bodyPr>
            <a:normAutofit lnSpcReduction="10000"/>
          </a:bodyPr>
          <a:lstStyle/>
          <a:p>
            <a:pPr marL="0" indent="0">
              <a:buNone/>
            </a:pPr>
            <a:endParaRPr lang="en-GB" sz="2400" i="1" dirty="0" smtClean="0"/>
          </a:p>
          <a:p>
            <a:pPr marL="0" indent="0">
              <a:buNone/>
            </a:pPr>
            <a:r>
              <a:rPr lang="en-GB" sz="2400" i="1" dirty="0" smtClean="0"/>
              <a:t>Door-to-door administration strategy and free medicines make SMC geographically and economically accessible</a:t>
            </a:r>
          </a:p>
          <a:p>
            <a:pPr marL="0" indent="0">
              <a:buNone/>
            </a:pPr>
            <a:endParaRPr lang="en-GB" sz="2400" i="1" dirty="0"/>
          </a:p>
          <a:p>
            <a:pPr marL="0" indent="0">
              <a:buNone/>
            </a:pPr>
            <a:endParaRPr lang="en-GB" sz="2400" i="1" dirty="0" smtClean="0"/>
          </a:p>
          <a:p>
            <a:pPr marL="0" indent="0">
              <a:buNone/>
            </a:pPr>
            <a:endParaRPr lang="en-GB" sz="2400" i="1" dirty="0" smtClean="0"/>
          </a:p>
          <a:p>
            <a:r>
              <a:rPr lang="en-US" sz="2400" i="1" dirty="0" smtClean="0"/>
              <a:t>Use town criers as informers</a:t>
            </a:r>
          </a:p>
          <a:p>
            <a:r>
              <a:rPr lang="en-US" sz="2400" i="1" dirty="0" smtClean="0"/>
              <a:t>Use of more child-friendly  dispersible medicines</a:t>
            </a:r>
            <a:endParaRPr lang="en-US" sz="2400" i="1" dirty="0"/>
          </a:p>
        </p:txBody>
      </p:sp>
      <p:sp>
        <p:nvSpPr>
          <p:cNvPr id="5" name="Slide Number Placeholder 4"/>
          <p:cNvSpPr>
            <a:spLocks noGrp="1"/>
          </p:cNvSpPr>
          <p:nvPr>
            <p:ph type="sldNum" sz="quarter" idx="12"/>
          </p:nvPr>
        </p:nvSpPr>
        <p:spPr/>
        <p:txBody>
          <a:bodyPr/>
          <a:lstStyle/>
          <a:p>
            <a:pPr>
              <a:defRPr/>
            </a:pPr>
            <a:fld id="{7C3FA32E-6E7D-4B19-971B-C3F11E0798D9}" type="slidenum">
              <a:rPr lang="en-US" smtClean="0"/>
              <a:pPr>
                <a:defRPr/>
              </a:pPr>
              <a:t>14</a:t>
            </a:fld>
            <a:endParaRPr lang="en-US"/>
          </a:p>
        </p:txBody>
      </p:sp>
      <p:sp>
        <p:nvSpPr>
          <p:cNvPr id="6" name="Rectangle 5"/>
          <p:cNvSpPr/>
          <p:nvPr/>
        </p:nvSpPr>
        <p:spPr>
          <a:xfrm>
            <a:off x="0" y="460472"/>
            <a:ext cx="9144000" cy="76944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Burkina Faso Context (high </a:t>
            </a:r>
            <a:r>
              <a:rPr lang="en-US" sz="3200" b="1" dirty="0">
                <a:latin typeface="Tw Cen MT" charset="0"/>
                <a:ea typeface="Tw Cen MT" charset="0"/>
                <a:cs typeface="Tw Cen MT" charset="0"/>
              </a:rPr>
              <a:t>u</a:t>
            </a:r>
            <a:r>
              <a:rPr lang="en-US" sz="3200" b="1" dirty="0" smtClean="0">
                <a:latin typeface="Tw Cen MT" charset="0"/>
                <a:ea typeface="Tw Cen MT" charset="0"/>
                <a:cs typeface="Tw Cen MT" charset="0"/>
              </a:rPr>
              <a:t>ptake)</a:t>
            </a:r>
            <a:endParaRPr lang="en-US" sz="3200" b="1" dirty="0">
              <a:latin typeface="Tw Cen MT" charset="0"/>
              <a:ea typeface="Tw Cen MT" charset="0"/>
              <a:cs typeface="Tw Cen MT" charset="0"/>
            </a:endParaRPr>
          </a:p>
        </p:txBody>
      </p:sp>
      <p:sp>
        <p:nvSpPr>
          <p:cNvPr id="10" name="Rounded Rectangle 9"/>
          <p:cNvSpPr/>
          <p:nvPr/>
        </p:nvSpPr>
        <p:spPr>
          <a:xfrm>
            <a:off x="5426691" y="1533958"/>
            <a:ext cx="2059959" cy="682388"/>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Opportunity</a:t>
            </a:r>
            <a:endParaRPr lang="en-GB" sz="2400" dirty="0"/>
          </a:p>
        </p:txBody>
      </p:sp>
      <p:sp>
        <p:nvSpPr>
          <p:cNvPr id="11" name="Rounded Rectangle 10"/>
          <p:cNvSpPr/>
          <p:nvPr/>
        </p:nvSpPr>
        <p:spPr>
          <a:xfrm>
            <a:off x="5149982" y="3899684"/>
            <a:ext cx="3050275" cy="682388"/>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Considerations for improvement</a:t>
            </a:r>
            <a:endParaRPr lang="en-GB" sz="2400" dirty="0"/>
          </a:p>
        </p:txBody>
      </p:sp>
    </p:spTree>
    <p:extLst>
      <p:ext uri="{BB962C8B-B14F-4D97-AF65-F5344CB8AC3E}">
        <p14:creationId xmlns:p14="http://schemas.microsoft.com/office/powerpoint/2010/main" val="1028094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134" y="2199109"/>
            <a:ext cx="3886200" cy="4351338"/>
          </a:xfrm>
        </p:spPr>
        <p:txBody>
          <a:bodyPr>
            <a:normAutofit fontScale="62500" lnSpcReduction="20000"/>
          </a:bodyPr>
          <a:lstStyle/>
          <a:p>
            <a:pPr marL="0" indent="0">
              <a:lnSpc>
                <a:spcPct val="100000"/>
              </a:lnSpc>
              <a:spcBef>
                <a:spcPts val="0"/>
              </a:spcBef>
              <a:buNone/>
            </a:pPr>
            <a:r>
              <a:rPr lang="en-US" sz="3500" i="1" dirty="0" smtClean="0"/>
              <a:t>Negative notions and misconceptions existed about SMC as forced family planning or immunization</a:t>
            </a:r>
          </a:p>
          <a:p>
            <a:pPr marL="0" indent="0">
              <a:lnSpc>
                <a:spcPct val="100000"/>
              </a:lnSpc>
              <a:spcBef>
                <a:spcPts val="0"/>
              </a:spcBef>
              <a:buNone/>
            </a:pPr>
            <a:r>
              <a:rPr lang="en-US" sz="3500" i="1" dirty="0" smtClean="0"/>
              <a:t> </a:t>
            </a:r>
          </a:p>
          <a:p>
            <a:pPr marL="0" indent="0">
              <a:lnSpc>
                <a:spcPct val="100000"/>
              </a:lnSpc>
              <a:spcBef>
                <a:spcPts val="0"/>
              </a:spcBef>
              <a:buNone/>
            </a:pPr>
            <a:r>
              <a:rPr lang="en-US" sz="3500" i="1" dirty="0" smtClean="0">
                <a:solidFill>
                  <a:srgbClr val="006666"/>
                </a:solidFill>
              </a:rPr>
              <a:t>Some caregivers were either not at home during campaigns, feared side effects or were discouraged by husbands</a:t>
            </a:r>
          </a:p>
          <a:p>
            <a:pPr marL="0" indent="0">
              <a:lnSpc>
                <a:spcPct val="100000"/>
              </a:lnSpc>
              <a:spcBef>
                <a:spcPts val="0"/>
              </a:spcBef>
              <a:buNone/>
            </a:pPr>
            <a:endParaRPr lang="en-US" sz="3500" i="1" dirty="0" smtClean="0">
              <a:solidFill>
                <a:srgbClr val="008080"/>
              </a:solidFill>
            </a:endParaRPr>
          </a:p>
          <a:p>
            <a:pPr marL="0" indent="0">
              <a:lnSpc>
                <a:spcPct val="100000"/>
              </a:lnSpc>
              <a:buNone/>
            </a:pPr>
            <a:r>
              <a:rPr lang="en-US" sz="3500" i="1" dirty="0" smtClean="0"/>
              <a:t>Male dominance, religious beliefs versus western medications</a:t>
            </a:r>
          </a:p>
          <a:p>
            <a:pPr marL="0" indent="0">
              <a:buNone/>
            </a:pPr>
            <a:endParaRPr lang="en-US" sz="3500" i="1" dirty="0" smtClean="0"/>
          </a:p>
          <a:p>
            <a:endParaRPr lang="en-US" sz="2100" i="1" dirty="0" smtClean="0"/>
          </a:p>
        </p:txBody>
      </p:sp>
      <p:sp>
        <p:nvSpPr>
          <p:cNvPr id="4" name="Content Placeholder 3"/>
          <p:cNvSpPr>
            <a:spLocks noGrp="1"/>
          </p:cNvSpPr>
          <p:nvPr>
            <p:ph sz="half" idx="2"/>
          </p:nvPr>
        </p:nvSpPr>
        <p:spPr>
          <a:xfrm>
            <a:off x="4455530" y="1825625"/>
            <a:ext cx="4306506" cy="4424704"/>
          </a:xfrm>
        </p:spPr>
        <p:txBody>
          <a:bodyPr>
            <a:noAutofit/>
          </a:bodyPr>
          <a:lstStyle/>
          <a:p>
            <a:pPr marL="0" indent="0" algn="just">
              <a:lnSpc>
                <a:spcPct val="100000"/>
              </a:lnSpc>
              <a:spcBef>
                <a:spcPts val="0"/>
              </a:spcBef>
              <a:buNone/>
            </a:pPr>
            <a:r>
              <a:rPr lang="en-US" sz="2100" i="1" dirty="0" smtClean="0">
                <a:solidFill>
                  <a:srgbClr val="006666"/>
                </a:solidFill>
              </a:rPr>
              <a:t>Missed </a:t>
            </a:r>
            <a:r>
              <a:rPr lang="en-US" sz="2100" i="1" dirty="0">
                <a:solidFill>
                  <a:srgbClr val="006666"/>
                </a:solidFill>
              </a:rPr>
              <a:t>opportunity due to stock-out </a:t>
            </a:r>
            <a:r>
              <a:rPr lang="en-US" sz="2100" i="1" dirty="0" smtClean="0">
                <a:solidFill>
                  <a:srgbClr val="006666"/>
                </a:solidFill>
              </a:rPr>
              <a:t>of drugs or other supplies (e.g., registration cards for children)</a:t>
            </a:r>
          </a:p>
          <a:p>
            <a:pPr marL="0" indent="0" algn="just">
              <a:lnSpc>
                <a:spcPct val="100000"/>
              </a:lnSpc>
              <a:spcBef>
                <a:spcPts val="0"/>
              </a:spcBef>
              <a:buNone/>
            </a:pPr>
            <a:endParaRPr lang="en-US" sz="2100" i="1" dirty="0" smtClean="0"/>
          </a:p>
          <a:p>
            <a:pPr marL="0" indent="0" algn="just">
              <a:lnSpc>
                <a:spcPct val="100000"/>
              </a:lnSpc>
              <a:spcBef>
                <a:spcPts val="0"/>
              </a:spcBef>
              <a:buNone/>
            </a:pPr>
            <a:r>
              <a:rPr lang="en-US" sz="2100" i="1" dirty="0" smtClean="0"/>
              <a:t>Inadequate </a:t>
            </a:r>
            <a:r>
              <a:rPr lang="en-US" sz="2100" i="1" dirty="0"/>
              <a:t>supervision of </a:t>
            </a:r>
            <a:r>
              <a:rPr lang="en-US" sz="2100" i="1" dirty="0" smtClean="0"/>
              <a:t>community health workers in </a:t>
            </a:r>
            <a:r>
              <a:rPr lang="en-US" sz="2100" i="1" dirty="0"/>
              <a:t>some </a:t>
            </a:r>
            <a:r>
              <a:rPr lang="en-US" sz="2100" i="1" dirty="0" smtClean="0"/>
              <a:t>local government areas</a:t>
            </a:r>
          </a:p>
          <a:p>
            <a:pPr marL="0" indent="0" algn="just">
              <a:lnSpc>
                <a:spcPct val="100000"/>
              </a:lnSpc>
              <a:spcBef>
                <a:spcPts val="0"/>
              </a:spcBef>
              <a:buNone/>
            </a:pPr>
            <a:endParaRPr lang="en-US" sz="2100" i="1" dirty="0" smtClean="0"/>
          </a:p>
          <a:p>
            <a:pPr marL="0" indent="0" algn="just">
              <a:lnSpc>
                <a:spcPct val="100000"/>
              </a:lnSpc>
              <a:spcBef>
                <a:spcPts val="0"/>
              </a:spcBef>
              <a:buNone/>
            </a:pPr>
            <a:r>
              <a:rPr lang="en-US" sz="2100" i="1" dirty="0" smtClean="0">
                <a:solidFill>
                  <a:srgbClr val="006666"/>
                </a:solidFill>
              </a:rPr>
              <a:t>Lack of confidence in health system, leading to caregivers seeking care from the private sector when adverse drug reactions were present in children</a:t>
            </a:r>
            <a:endParaRPr lang="en-US" sz="2100" i="1" dirty="0">
              <a:solidFill>
                <a:srgbClr val="006666"/>
              </a:solidFill>
            </a:endParaRPr>
          </a:p>
        </p:txBody>
      </p:sp>
      <p:sp>
        <p:nvSpPr>
          <p:cNvPr id="5" name="Slide Number Placeholder 4"/>
          <p:cNvSpPr>
            <a:spLocks noGrp="1"/>
          </p:cNvSpPr>
          <p:nvPr>
            <p:ph type="sldNum" sz="quarter" idx="12"/>
          </p:nvPr>
        </p:nvSpPr>
        <p:spPr/>
        <p:txBody>
          <a:bodyPr/>
          <a:lstStyle/>
          <a:p>
            <a:pPr>
              <a:defRPr/>
            </a:pPr>
            <a:fld id="{7C3FA32E-6E7D-4B19-971B-C3F11E0798D9}" type="slidenum">
              <a:rPr lang="en-US" smtClean="0"/>
              <a:pPr>
                <a:defRPr/>
              </a:pPr>
              <a:t>15</a:t>
            </a:fld>
            <a:endParaRPr lang="en-US"/>
          </a:p>
        </p:txBody>
      </p:sp>
      <p:sp>
        <p:nvSpPr>
          <p:cNvPr id="6" name="Rectangle 5"/>
          <p:cNvSpPr/>
          <p:nvPr/>
        </p:nvSpPr>
        <p:spPr>
          <a:xfrm>
            <a:off x="0" y="460472"/>
            <a:ext cx="9144000" cy="1013486"/>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Nigeria Context (medium uptake)</a:t>
            </a:r>
            <a:endParaRPr lang="en-US" sz="3200" b="1" dirty="0">
              <a:latin typeface="Tw Cen MT" charset="0"/>
              <a:ea typeface="Tw Cen MT" charset="0"/>
              <a:cs typeface="Tw Cen MT" charset="0"/>
            </a:endParaRPr>
          </a:p>
        </p:txBody>
      </p:sp>
    </p:spTree>
    <p:extLst>
      <p:ext uri="{BB962C8B-B14F-4D97-AF65-F5344CB8AC3E}">
        <p14:creationId xmlns:p14="http://schemas.microsoft.com/office/powerpoint/2010/main" val="38803037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4988" y="2526512"/>
            <a:ext cx="3886200" cy="4351338"/>
          </a:xfrm>
        </p:spPr>
        <p:txBody>
          <a:bodyPr>
            <a:noAutofit/>
          </a:bodyPr>
          <a:lstStyle/>
          <a:p>
            <a:pPr>
              <a:lnSpc>
                <a:spcPct val="80000"/>
              </a:lnSpc>
            </a:pPr>
            <a:r>
              <a:rPr lang="en-US" sz="2200" dirty="0" smtClean="0"/>
              <a:t>Radios were not </a:t>
            </a:r>
            <a:r>
              <a:rPr lang="en-US" sz="2200" dirty="0"/>
              <a:t>available or not used by all</a:t>
            </a:r>
          </a:p>
          <a:p>
            <a:pPr>
              <a:lnSpc>
                <a:spcPct val="80000"/>
              </a:lnSpc>
            </a:pPr>
            <a:r>
              <a:rPr lang="en-US" sz="2200" dirty="0" smtClean="0"/>
              <a:t>Neighbors chiefs / village </a:t>
            </a:r>
            <a:r>
              <a:rPr lang="en-US" sz="2200" dirty="0"/>
              <a:t>leaders </a:t>
            </a:r>
            <a:r>
              <a:rPr lang="en-US" sz="2200" dirty="0" smtClean="0"/>
              <a:t>considered better and </a:t>
            </a:r>
            <a:r>
              <a:rPr lang="en-US" sz="2200" dirty="0"/>
              <a:t>more effective </a:t>
            </a:r>
            <a:r>
              <a:rPr lang="en-US" sz="2200" dirty="0" smtClean="0"/>
              <a:t>sources </a:t>
            </a:r>
            <a:r>
              <a:rPr lang="en-US" sz="2200" dirty="0"/>
              <a:t>of information than public </a:t>
            </a:r>
            <a:r>
              <a:rPr lang="en-US" sz="2200" dirty="0" smtClean="0"/>
              <a:t>announcers - underused</a:t>
            </a:r>
            <a:endParaRPr lang="en-US" sz="2200" dirty="0"/>
          </a:p>
          <a:p>
            <a:pPr>
              <a:lnSpc>
                <a:spcPct val="80000"/>
              </a:lnSpc>
            </a:pPr>
            <a:r>
              <a:rPr lang="en-US" sz="2200" dirty="0" smtClean="0"/>
              <a:t>Too short of a notice was given for campaigns (one day before) - caregivers suggest that cycle be announced one </a:t>
            </a:r>
            <a:r>
              <a:rPr lang="en-US" sz="2200" dirty="0"/>
              <a:t>week </a:t>
            </a:r>
            <a:r>
              <a:rPr lang="en-US" sz="2200" dirty="0" smtClean="0"/>
              <a:t>earlier </a:t>
            </a:r>
            <a:endParaRPr lang="en-US" sz="2200" dirty="0"/>
          </a:p>
          <a:p>
            <a:pPr>
              <a:buFont typeface="Wingdings" panose="05000000000000000000" pitchFamily="2" charset="2"/>
              <a:buChar char="q"/>
            </a:pPr>
            <a:endParaRPr lang="en-US" sz="2200" dirty="0"/>
          </a:p>
        </p:txBody>
      </p:sp>
      <p:sp>
        <p:nvSpPr>
          <p:cNvPr id="4" name="Content Placeholder 3"/>
          <p:cNvSpPr>
            <a:spLocks noGrp="1"/>
          </p:cNvSpPr>
          <p:nvPr>
            <p:ph sz="half" idx="2"/>
          </p:nvPr>
        </p:nvSpPr>
        <p:spPr>
          <a:xfrm>
            <a:off x="4629150" y="1597025"/>
            <a:ext cx="4057650" cy="4351338"/>
          </a:xfrm>
        </p:spPr>
        <p:txBody>
          <a:bodyPr>
            <a:noAutofit/>
          </a:bodyPr>
          <a:lstStyle/>
          <a:p>
            <a:r>
              <a:rPr lang="en-US" sz="2200" dirty="0" smtClean="0"/>
              <a:t>CHW attitudes calls for supervision as some skipped households despite caregivers being present</a:t>
            </a:r>
          </a:p>
          <a:p>
            <a:r>
              <a:rPr lang="en-US" sz="2200" dirty="0" smtClean="0"/>
              <a:t>Poor and non-informative or inadequate information were provided by CHWs – Skills issues </a:t>
            </a:r>
          </a:p>
          <a:p>
            <a:r>
              <a:rPr lang="en-US" sz="2200" dirty="0" smtClean="0"/>
              <a:t>Caregivers, due to lack of information and guidance, fled from the distributors and feared side effects</a:t>
            </a:r>
          </a:p>
          <a:p>
            <a:r>
              <a:rPr lang="en-US" sz="2200" dirty="0" smtClean="0"/>
              <a:t>Suspicions on why the medicines were free of charge –negative intentions</a:t>
            </a:r>
            <a:endParaRPr lang="en-US" sz="2200" dirty="0"/>
          </a:p>
          <a:p>
            <a:endParaRPr lang="en-US" sz="2200" dirty="0"/>
          </a:p>
        </p:txBody>
      </p:sp>
      <p:sp>
        <p:nvSpPr>
          <p:cNvPr id="5" name="Slide Number Placeholder 4"/>
          <p:cNvSpPr>
            <a:spLocks noGrp="1"/>
          </p:cNvSpPr>
          <p:nvPr>
            <p:ph type="sldNum" sz="quarter" idx="12"/>
          </p:nvPr>
        </p:nvSpPr>
        <p:spPr/>
        <p:txBody>
          <a:bodyPr/>
          <a:lstStyle/>
          <a:p>
            <a:pPr>
              <a:defRPr/>
            </a:pPr>
            <a:fld id="{7C3FA32E-6E7D-4B19-971B-C3F11E0798D9}" type="slidenum">
              <a:rPr lang="en-US" smtClean="0"/>
              <a:pPr>
                <a:defRPr/>
              </a:pPr>
              <a:t>16</a:t>
            </a:fld>
            <a:endParaRPr lang="en-US"/>
          </a:p>
        </p:txBody>
      </p:sp>
      <p:sp>
        <p:nvSpPr>
          <p:cNvPr id="6" name="Rectangle 5"/>
          <p:cNvSpPr/>
          <p:nvPr/>
        </p:nvSpPr>
        <p:spPr>
          <a:xfrm>
            <a:off x="0" y="460472"/>
            <a:ext cx="9144000" cy="98619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Chad Context (low adherence)</a:t>
            </a:r>
            <a:endParaRPr lang="en-US" sz="3200" b="1" dirty="0">
              <a:latin typeface="Tw Cen MT" charset="0"/>
              <a:ea typeface="Tw Cen MT" charset="0"/>
              <a:cs typeface="Tw Cen MT" charset="0"/>
            </a:endParaRPr>
          </a:p>
        </p:txBody>
      </p:sp>
      <p:sp>
        <p:nvSpPr>
          <p:cNvPr id="8" name="Rounded Rectangle 7"/>
          <p:cNvSpPr/>
          <p:nvPr/>
        </p:nvSpPr>
        <p:spPr>
          <a:xfrm>
            <a:off x="753613" y="1648590"/>
            <a:ext cx="3368950" cy="682388"/>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Improve communication &amp; information resources</a:t>
            </a:r>
            <a:endParaRPr lang="en-GB" sz="2400" dirty="0"/>
          </a:p>
        </p:txBody>
      </p:sp>
    </p:spTree>
    <p:extLst>
      <p:ext uri="{BB962C8B-B14F-4D97-AF65-F5344CB8AC3E}">
        <p14:creationId xmlns:p14="http://schemas.microsoft.com/office/powerpoint/2010/main" val="16165844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9342" y="1465063"/>
            <a:ext cx="3886200" cy="4351338"/>
          </a:xfrm>
        </p:spPr>
        <p:txBody>
          <a:bodyPr>
            <a:noAutofit/>
          </a:bodyPr>
          <a:lstStyle/>
          <a:p>
            <a:r>
              <a:rPr lang="en-US" sz="2200" dirty="0" smtClean="0"/>
              <a:t>Social </a:t>
            </a:r>
            <a:r>
              <a:rPr lang="en-GB" sz="2200" dirty="0"/>
              <a:t>acceptability </a:t>
            </a:r>
            <a:r>
              <a:rPr lang="en-GB" sz="2200" dirty="0" smtClean="0"/>
              <a:t>of </a:t>
            </a:r>
            <a:r>
              <a:rPr lang="en-US" sz="2200" dirty="0" smtClean="0"/>
              <a:t>SMC like other MDAs </a:t>
            </a:r>
            <a:r>
              <a:rPr lang="en-GB" sz="2200" dirty="0" smtClean="0"/>
              <a:t>is context-specific, </a:t>
            </a:r>
            <a:r>
              <a:rPr lang="en-GB" sz="2200" dirty="0"/>
              <a:t>driven </a:t>
            </a:r>
            <a:r>
              <a:rPr lang="en-GB" sz="2200" dirty="0" smtClean="0"/>
              <a:t>by:</a:t>
            </a:r>
          </a:p>
          <a:p>
            <a:pPr marL="457200" lvl="1"/>
            <a:r>
              <a:rPr lang="en-GB" sz="1800" dirty="0" smtClean="0"/>
              <a:t>knowledge </a:t>
            </a:r>
            <a:r>
              <a:rPr lang="en-GB" sz="1800" dirty="0"/>
              <a:t>and understanding of the benefits (real and perceived) </a:t>
            </a:r>
            <a:endParaRPr lang="en-GB" sz="1800" dirty="0" smtClean="0"/>
          </a:p>
          <a:p>
            <a:pPr marL="457200" lvl="1"/>
            <a:r>
              <a:rPr lang="en-GB" sz="1800" dirty="0" smtClean="0"/>
              <a:t>its impact on economic savings </a:t>
            </a:r>
          </a:p>
          <a:p>
            <a:pPr marL="457200" lvl="1"/>
            <a:r>
              <a:rPr lang="en-GB" sz="1800" dirty="0" smtClean="0"/>
              <a:t>Actual reduction of malaria illness and death incidence</a:t>
            </a:r>
          </a:p>
          <a:p>
            <a:pPr marL="0" indent="0">
              <a:spcBef>
                <a:spcPts val="600"/>
              </a:spcBef>
              <a:buNone/>
            </a:pPr>
            <a:endParaRPr lang="en-GB" sz="2200" dirty="0" smtClean="0"/>
          </a:p>
          <a:p>
            <a:r>
              <a:rPr lang="en-GB" sz="2200" dirty="0" smtClean="0">
                <a:solidFill>
                  <a:srgbClr val="006666"/>
                </a:solidFill>
              </a:rPr>
              <a:t>Caregivers have strong desire to protect children with proven accessible preventions</a:t>
            </a:r>
          </a:p>
          <a:p>
            <a:pPr marL="0" indent="0">
              <a:spcBef>
                <a:spcPts val="600"/>
              </a:spcBef>
              <a:buNone/>
            </a:pPr>
            <a:endParaRPr lang="en-GB" sz="2200" dirty="0" smtClean="0">
              <a:solidFill>
                <a:srgbClr val="008080"/>
              </a:solidFill>
            </a:endParaRPr>
          </a:p>
          <a:p>
            <a:r>
              <a:rPr lang="en-GB" sz="2200" dirty="0" smtClean="0"/>
              <a:t>Positive relations with CHWs and community leaders is paramount</a:t>
            </a:r>
            <a:endParaRPr lang="en-US" sz="2200" dirty="0"/>
          </a:p>
        </p:txBody>
      </p:sp>
      <p:sp>
        <p:nvSpPr>
          <p:cNvPr id="6" name="Content Placeholder 5"/>
          <p:cNvSpPr>
            <a:spLocks noGrp="1"/>
          </p:cNvSpPr>
          <p:nvPr>
            <p:ph sz="half" idx="2"/>
          </p:nvPr>
        </p:nvSpPr>
        <p:spPr>
          <a:xfrm>
            <a:off x="4629150" y="1465063"/>
            <a:ext cx="3886200" cy="4351338"/>
          </a:xfrm>
        </p:spPr>
        <p:txBody>
          <a:bodyPr>
            <a:noAutofit/>
          </a:bodyPr>
          <a:lstStyle/>
          <a:p>
            <a:r>
              <a:rPr lang="en-US" sz="2100" dirty="0">
                <a:solidFill>
                  <a:srgbClr val="006666"/>
                </a:solidFill>
              </a:rPr>
              <a:t>Resistance to SMC exists in certain </a:t>
            </a:r>
            <a:r>
              <a:rPr lang="en-US" sz="2100" dirty="0" smtClean="0">
                <a:solidFill>
                  <a:srgbClr val="006666"/>
                </a:solidFill>
              </a:rPr>
              <a:t>contexts, especially around:</a:t>
            </a:r>
          </a:p>
          <a:p>
            <a:pPr lvl="1">
              <a:spcBef>
                <a:spcPts val="200"/>
              </a:spcBef>
            </a:pPr>
            <a:r>
              <a:rPr lang="en-US" sz="1700" dirty="0" smtClean="0">
                <a:solidFill>
                  <a:srgbClr val="006666"/>
                </a:solidFill>
              </a:rPr>
              <a:t>gender </a:t>
            </a:r>
          </a:p>
          <a:p>
            <a:pPr lvl="1">
              <a:spcBef>
                <a:spcPts val="200"/>
              </a:spcBef>
            </a:pPr>
            <a:r>
              <a:rPr lang="en-US" sz="1700" dirty="0" smtClean="0">
                <a:solidFill>
                  <a:srgbClr val="006666"/>
                </a:solidFill>
              </a:rPr>
              <a:t>religion </a:t>
            </a:r>
          </a:p>
          <a:p>
            <a:pPr lvl="1">
              <a:spcBef>
                <a:spcPts val="200"/>
              </a:spcBef>
            </a:pPr>
            <a:r>
              <a:rPr lang="en-US" sz="1700" dirty="0">
                <a:solidFill>
                  <a:srgbClr val="006666"/>
                </a:solidFill>
              </a:rPr>
              <a:t>f</a:t>
            </a:r>
            <a:r>
              <a:rPr lang="en-US" sz="1700" dirty="0" smtClean="0">
                <a:solidFill>
                  <a:srgbClr val="006666"/>
                </a:solidFill>
              </a:rPr>
              <a:t>ears &amp; lack of trust</a:t>
            </a:r>
          </a:p>
          <a:p>
            <a:pPr lvl="1">
              <a:spcBef>
                <a:spcPts val="200"/>
              </a:spcBef>
            </a:pPr>
            <a:r>
              <a:rPr lang="en-US" sz="1700" dirty="0" smtClean="0">
                <a:solidFill>
                  <a:srgbClr val="006666"/>
                </a:solidFill>
              </a:rPr>
              <a:t>lack </a:t>
            </a:r>
            <a:r>
              <a:rPr lang="en-US" sz="1700" dirty="0">
                <a:solidFill>
                  <a:srgbClr val="006666"/>
                </a:solidFill>
              </a:rPr>
              <a:t>of </a:t>
            </a:r>
            <a:r>
              <a:rPr lang="en-US" sz="1700" dirty="0" smtClean="0">
                <a:solidFill>
                  <a:srgbClr val="006666"/>
                </a:solidFill>
              </a:rPr>
              <a:t>knowledge &amp; information</a:t>
            </a:r>
            <a:endParaRPr lang="en-US" sz="1700" dirty="0">
              <a:solidFill>
                <a:srgbClr val="006666"/>
              </a:solidFill>
            </a:endParaRPr>
          </a:p>
          <a:p>
            <a:pPr lvl="1">
              <a:spcBef>
                <a:spcPts val="200"/>
              </a:spcBef>
            </a:pPr>
            <a:r>
              <a:rPr lang="en-US" sz="1700" dirty="0" smtClean="0">
                <a:solidFill>
                  <a:srgbClr val="006666"/>
                </a:solidFill>
              </a:rPr>
              <a:t>poor health worker attitudes</a:t>
            </a:r>
          </a:p>
          <a:p>
            <a:pPr marL="0" indent="0">
              <a:spcBef>
                <a:spcPts val="600"/>
              </a:spcBef>
              <a:buNone/>
            </a:pPr>
            <a:endParaRPr lang="en-US" sz="2100" dirty="0">
              <a:solidFill>
                <a:srgbClr val="009790"/>
              </a:solidFill>
            </a:endParaRPr>
          </a:p>
          <a:p>
            <a:pPr>
              <a:spcBef>
                <a:spcPts val="0"/>
              </a:spcBef>
            </a:pPr>
            <a:r>
              <a:rPr lang="en-GB" sz="2100" dirty="0"/>
              <a:t>Calls for </a:t>
            </a:r>
            <a:r>
              <a:rPr lang="en-GB" sz="2100" dirty="0" smtClean="0"/>
              <a:t>focussed, evidence-based, context-specific </a:t>
            </a:r>
            <a:r>
              <a:rPr lang="en-GB" sz="2100" dirty="0"/>
              <a:t>SBCC strategies, with periodical studies to </a:t>
            </a:r>
            <a:r>
              <a:rPr lang="en-GB" sz="2100" dirty="0" smtClean="0"/>
              <a:t>continually validate </a:t>
            </a:r>
            <a:r>
              <a:rPr lang="en-GB" sz="2100" dirty="0"/>
              <a:t>available </a:t>
            </a:r>
            <a:r>
              <a:rPr lang="en-GB" sz="2100" dirty="0" smtClean="0"/>
              <a:t>data</a:t>
            </a:r>
          </a:p>
          <a:p>
            <a:pPr marL="0" indent="0">
              <a:spcBef>
                <a:spcPts val="600"/>
              </a:spcBef>
              <a:buNone/>
            </a:pPr>
            <a:endParaRPr lang="en-GB" sz="2100" dirty="0" smtClean="0">
              <a:solidFill>
                <a:srgbClr val="009790"/>
              </a:solidFill>
            </a:endParaRPr>
          </a:p>
          <a:p>
            <a:pPr>
              <a:spcBef>
                <a:spcPts val="0"/>
              </a:spcBef>
            </a:pPr>
            <a:r>
              <a:rPr lang="en-GB" sz="2100" dirty="0" smtClean="0">
                <a:solidFill>
                  <a:srgbClr val="006666"/>
                </a:solidFill>
              </a:rPr>
              <a:t>Assurances around availability of supplies (no stock-outs)</a:t>
            </a:r>
            <a:endParaRPr lang="en-GB" sz="2100" dirty="0">
              <a:solidFill>
                <a:srgbClr val="006666"/>
              </a:solidFill>
            </a:endParaRPr>
          </a:p>
          <a:p>
            <a:endParaRPr lang="en-US" sz="2100" dirty="0"/>
          </a:p>
        </p:txBody>
      </p:sp>
      <p:sp>
        <p:nvSpPr>
          <p:cNvPr id="5" name="Slide Number Placeholder 4"/>
          <p:cNvSpPr>
            <a:spLocks noGrp="1"/>
          </p:cNvSpPr>
          <p:nvPr>
            <p:ph type="sldNum" sz="quarter" idx="12"/>
          </p:nvPr>
        </p:nvSpPr>
        <p:spPr/>
        <p:txBody>
          <a:bodyPr/>
          <a:lstStyle/>
          <a:p>
            <a:pPr>
              <a:defRPr/>
            </a:pPr>
            <a:fld id="{7C3FA32E-6E7D-4B19-971B-C3F11E0798D9}" type="slidenum">
              <a:rPr lang="en-US" smtClean="0"/>
              <a:pPr>
                <a:defRPr/>
              </a:pPr>
              <a:t>17</a:t>
            </a:fld>
            <a:endParaRPr lang="en-US" dirty="0"/>
          </a:p>
        </p:txBody>
      </p:sp>
      <p:sp>
        <p:nvSpPr>
          <p:cNvPr id="7" name="Rectangle 6"/>
          <p:cNvSpPr/>
          <p:nvPr/>
        </p:nvSpPr>
        <p:spPr>
          <a:xfrm>
            <a:off x="0" y="460472"/>
            <a:ext cx="9144000" cy="76944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Implications and Key Messages</a:t>
            </a:r>
            <a:endParaRPr lang="en-US" sz="3200" b="1" dirty="0">
              <a:latin typeface="Tw Cen MT" charset="0"/>
              <a:ea typeface="Tw Cen MT" charset="0"/>
              <a:cs typeface="Tw Cen MT" charset="0"/>
            </a:endParaRPr>
          </a:p>
        </p:txBody>
      </p:sp>
    </p:spTree>
    <p:extLst>
      <p:ext uri="{BB962C8B-B14F-4D97-AF65-F5344CB8AC3E}">
        <p14:creationId xmlns:p14="http://schemas.microsoft.com/office/powerpoint/2010/main" val="13050478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0472"/>
            <a:ext cx="9144000" cy="98619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SBCC Materials Developed</a:t>
            </a:r>
            <a:endParaRPr lang="en-US" sz="3200" b="1" dirty="0">
              <a:latin typeface="Tw Cen MT" charset="0"/>
              <a:ea typeface="Tw Cen MT" charset="0"/>
              <a:cs typeface="Tw Cen MT" charset="0"/>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339" y="1446663"/>
            <a:ext cx="3009904" cy="273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64466"/>
            <a:ext cx="2891581"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981" y="1585271"/>
            <a:ext cx="2708656"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2716" y="4183691"/>
            <a:ext cx="310515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35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825624"/>
            <a:ext cx="7886700" cy="4670709"/>
          </a:xfrm>
        </p:spPr>
        <p:txBody>
          <a:bodyPr>
            <a:normAutofit/>
          </a:bodyPr>
          <a:lstStyle/>
          <a:p>
            <a:pPr marL="0" indent="0" algn="ctr">
              <a:buNone/>
            </a:pPr>
            <a:r>
              <a:rPr lang="en-US" sz="2400" i="1" dirty="0" smtClean="0"/>
              <a:t>Findings aligned to baseline data on SMC uptake</a:t>
            </a:r>
          </a:p>
          <a:p>
            <a:pPr marL="0" indent="0" algn="ctr">
              <a:buNone/>
            </a:pPr>
            <a:r>
              <a:rPr lang="en-US" sz="2400" i="1" dirty="0" smtClean="0">
                <a:solidFill>
                  <a:srgbClr val="008080"/>
                </a:solidFill>
              </a:rPr>
              <a:t>The social acceptability conceptual framework designed on factors </a:t>
            </a:r>
            <a:r>
              <a:rPr lang="en-US" sz="2400" i="1" dirty="0">
                <a:solidFill>
                  <a:srgbClr val="008080"/>
                </a:solidFill>
              </a:rPr>
              <a:t>that </a:t>
            </a:r>
            <a:r>
              <a:rPr lang="en-US" sz="2400" i="1" dirty="0" smtClean="0">
                <a:solidFill>
                  <a:srgbClr val="008080"/>
                </a:solidFill>
              </a:rPr>
              <a:t>affect </a:t>
            </a:r>
            <a:r>
              <a:rPr lang="en-US" sz="2400" i="1" dirty="0">
                <a:solidFill>
                  <a:srgbClr val="008080"/>
                </a:solidFill>
              </a:rPr>
              <a:t>uptake and adherence to </a:t>
            </a:r>
            <a:r>
              <a:rPr lang="en-US" sz="2400" i="1" dirty="0" smtClean="0">
                <a:solidFill>
                  <a:srgbClr val="008080"/>
                </a:solidFill>
              </a:rPr>
              <a:t>SMC</a:t>
            </a:r>
            <a:r>
              <a:rPr lang="en-US" sz="2400" i="1" dirty="0">
                <a:solidFill>
                  <a:srgbClr val="008080"/>
                </a:solidFill>
              </a:rPr>
              <a:t> </a:t>
            </a:r>
            <a:r>
              <a:rPr lang="en-US" sz="2400" i="1" dirty="0" smtClean="0">
                <a:solidFill>
                  <a:srgbClr val="008080"/>
                </a:solidFill>
              </a:rPr>
              <a:t>have been tested </a:t>
            </a:r>
            <a:r>
              <a:rPr lang="en-US" sz="2400" i="1" dirty="0">
                <a:solidFill>
                  <a:srgbClr val="008080"/>
                </a:solidFill>
              </a:rPr>
              <a:t>through </a:t>
            </a:r>
            <a:r>
              <a:rPr lang="en-US" sz="2400" i="1" dirty="0" smtClean="0">
                <a:solidFill>
                  <a:srgbClr val="008080"/>
                </a:solidFill>
              </a:rPr>
              <a:t>this study</a:t>
            </a:r>
          </a:p>
          <a:p>
            <a:pPr marL="0" indent="0">
              <a:buNone/>
            </a:pPr>
            <a:endParaRPr lang="en-US" sz="2400" dirty="0" smtClean="0"/>
          </a:p>
          <a:p>
            <a:pPr marL="0" indent="0">
              <a:buNone/>
            </a:pPr>
            <a:endParaRPr lang="en-US" sz="2400" dirty="0"/>
          </a:p>
          <a:p>
            <a:pPr marL="0" indent="0">
              <a:buNone/>
            </a:pPr>
            <a:endParaRPr lang="en-US" sz="2400" dirty="0"/>
          </a:p>
          <a:p>
            <a:pPr marL="0" indent="0" algn="just">
              <a:buNone/>
            </a:pPr>
            <a:r>
              <a:rPr lang="en-US" sz="2400" dirty="0" smtClean="0"/>
              <a:t>The social acceptability framework should be integrated in to SMC program management in different contexts. This will ensure evidence-based, researched </a:t>
            </a:r>
            <a:r>
              <a:rPr lang="en-US" sz="2400" dirty="0"/>
              <a:t>SBCC </a:t>
            </a:r>
            <a:r>
              <a:rPr lang="en-US" sz="2400" dirty="0" smtClean="0"/>
              <a:t>and management choices for improved SMC uptake </a:t>
            </a:r>
            <a:r>
              <a:rPr lang="en-US" sz="2400" dirty="0"/>
              <a:t>and </a:t>
            </a:r>
            <a:r>
              <a:rPr lang="en-US" sz="2400" dirty="0" smtClean="0"/>
              <a:t>adherence.</a:t>
            </a:r>
            <a:endParaRPr lang="en-US" sz="2400" dirty="0"/>
          </a:p>
          <a:p>
            <a:endParaRPr lang="en-US" sz="2400" dirty="0"/>
          </a:p>
          <a:p>
            <a:endParaRPr lang="en-US" sz="2400" dirty="0"/>
          </a:p>
        </p:txBody>
      </p:sp>
      <p:sp>
        <p:nvSpPr>
          <p:cNvPr id="4" name="Rectangle 3"/>
          <p:cNvSpPr/>
          <p:nvPr/>
        </p:nvSpPr>
        <p:spPr>
          <a:xfrm>
            <a:off x="0" y="460472"/>
            <a:ext cx="9144000" cy="76944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Conclusion</a:t>
            </a:r>
            <a:endParaRPr lang="en-US" sz="3200" b="1" dirty="0">
              <a:latin typeface="Tw Cen MT" charset="0"/>
              <a:ea typeface="Tw Cen MT" charset="0"/>
              <a:cs typeface="Tw Cen MT" charset="0"/>
            </a:endParaRPr>
          </a:p>
        </p:txBody>
      </p:sp>
      <p:sp>
        <p:nvSpPr>
          <p:cNvPr id="7" name="Rounded Rectangle 6"/>
          <p:cNvSpPr/>
          <p:nvPr/>
        </p:nvSpPr>
        <p:spPr>
          <a:xfrm>
            <a:off x="2773481" y="3819784"/>
            <a:ext cx="3368950" cy="682388"/>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Recommendation</a:t>
            </a:r>
            <a:endParaRPr lang="en-GB" sz="2400" dirty="0"/>
          </a:p>
        </p:txBody>
      </p:sp>
    </p:spTree>
    <p:extLst>
      <p:ext uri="{BB962C8B-B14F-4D97-AF65-F5344CB8AC3E}">
        <p14:creationId xmlns:p14="http://schemas.microsoft.com/office/powerpoint/2010/main" val="3336260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1097" y="1965465"/>
            <a:ext cx="4059406" cy="1015663"/>
          </a:xfrm>
          <a:prstGeom prst="rect">
            <a:avLst/>
          </a:prstGeom>
        </p:spPr>
        <p:txBody>
          <a:bodyPr wrap="square">
            <a:spAutoFit/>
          </a:bodyPr>
          <a:lstStyle/>
          <a:p>
            <a:pPr>
              <a:buClr>
                <a:srgbClr val="C00000"/>
              </a:buClr>
            </a:pPr>
            <a:r>
              <a:rPr lang="en-US" sz="2200" dirty="0" smtClean="0"/>
              <a:t>Sulfadoxine-pyrimethamine </a:t>
            </a:r>
            <a:r>
              <a:rPr lang="en-US" sz="2200" dirty="0"/>
              <a:t>+ amodiaquine (SP+AQ) </a:t>
            </a:r>
            <a:endParaRPr lang="en-US" sz="2200" dirty="0" smtClean="0"/>
          </a:p>
          <a:p>
            <a:pPr>
              <a:buClr>
                <a:srgbClr val="C00000"/>
              </a:buClr>
            </a:pPr>
            <a:endParaRPr lang="en-US" sz="1600" dirty="0"/>
          </a:p>
        </p:txBody>
      </p:sp>
      <p:sp>
        <p:nvSpPr>
          <p:cNvPr id="8" name="Rectangle 7"/>
          <p:cNvSpPr/>
          <p:nvPr/>
        </p:nvSpPr>
        <p:spPr>
          <a:xfrm>
            <a:off x="0" y="460472"/>
            <a:ext cx="9144000" cy="933825"/>
          </a:xfrm>
          <a:prstGeom prst="rect">
            <a:avLst/>
          </a:prstGeom>
          <a:solidFill>
            <a:schemeClr val="bg1">
              <a:lumMod val="50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Seasonal Malaria Chemoprevention (SMC) </a:t>
            </a:r>
          </a:p>
          <a:p>
            <a:pPr algn="ctr"/>
            <a:r>
              <a:rPr lang="en-US" sz="3200" b="1" dirty="0" smtClean="0">
                <a:latin typeface="Tw Cen MT" charset="0"/>
                <a:ea typeface="Tw Cen MT" charset="0"/>
                <a:cs typeface="Tw Cen MT" charset="0"/>
              </a:rPr>
              <a:t>Through ACCESS-SMC</a:t>
            </a:r>
            <a:endParaRPr lang="en-US" sz="3200" b="1" dirty="0">
              <a:latin typeface="Tw Cen MT" charset="0"/>
              <a:ea typeface="Tw Cen MT" charset="0"/>
              <a:cs typeface="Tw Cen MT" charset="0"/>
            </a:endParaRPr>
          </a:p>
        </p:txBody>
      </p:sp>
      <p:sp>
        <p:nvSpPr>
          <p:cNvPr id="9" name="Down Arrow 8"/>
          <p:cNvSpPr/>
          <p:nvPr/>
        </p:nvSpPr>
        <p:spPr>
          <a:xfrm>
            <a:off x="320988" y="3336492"/>
            <a:ext cx="497711" cy="717631"/>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 name="Rectangle 9"/>
          <p:cNvSpPr/>
          <p:nvPr/>
        </p:nvSpPr>
        <p:spPr>
          <a:xfrm>
            <a:off x="858690" y="3148512"/>
            <a:ext cx="1382110" cy="923330"/>
          </a:xfrm>
          <a:prstGeom prst="rect">
            <a:avLst/>
          </a:prstGeom>
          <a:noFill/>
        </p:spPr>
        <p:txBody>
          <a:bodyPr wrap="none" lIns="91440" tIns="45720" rIns="91440" bIns="45720">
            <a:spAutoFit/>
          </a:bodyPr>
          <a:lstStyle/>
          <a:p>
            <a:pPr algn="ctr"/>
            <a:r>
              <a:rPr lang="en-US" sz="5400" b="1" cap="none" spc="0" dirty="0" smtClean="0">
                <a:ln w="0"/>
                <a:solidFill>
                  <a:srgbClr val="008080"/>
                </a:solidFill>
                <a:effectLst>
                  <a:outerShdw blurRad="38100" dist="19050" dir="2700000" algn="tl" rotWithShape="0">
                    <a:schemeClr val="dk1">
                      <a:alpha val="40000"/>
                    </a:schemeClr>
                  </a:outerShdw>
                </a:effectLst>
              </a:rPr>
              <a:t>75%</a:t>
            </a:r>
            <a:endParaRPr lang="en-US" sz="5400" b="1" cap="none" spc="0" dirty="0">
              <a:ln w="0"/>
              <a:solidFill>
                <a:srgbClr val="008080"/>
              </a:solidFill>
              <a:effectLst>
                <a:outerShdw blurRad="38100" dist="19050" dir="2700000" algn="tl" rotWithShape="0">
                  <a:schemeClr val="dk1">
                    <a:alpha val="40000"/>
                  </a:schemeClr>
                </a:outerShdw>
              </a:effectLst>
            </a:endParaRPr>
          </a:p>
        </p:txBody>
      </p:sp>
      <p:sp>
        <p:nvSpPr>
          <p:cNvPr id="11" name="Rectangle 10"/>
          <p:cNvSpPr/>
          <p:nvPr/>
        </p:nvSpPr>
        <p:spPr>
          <a:xfrm>
            <a:off x="1157683" y="3240443"/>
            <a:ext cx="2510854" cy="1530424"/>
          </a:xfrm>
          <a:prstGeom prst="rect">
            <a:avLst/>
          </a:prstGeom>
        </p:spPr>
        <p:txBody>
          <a:bodyPr wrap="square">
            <a:spAutoFit/>
          </a:bodyPr>
          <a:lstStyle/>
          <a:p>
            <a:pPr>
              <a:lnSpc>
                <a:spcPct val="70000"/>
              </a:lnSpc>
              <a:spcBef>
                <a:spcPts val="1000"/>
              </a:spcBef>
              <a:spcAft>
                <a:spcPts val="600"/>
              </a:spcAft>
              <a:buClr>
                <a:srgbClr val="C00000"/>
              </a:buClr>
            </a:pPr>
            <a:endParaRPr lang="en-US" sz="1600" dirty="0">
              <a:solidFill>
                <a:schemeClr val="accent2">
                  <a:lumMod val="75000"/>
                </a:schemeClr>
              </a:solidFill>
            </a:endParaRPr>
          </a:p>
        </p:txBody>
      </p:sp>
      <p:sp>
        <p:nvSpPr>
          <p:cNvPr id="12" name="TextBox 11"/>
          <p:cNvSpPr txBox="1"/>
          <p:nvPr/>
        </p:nvSpPr>
        <p:spPr>
          <a:xfrm>
            <a:off x="2307041" y="2868159"/>
            <a:ext cx="2039463" cy="1654299"/>
          </a:xfrm>
          <a:prstGeom prst="rect">
            <a:avLst/>
          </a:prstGeom>
          <a:noFill/>
        </p:spPr>
        <p:txBody>
          <a:bodyPr wrap="square" rtlCol="0">
            <a:spAutoFit/>
          </a:bodyPr>
          <a:lstStyle/>
          <a:p>
            <a:r>
              <a:rPr lang="en-US" sz="2200" dirty="0"/>
              <a:t>Reduction in malaria morbidity and severe malaria</a:t>
            </a:r>
          </a:p>
          <a:p>
            <a:endParaRPr lang="en-GB" dirty="0"/>
          </a:p>
        </p:txBody>
      </p:sp>
      <p:sp>
        <p:nvSpPr>
          <p:cNvPr id="13" name="Rectangle 12"/>
          <p:cNvSpPr/>
          <p:nvPr/>
        </p:nvSpPr>
        <p:spPr>
          <a:xfrm>
            <a:off x="211096" y="4689842"/>
            <a:ext cx="4813375" cy="769441"/>
          </a:xfrm>
          <a:prstGeom prst="rect">
            <a:avLst/>
          </a:prstGeom>
        </p:spPr>
        <p:txBody>
          <a:bodyPr wrap="square">
            <a:spAutoFit/>
          </a:bodyPr>
          <a:lstStyle/>
          <a:p>
            <a:pPr>
              <a:buClr>
                <a:srgbClr val="C00000"/>
              </a:buClr>
            </a:pPr>
            <a:r>
              <a:rPr lang="en-US" sz="2200" dirty="0" smtClean="0"/>
              <a:t>Supported </a:t>
            </a:r>
            <a:r>
              <a:rPr lang="en-GB" sz="2200" dirty="0"/>
              <a:t>National Malaria Control and Elimination Programs in </a:t>
            </a:r>
            <a:r>
              <a:rPr lang="en-GB" sz="2200" dirty="0" smtClean="0"/>
              <a:t>7 countries </a:t>
            </a:r>
            <a:endParaRPr lang="en-US" sz="1600" dirty="0"/>
          </a:p>
        </p:txBody>
      </p:sp>
      <p:pic>
        <p:nvPicPr>
          <p:cNvPr id="14" name="Picture 13"/>
          <p:cNvPicPr>
            <a:picLocks noChangeAspect="1"/>
          </p:cNvPicPr>
          <p:nvPr/>
        </p:nvPicPr>
        <p:blipFill>
          <a:blip r:embed="rId3"/>
          <a:stretch>
            <a:fillRect/>
          </a:stretch>
        </p:blipFill>
        <p:spPr>
          <a:xfrm>
            <a:off x="5024472" y="1694796"/>
            <a:ext cx="3275663" cy="3830762"/>
          </a:xfrm>
          <a:prstGeom prst="rect">
            <a:avLst/>
          </a:prstGeom>
        </p:spPr>
      </p:pic>
      <p:sp>
        <p:nvSpPr>
          <p:cNvPr id="15" name="Rounded Rectangular Callout 14"/>
          <p:cNvSpPr/>
          <p:nvPr/>
        </p:nvSpPr>
        <p:spPr>
          <a:xfrm>
            <a:off x="7042243" y="1571668"/>
            <a:ext cx="996287" cy="559559"/>
          </a:xfrm>
          <a:prstGeom prst="wedgeRoundRectCallou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Over 3 million in 2015</a:t>
            </a:r>
            <a:endParaRPr lang="en-GB" dirty="0"/>
          </a:p>
        </p:txBody>
      </p:sp>
      <p:sp>
        <p:nvSpPr>
          <p:cNvPr id="16" name="Rounded Rectangular Callout 15"/>
          <p:cNvSpPr/>
          <p:nvPr/>
        </p:nvSpPr>
        <p:spPr>
          <a:xfrm>
            <a:off x="7801991" y="2254355"/>
            <a:ext cx="996288" cy="674643"/>
          </a:xfrm>
          <a:prstGeom prst="wedgeRoundRectCallou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Over 6.4 million in 2016</a:t>
            </a:r>
            <a:endParaRPr lang="en-GB" dirty="0"/>
          </a:p>
        </p:txBody>
      </p:sp>
    </p:spTree>
    <p:extLst>
      <p:ext uri="{BB962C8B-B14F-4D97-AF65-F5344CB8AC3E}">
        <p14:creationId xmlns:p14="http://schemas.microsoft.com/office/powerpoint/2010/main" val="68948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3851" y="1760127"/>
            <a:ext cx="5375910" cy="4516532"/>
          </a:xfrm>
          <a:noFill/>
        </p:spPr>
        <p:txBody>
          <a:bodyPr>
            <a:normAutofit lnSpcReduction="10000"/>
          </a:bodyPr>
          <a:lstStyle/>
          <a:p>
            <a:pPr>
              <a:buFont typeface="Wingdings" panose="05000000000000000000" pitchFamily="2" charset="2"/>
              <a:buChar char="ü"/>
            </a:pPr>
            <a:r>
              <a:rPr lang="en-GB" sz="2360" dirty="0" smtClean="0"/>
              <a:t>Study participants: </a:t>
            </a:r>
            <a:r>
              <a:rPr lang="en-GB" sz="2360" i="1" dirty="0" smtClean="0"/>
              <a:t>Caregivers of SMC recipients, CHWs, community leaders, Ministries </a:t>
            </a:r>
            <a:r>
              <a:rPr lang="en-GB" sz="2360" i="1" dirty="0"/>
              <a:t>of H</a:t>
            </a:r>
            <a:r>
              <a:rPr lang="en-GB" sz="2360" i="1" dirty="0" smtClean="0"/>
              <a:t>ealth in Chad, Burkina Faso and Nigeria </a:t>
            </a:r>
          </a:p>
          <a:p>
            <a:pPr>
              <a:buFont typeface="Wingdings" panose="05000000000000000000" pitchFamily="2" charset="2"/>
              <a:buChar char="ü"/>
            </a:pPr>
            <a:r>
              <a:rPr lang="en-GB" sz="2360" i="1" dirty="0" smtClean="0">
                <a:solidFill>
                  <a:srgbClr val="006666"/>
                </a:solidFill>
              </a:rPr>
              <a:t>Malaria Consortium, </a:t>
            </a:r>
            <a:r>
              <a:rPr lang="en-GB" sz="2360" i="1" dirty="0">
                <a:solidFill>
                  <a:srgbClr val="006666"/>
                </a:solidFill>
              </a:rPr>
              <a:t>Speak Up Africa, CRS </a:t>
            </a:r>
            <a:r>
              <a:rPr lang="en-GB" sz="2360" i="1" dirty="0" smtClean="0">
                <a:solidFill>
                  <a:srgbClr val="006666"/>
                </a:solidFill>
              </a:rPr>
              <a:t>and ACCESS-SMC project partners</a:t>
            </a:r>
            <a:endParaRPr lang="en-US" sz="2360" i="1" dirty="0">
              <a:solidFill>
                <a:srgbClr val="006666"/>
              </a:solidFill>
            </a:endParaRPr>
          </a:p>
          <a:p>
            <a:pPr>
              <a:buFont typeface="Wingdings" panose="05000000000000000000" pitchFamily="2" charset="2"/>
              <a:buChar char="ü"/>
            </a:pPr>
            <a:r>
              <a:rPr lang="en-GB" sz="2360" dirty="0" smtClean="0"/>
              <a:t>Malaria Consortium teams in-country</a:t>
            </a:r>
            <a:r>
              <a:rPr lang="en-GB" sz="2360" dirty="0"/>
              <a:t> </a:t>
            </a:r>
            <a:r>
              <a:rPr lang="en-GB" sz="2360" dirty="0" smtClean="0"/>
              <a:t>and research </a:t>
            </a:r>
            <a:r>
              <a:rPr lang="en-GB" sz="2360" dirty="0"/>
              <a:t>partners</a:t>
            </a:r>
            <a:r>
              <a:rPr lang="en-GB" sz="2360" i="1" dirty="0"/>
              <a:t>: </a:t>
            </a:r>
            <a:r>
              <a:rPr lang="en-US" sz="2360" i="1" dirty="0"/>
              <a:t>GRASS in BF, CSSI in Chad and </a:t>
            </a:r>
            <a:r>
              <a:rPr lang="en-US" sz="2360" i="1" dirty="0" smtClean="0"/>
              <a:t>Dr. Juliana Nathaniel and team from Nigeria</a:t>
            </a:r>
            <a:endParaRPr lang="en-GB" sz="2360" dirty="0" smtClean="0"/>
          </a:p>
          <a:p>
            <a:pPr>
              <a:buFont typeface="Wingdings" panose="05000000000000000000" pitchFamily="2" charset="2"/>
              <a:buChar char="ü"/>
            </a:pPr>
            <a:r>
              <a:rPr lang="en-GB" sz="2360" dirty="0" smtClean="0">
                <a:solidFill>
                  <a:srgbClr val="006666"/>
                </a:solidFill>
              </a:rPr>
              <a:t>Malaria Consortium Global Technical Team: </a:t>
            </a:r>
            <a:r>
              <a:rPr lang="en-GB" sz="2360" i="1" dirty="0" smtClean="0">
                <a:solidFill>
                  <a:srgbClr val="006666"/>
                </a:solidFill>
              </a:rPr>
              <a:t>James Tibenderana, </a:t>
            </a:r>
            <a:r>
              <a:rPr lang="en-GB" sz="2360" i="1" dirty="0">
                <a:solidFill>
                  <a:srgbClr val="006666"/>
                </a:solidFill>
              </a:rPr>
              <a:t>Hellen </a:t>
            </a:r>
            <a:r>
              <a:rPr lang="en-GB" sz="2360" i="1" dirty="0" smtClean="0">
                <a:solidFill>
                  <a:srgbClr val="006666"/>
                </a:solidFill>
              </a:rPr>
              <a:t>Counihan and </a:t>
            </a:r>
            <a:r>
              <a:rPr lang="en-GB" sz="2360" i="1" dirty="0">
                <a:solidFill>
                  <a:srgbClr val="006666"/>
                </a:solidFill>
              </a:rPr>
              <a:t>Alexandra </a:t>
            </a:r>
            <a:r>
              <a:rPr lang="en-GB" sz="2360" i="1" dirty="0" smtClean="0">
                <a:solidFill>
                  <a:srgbClr val="006666"/>
                </a:solidFill>
              </a:rPr>
              <a:t>York</a:t>
            </a:r>
            <a:endParaRPr lang="en-US" sz="2360" dirty="0">
              <a:solidFill>
                <a:srgbClr val="006666"/>
              </a:solidFill>
            </a:endParaRP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56509" y="2540349"/>
            <a:ext cx="2882691" cy="1623242"/>
          </a:xfrm>
          <a:prstGeom prst="rect">
            <a:avLst/>
          </a:prstGeom>
        </p:spPr>
      </p:pic>
      <p:sp>
        <p:nvSpPr>
          <p:cNvPr id="11" name="Slide Number Placeholder 10"/>
          <p:cNvSpPr>
            <a:spLocks noGrp="1"/>
          </p:cNvSpPr>
          <p:nvPr>
            <p:ph type="sldNum" sz="quarter" idx="12"/>
          </p:nvPr>
        </p:nvSpPr>
        <p:spPr/>
        <p:txBody>
          <a:bodyPr/>
          <a:lstStyle/>
          <a:p>
            <a:pPr>
              <a:defRPr/>
            </a:pPr>
            <a:fld id="{7C3FA32E-6E7D-4B19-971B-C3F11E0798D9}" type="slidenum">
              <a:rPr lang="en-US" smtClean="0"/>
              <a:pPr>
                <a:defRPr/>
              </a:pPr>
              <a:t>20</a:t>
            </a:fld>
            <a:endParaRPr lang="en-US"/>
          </a:p>
        </p:txBody>
      </p:sp>
      <p:sp>
        <p:nvSpPr>
          <p:cNvPr id="4" name="Rectangle 3"/>
          <p:cNvSpPr/>
          <p:nvPr/>
        </p:nvSpPr>
        <p:spPr>
          <a:xfrm>
            <a:off x="6134100" y="4989245"/>
            <a:ext cx="2705100" cy="1200329"/>
          </a:xfrm>
          <a:prstGeom prst="rect">
            <a:avLst/>
          </a:prstGeom>
        </p:spPr>
        <p:txBody>
          <a:bodyPr wrap="square">
            <a:spAutoFit/>
          </a:bodyPr>
          <a:lstStyle/>
          <a:p>
            <a:pPr algn="ctr"/>
            <a:r>
              <a:rPr lang="en-GB" sz="2400" b="1" dirty="0" smtClean="0">
                <a:solidFill>
                  <a:srgbClr val="00B0F0"/>
                </a:solidFill>
              </a:rPr>
              <a:t>for </a:t>
            </a:r>
            <a:r>
              <a:rPr lang="en-GB" sz="2400" b="1" dirty="0">
                <a:solidFill>
                  <a:srgbClr val="00B0F0"/>
                </a:solidFill>
              </a:rPr>
              <a:t>the generous support to scaling up SMC</a:t>
            </a:r>
          </a:p>
        </p:txBody>
      </p:sp>
      <p:sp>
        <p:nvSpPr>
          <p:cNvPr id="9" name="Rectangle 8"/>
          <p:cNvSpPr/>
          <p:nvPr/>
        </p:nvSpPr>
        <p:spPr>
          <a:xfrm>
            <a:off x="0" y="460472"/>
            <a:ext cx="9144000" cy="76944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Credits and Acknowledgements</a:t>
            </a:r>
            <a:endParaRPr lang="en-US" sz="3200" b="1" dirty="0">
              <a:latin typeface="Tw Cen MT" charset="0"/>
              <a:ea typeface="Tw Cen MT" charset="0"/>
              <a:cs typeface="Tw Cen MT" charset="0"/>
            </a:endParaRPr>
          </a:p>
        </p:txBody>
      </p:sp>
      <p:pic>
        <p:nvPicPr>
          <p:cNvPr id="10" name="Picture 2" descr="https://www.unitaid.eu/ui/image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7604" y="4449431"/>
            <a:ext cx="2277746" cy="53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577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367" y="365760"/>
            <a:ext cx="3551143" cy="1194850"/>
          </a:xfrm>
          <a:prstGeom prst="rect">
            <a:avLst/>
          </a:prstGeom>
        </p:spPr>
      </p:pic>
      <p:pic>
        <p:nvPicPr>
          <p:cNvPr id="29" name="Picture 28" descr="D:\Suzanne Van Hulle\My Documents\RTA\CRS Logo Primary.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9989" y="1837641"/>
            <a:ext cx="1159859" cy="719738"/>
          </a:xfrm>
          <a:prstGeom prst="rect">
            <a:avLst/>
          </a:prstGeom>
          <a:noFill/>
          <a:ln w="9525">
            <a:noFill/>
            <a:miter lim="800000"/>
            <a:headEnd/>
            <a:tailEnd/>
          </a:ln>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7782" y="1806985"/>
            <a:ext cx="1649468" cy="781051"/>
          </a:xfrm>
          <a:prstGeom prst="rect">
            <a:avLst/>
          </a:prstGeom>
        </p:spPr>
      </p:pic>
      <p:pic>
        <p:nvPicPr>
          <p:cNvPr id="31" name="Picture 30" descr="London School of Hygiene &amp; Tropical Medicine"/>
          <p:cNvPicPr>
            <a:picLocks noChangeAspect="1" noChangeArrowheads="1"/>
          </p:cNvPicPr>
          <p:nvPr/>
        </p:nvPicPr>
        <p:blipFill>
          <a:blip r:embed="rId6">
            <a:biLevel thresh="75000"/>
            <a:extLst>
              <a:ext uri="{BEBA8EAE-BF5A-486C-A8C5-ECC9F3942E4B}">
                <a14:imgProps xmlns:a14="http://schemas.microsoft.com/office/drawing/2010/main">
                  <a14:imgLayer r:embed="rId7">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48638" y="2983883"/>
            <a:ext cx="1238075" cy="584433"/>
          </a:xfrm>
          <a:prstGeom prst="rect">
            <a:avLst/>
          </a:prstGeom>
          <a:solidFill>
            <a:schemeClr val="bg1"/>
          </a:solidFill>
        </p:spPr>
      </p:pic>
      <p:pic>
        <p:nvPicPr>
          <p:cNvPr id="32" name="Picture 31"/>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572424" y="3026826"/>
            <a:ext cx="1221763" cy="49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0564" y="3052201"/>
            <a:ext cx="1681527" cy="44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p:cNvPicPr>
          <p:nvPr/>
        </p:nvPicPr>
        <p:blipFill>
          <a:blip r:embed="rId11"/>
          <a:stretch>
            <a:fillRect/>
          </a:stretch>
        </p:blipFill>
        <p:spPr>
          <a:xfrm>
            <a:off x="7340113" y="2983883"/>
            <a:ext cx="999736" cy="557397"/>
          </a:xfrm>
          <a:prstGeom prst="rect">
            <a:avLst/>
          </a:prstGeom>
        </p:spPr>
      </p:pic>
      <p:pic>
        <p:nvPicPr>
          <p:cNvPr id="1026" name="Picture 2" descr="https://www.unitaid.eu/ui/images/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38" y="1853561"/>
            <a:ext cx="2902585" cy="687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62077" y="4495799"/>
            <a:ext cx="3387722" cy="1015663"/>
          </a:xfrm>
          <a:prstGeom prst="rect">
            <a:avLst/>
          </a:prstGeom>
          <a:noFill/>
        </p:spPr>
        <p:txBody>
          <a:bodyPr wrap="none" rtlCol="0">
            <a:spAutoFit/>
          </a:bodyPr>
          <a:lstStyle/>
          <a:p>
            <a:r>
              <a:rPr lang="en-US" sz="6000" dirty="0" smtClean="0">
                <a:solidFill>
                  <a:srgbClr val="006666"/>
                </a:solidFill>
              </a:rPr>
              <a:t>Thank You</a:t>
            </a:r>
            <a:endParaRPr lang="en-US" sz="6000" dirty="0">
              <a:solidFill>
                <a:srgbClr val="006666"/>
              </a:solidFill>
            </a:endParaRPr>
          </a:p>
        </p:txBody>
      </p:sp>
    </p:spTree>
    <p:extLst>
      <p:ext uri="{BB962C8B-B14F-4D97-AF65-F5344CB8AC3E}">
        <p14:creationId xmlns:p14="http://schemas.microsoft.com/office/powerpoint/2010/main" val="87975734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0519" y="2498444"/>
            <a:ext cx="3154681" cy="3200876"/>
          </a:xfrm>
          <a:prstGeom prst="rect">
            <a:avLst/>
          </a:prstGeom>
        </p:spPr>
        <p:txBody>
          <a:bodyPr wrap="square">
            <a:spAutoFit/>
          </a:bodyPr>
          <a:lstStyle/>
          <a:p>
            <a:pPr>
              <a:spcAft>
                <a:spcPts val="600"/>
              </a:spcAft>
              <a:buClr>
                <a:srgbClr val="C00000"/>
              </a:buClr>
            </a:pPr>
            <a:r>
              <a:rPr lang="en-US" sz="2400" b="1" dirty="0" smtClean="0">
                <a:solidFill>
                  <a:srgbClr val="009790"/>
                </a:solidFill>
              </a:rPr>
              <a:t>Demonstrate the feasibility, safety and effectiveness of SMC at scale and promote wider adoption of SMC</a:t>
            </a:r>
          </a:p>
          <a:p>
            <a:pPr algn="r">
              <a:spcAft>
                <a:spcPts val="600"/>
              </a:spcAft>
              <a:buClr>
                <a:srgbClr val="C00000"/>
              </a:buClr>
            </a:pPr>
            <a:endParaRPr lang="en-US" sz="2400" b="1" dirty="0" smtClean="0">
              <a:solidFill>
                <a:srgbClr val="009790"/>
              </a:solidFill>
            </a:endParaRPr>
          </a:p>
          <a:p>
            <a:pPr marL="342900" indent="-342900" algn="r">
              <a:buClr>
                <a:srgbClr val="C00000"/>
              </a:buClr>
              <a:buFont typeface="Wingdings" panose="05000000000000000000" pitchFamily="2" charset="2"/>
              <a:buChar char="Ø"/>
            </a:pPr>
            <a:endParaRPr lang="en-US" sz="2400" dirty="0" smtClean="0"/>
          </a:p>
          <a:p>
            <a:pPr marL="342900" indent="-342900" algn="r">
              <a:buClr>
                <a:srgbClr val="C00000"/>
              </a:buClr>
              <a:buFont typeface="Wingdings" panose="05000000000000000000" pitchFamily="2" charset="2"/>
              <a:buChar char="Ø"/>
            </a:pPr>
            <a:endParaRPr lang="en-US" sz="2400" dirty="0" smtClean="0"/>
          </a:p>
        </p:txBody>
      </p:sp>
      <p:sp>
        <p:nvSpPr>
          <p:cNvPr id="3" name="Rectangle 2"/>
          <p:cNvSpPr/>
          <p:nvPr/>
        </p:nvSpPr>
        <p:spPr>
          <a:xfrm>
            <a:off x="3657600" y="1855961"/>
            <a:ext cx="5288280" cy="3647152"/>
          </a:xfrm>
          <a:prstGeom prst="rect">
            <a:avLst/>
          </a:prstGeom>
        </p:spPr>
        <p:txBody>
          <a:bodyPr wrap="square">
            <a:spAutoFit/>
          </a:bodyPr>
          <a:lstStyle/>
          <a:p>
            <a:pPr marL="350838" indent="-288925">
              <a:spcBef>
                <a:spcPts val="600"/>
              </a:spcBef>
              <a:spcAft>
                <a:spcPts val="0"/>
              </a:spcAft>
              <a:buFont typeface="Arial" panose="020B0604020202020204" pitchFamily="34" charset="0"/>
              <a:buChar char="•"/>
            </a:pPr>
            <a:r>
              <a:rPr lang="en-US" sz="2400" dirty="0"/>
              <a:t>R</a:t>
            </a:r>
            <a:r>
              <a:rPr lang="en-US" sz="2400" dirty="0" smtClean="0"/>
              <a:t>each </a:t>
            </a:r>
            <a:r>
              <a:rPr lang="en-US" sz="2400" b="1" dirty="0" smtClean="0"/>
              <a:t>7 </a:t>
            </a:r>
            <a:r>
              <a:rPr lang="en-US" sz="2400" b="1" dirty="0"/>
              <a:t>million children aged 3-59 </a:t>
            </a:r>
            <a:r>
              <a:rPr lang="en-US" sz="2400" dirty="0"/>
              <a:t>months by 2016</a:t>
            </a:r>
          </a:p>
          <a:p>
            <a:pPr marL="350838" indent="-288925">
              <a:spcBef>
                <a:spcPts val="600"/>
              </a:spcBef>
              <a:spcAft>
                <a:spcPts val="0"/>
              </a:spcAft>
              <a:buFont typeface="Arial" panose="020B0604020202020204" pitchFamily="34" charset="0"/>
              <a:buChar char="•"/>
            </a:pPr>
            <a:r>
              <a:rPr lang="en-GB" sz="2400" dirty="0" smtClean="0"/>
              <a:t>Distribute </a:t>
            </a:r>
            <a:r>
              <a:rPr lang="en-GB" sz="2400" b="1" dirty="0"/>
              <a:t>30 million doses </a:t>
            </a:r>
            <a:r>
              <a:rPr lang="en-GB" sz="2400" dirty="0"/>
              <a:t>of SP+AQ by 2016</a:t>
            </a:r>
          </a:p>
          <a:p>
            <a:pPr marL="350838" indent="-288925">
              <a:spcBef>
                <a:spcPts val="600"/>
              </a:spcBef>
              <a:spcAft>
                <a:spcPts val="0"/>
              </a:spcAft>
              <a:buFont typeface="Arial" panose="020B0604020202020204" pitchFamily="34" charset="0"/>
              <a:buChar char="•"/>
            </a:pPr>
            <a:r>
              <a:rPr lang="en-US" sz="2400" dirty="0" smtClean="0"/>
              <a:t>Demonstrate </a:t>
            </a:r>
            <a:r>
              <a:rPr lang="en-US" sz="2400" dirty="0"/>
              <a:t>validity of existing evidence: </a:t>
            </a:r>
            <a:r>
              <a:rPr lang="en-US" sz="2400" b="1" dirty="0"/>
              <a:t>SMC is efficacious and cost </a:t>
            </a:r>
            <a:r>
              <a:rPr lang="en-US" sz="2400" b="1" dirty="0" smtClean="0"/>
              <a:t>effective</a:t>
            </a:r>
          </a:p>
          <a:p>
            <a:pPr marL="350838" indent="-288925">
              <a:spcBef>
                <a:spcPts val="600"/>
              </a:spcBef>
              <a:spcAft>
                <a:spcPts val="0"/>
              </a:spcAft>
              <a:buFont typeface="Arial" panose="020B0604020202020204" pitchFamily="34" charset="0"/>
              <a:buChar char="•"/>
            </a:pPr>
            <a:r>
              <a:rPr lang="en-US" sz="2400" dirty="0" smtClean="0"/>
              <a:t>Achieve the </a:t>
            </a:r>
            <a:r>
              <a:rPr lang="en-US" sz="2400" dirty="0"/>
              <a:t>largest SMC undertaking to </a:t>
            </a:r>
            <a:r>
              <a:rPr lang="en-US" sz="2400" dirty="0" smtClean="0"/>
              <a:t>date</a:t>
            </a:r>
            <a:endParaRPr lang="en-US" sz="2400" dirty="0"/>
          </a:p>
        </p:txBody>
      </p:sp>
      <p:sp>
        <p:nvSpPr>
          <p:cNvPr id="4" name="Rectangle 3"/>
          <p:cNvSpPr/>
          <p:nvPr/>
        </p:nvSpPr>
        <p:spPr>
          <a:xfrm>
            <a:off x="120832" y="6256078"/>
            <a:ext cx="8934994" cy="461665"/>
          </a:xfrm>
          <a:prstGeom prst="rect">
            <a:avLst/>
          </a:prstGeom>
          <a:solidFill>
            <a:srgbClr val="008080"/>
          </a:solidFill>
          <a:effectLst>
            <a:softEdge rad="31750"/>
          </a:effectLst>
        </p:spPr>
        <p:txBody>
          <a:bodyPr wrap="square">
            <a:spAutoFit/>
          </a:bodyPr>
          <a:lstStyle/>
          <a:p>
            <a:r>
              <a:rPr lang="en-US" sz="1200" dirty="0">
                <a:solidFill>
                  <a:schemeClr val="bg1"/>
                </a:solidFill>
              </a:rPr>
              <a:t> </a:t>
            </a:r>
            <a:r>
              <a:rPr lang="en-US" sz="2400" b="1" dirty="0" smtClean="0">
                <a:solidFill>
                  <a:schemeClr val="bg1"/>
                </a:solidFill>
              </a:rPr>
              <a:t>Building on the 2012 WHO policy </a:t>
            </a:r>
            <a:r>
              <a:rPr lang="en-US" sz="2400" b="1" dirty="0">
                <a:solidFill>
                  <a:schemeClr val="bg1"/>
                </a:solidFill>
              </a:rPr>
              <a:t>guidelines on </a:t>
            </a:r>
            <a:r>
              <a:rPr lang="en-US" sz="2400" b="1" dirty="0" smtClean="0">
                <a:solidFill>
                  <a:schemeClr val="bg1"/>
                </a:solidFill>
              </a:rPr>
              <a:t>SMC implementation</a:t>
            </a:r>
            <a:r>
              <a:rPr lang="en-US" sz="1200" dirty="0" smtClean="0">
                <a:solidFill>
                  <a:schemeClr val="bg1"/>
                </a:solidFill>
              </a:rPr>
              <a:t> </a:t>
            </a:r>
            <a:endParaRPr lang="en-US" dirty="0">
              <a:solidFill>
                <a:schemeClr val="bg1"/>
              </a:solidFill>
            </a:endParaRPr>
          </a:p>
        </p:txBody>
      </p:sp>
      <p:sp>
        <p:nvSpPr>
          <p:cNvPr id="8" name="Rectangle 7"/>
          <p:cNvSpPr/>
          <p:nvPr/>
        </p:nvSpPr>
        <p:spPr>
          <a:xfrm>
            <a:off x="0" y="460472"/>
            <a:ext cx="9144000" cy="933825"/>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ACCESS-SMC (2014-2017):</a:t>
            </a:r>
          </a:p>
          <a:p>
            <a:pPr algn="ctr"/>
            <a:r>
              <a:rPr lang="en-US" sz="3200" b="1" dirty="0" smtClean="0">
                <a:latin typeface="Tw Cen MT" charset="0"/>
                <a:ea typeface="Tw Cen MT" charset="0"/>
                <a:cs typeface="Tw Cen MT" charset="0"/>
              </a:rPr>
              <a:t>Public Health Goal</a:t>
            </a:r>
            <a:endParaRPr lang="en-US" sz="3200" b="1" dirty="0">
              <a:latin typeface="Tw Cen MT" charset="0"/>
              <a:ea typeface="Tw Cen MT" charset="0"/>
              <a:cs typeface="Tw Cen MT" charset="0"/>
            </a:endParaRPr>
          </a:p>
        </p:txBody>
      </p:sp>
    </p:spTree>
    <p:extLst>
      <p:ext uri="{BB962C8B-B14F-4D97-AF65-F5344CB8AC3E}">
        <p14:creationId xmlns:p14="http://schemas.microsoft.com/office/powerpoint/2010/main" val="443290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29842" y="2471666"/>
            <a:ext cx="3868340" cy="3684588"/>
          </a:xfrm>
        </p:spPr>
        <p:txBody>
          <a:bodyPr>
            <a:normAutofit/>
          </a:bodyPr>
          <a:lstStyle/>
          <a:p>
            <a:pPr marL="0" indent="0">
              <a:buNone/>
            </a:pPr>
            <a:r>
              <a:rPr lang="en-GB" sz="2100" dirty="0" smtClean="0"/>
              <a:t>Perception of SMC varies with:</a:t>
            </a:r>
          </a:p>
          <a:p>
            <a:r>
              <a:rPr lang="en-GB" sz="2100" dirty="0" smtClean="0">
                <a:solidFill>
                  <a:schemeClr val="tx1"/>
                </a:solidFill>
              </a:rPr>
              <a:t>Country</a:t>
            </a:r>
          </a:p>
          <a:p>
            <a:r>
              <a:rPr lang="en-GB" sz="2100" dirty="0" smtClean="0">
                <a:solidFill>
                  <a:schemeClr val="tx1"/>
                </a:solidFill>
              </a:rPr>
              <a:t>Local context</a:t>
            </a:r>
          </a:p>
          <a:p>
            <a:r>
              <a:rPr lang="en-GB" sz="2100" dirty="0" smtClean="0"/>
              <a:t>Timing</a:t>
            </a:r>
            <a:endParaRPr lang="en-GB" sz="2100" dirty="0" smtClean="0">
              <a:solidFill>
                <a:schemeClr val="tx1"/>
              </a:solidFill>
            </a:endParaRPr>
          </a:p>
          <a:p>
            <a:r>
              <a:rPr lang="en-GB" sz="2100" dirty="0" smtClean="0">
                <a:solidFill>
                  <a:schemeClr val="tx1"/>
                </a:solidFill>
              </a:rPr>
              <a:t>Particular changes or shifts in the political, economic, social </a:t>
            </a:r>
            <a:r>
              <a:rPr lang="en-GB" sz="2100" dirty="0">
                <a:solidFill>
                  <a:schemeClr val="tx1"/>
                </a:solidFill>
              </a:rPr>
              <a:t>and economic </a:t>
            </a:r>
            <a:r>
              <a:rPr lang="en-GB" sz="2100" dirty="0" smtClean="0">
                <a:solidFill>
                  <a:schemeClr val="tx1"/>
                </a:solidFill>
              </a:rPr>
              <a:t>environment</a:t>
            </a:r>
            <a:endParaRPr lang="en-US" sz="2100" dirty="0">
              <a:solidFill>
                <a:schemeClr val="tx1"/>
              </a:solidFill>
            </a:endParaRPr>
          </a:p>
          <a:p>
            <a:pPr marL="0" indent="0">
              <a:buNone/>
            </a:pPr>
            <a:r>
              <a:rPr lang="en-GB" sz="2100" i="1" dirty="0" smtClean="0"/>
              <a:t>(Wharton-Smith et al, 2015)</a:t>
            </a:r>
            <a:endParaRPr lang="en-US" sz="2100" i="1" dirty="0"/>
          </a:p>
        </p:txBody>
      </p:sp>
      <p:sp>
        <p:nvSpPr>
          <p:cNvPr id="7" name="Content Placeholder 6"/>
          <p:cNvSpPr>
            <a:spLocks noGrp="1"/>
          </p:cNvSpPr>
          <p:nvPr>
            <p:ph sz="quarter" idx="4"/>
          </p:nvPr>
        </p:nvSpPr>
        <p:spPr>
          <a:xfrm>
            <a:off x="4714498" y="2415203"/>
            <a:ext cx="3951829" cy="3560530"/>
          </a:xfrm>
        </p:spPr>
        <p:txBody>
          <a:bodyPr>
            <a:normAutofit fontScale="92500" lnSpcReduction="10000"/>
          </a:bodyPr>
          <a:lstStyle/>
          <a:p>
            <a:pPr lvl="0" algn="just"/>
            <a:r>
              <a:rPr lang="en-US" sz="2200" dirty="0" smtClean="0">
                <a:ea typeface="Calibri"/>
                <a:cs typeface="Times New Roman"/>
              </a:rPr>
              <a:t>Burkina Faso consistently reached coverage above 80% during all 4 SMC cycles</a:t>
            </a:r>
          </a:p>
          <a:p>
            <a:pPr lvl="0" algn="just"/>
            <a:r>
              <a:rPr lang="en-US" sz="2200" dirty="0" smtClean="0"/>
              <a:t>Nigeria </a:t>
            </a:r>
            <a:r>
              <a:rPr lang="en-US" sz="2200" dirty="0"/>
              <a:t>and </a:t>
            </a:r>
            <a:r>
              <a:rPr lang="en-US" sz="2200" dirty="0" smtClean="0"/>
              <a:t>Chad had high dropout rates, with many children failing </a:t>
            </a:r>
            <a:r>
              <a:rPr lang="en-US" sz="2200" dirty="0"/>
              <a:t>to complete </a:t>
            </a:r>
            <a:r>
              <a:rPr lang="en-US" sz="2200" dirty="0" smtClean="0"/>
              <a:t>all 4 cycles of SMC </a:t>
            </a:r>
            <a:r>
              <a:rPr lang="en-US" sz="2200" dirty="0"/>
              <a:t>treatment </a:t>
            </a:r>
            <a:endParaRPr lang="en-US" sz="2200" dirty="0" smtClean="0"/>
          </a:p>
          <a:p>
            <a:pPr lvl="0" algn="just"/>
            <a:r>
              <a:rPr lang="en-US" sz="2200" dirty="0" smtClean="0"/>
              <a:t>Failed adherence to all 4 cycles necessitated investigations on acceptability concerns</a:t>
            </a:r>
          </a:p>
          <a:p>
            <a:pPr marL="0" lvl="0" indent="0" algn="just">
              <a:buNone/>
            </a:pPr>
            <a:endParaRPr lang="en-US" sz="2200" dirty="0"/>
          </a:p>
          <a:p>
            <a:pPr marL="0" indent="0">
              <a:buNone/>
            </a:pPr>
            <a:r>
              <a:rPr lang="en-US" sz="2200" i="1" dirty="0" smtClean="0"/>
              <a:t>(Milligan </a:t>
            </a:r>
            <a:r>
              <a:rPr lang="en-US" sz="2200" i="1" dirty="0"/>
              <a:t>P et al, 2015 and </a:t>
            </a:r>
            <a:r>
              <a:rPr lang="en-US" sz="2200" i="1" dirty="0" smtClean="0"/>
              <a:t>2016)</a:t>
            </a:r>
            <a:endParaRPr lang="en-US" sz="2200" i="1" dirty="0"/>
          </a:p>
        </p:txBody>
      </p:sp>
      <p:sp>
        <p:nvSpPr>
          <p:cNvPr id="4" name="Slide Number Placeholder 3"/>
          <p:cNvSpPr>
            <a:spLocks noGrp="1"/>
          </p:cNvSpPr>
          <p:nvPr>
            <p:ph type="sldNum" sz="quarter" idx="12"/>
          </p:nvPr>
        </p:nvSpPr>
        <p:spPr/>
        <p:txBody>
          <a:bodyPr/>
          <a:lstStyle/>
          <a:p>
            <a:pPr>
              <a:defRPr/>
            </a:pPr>
            <a:fld id="{7C3FA32E-6E7D-4B19-971B-C3F11E0798D9}" type="slidenum">
              <a:rPr lang="en-US" smtClean="0"/>
              <a:pPr>
                <a:defRPr/>
              </a:pPr>
              <a:t>4</a:t>
            </a:fld>
            <a:endParaRPr lang="en-US"/>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6907931" y="6202129"/>
            <a:ext cx="1440180" cy="645795"/>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6907931" y="6337738"/>
            <a:ext cx="1440180" cy="520262"/>
          </a:xfrm>
          <a:prstGeom prst="rect">
            <a:avLst/>
          </a:prstGeom>
        </p:spPr>
      </p:pic>
      <p:sp>
        <p:nvSpPr>
          <p:cNvPr id="10" name="Rectangle 9"/>
          <p:cNvSpPr/>
          <p:nvPr/>
        </p:nvSpPr>
        <p:spPr>
          <a:xfrm>
            <a:off x="0" y="460472"/>
            <a:ext cx="9144000" cy="76944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Rationale: Project Baseline and Evaluative Studies</a:t>
            </a:r>
            <a:endParaRPr lang="en-US" sz="3200" b="1" dirty="0">
              <a:latin typeface="Tw Cen MT" charset="0"/>
              <a:ea typeface="Tw Cen MT" charset="0"/>
              <a:cs typeface="Tw Cen MT" charset="0"/>
            </a:endParaRPr>
          </a:p>
        </p:txBody>
      </p:sp>
      <p:sp>
        <p:nvSpPr>
          <p:cNvPr id="12" name="Rounded Rectangle 11"/>
          <p:cNvSpPr/>
          <p:nvPr/>
        </p:nvSpPr>
        <p:spPr>
          <a:xfrm>
            <a:off x="629842" y="1644419"/>
            <a:ext cx="2264676" cy="682388"/>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Baseline studies</a:t>
            </a:r>
            <a:endParaRPr lang="en-GB" sz="2400" dirty="0"/>
          </a:p>
        </p:txBody>
      </p:sp>
      <p:sp>
        <p:nvSpPr>
          <p:cNvPr id="14" name="Rounded Rectangle 13"/>
          <p:cNvSpPr/>
          <p:nvPr/>
        </p:nvSpPr>
        <p:spPr>
          <a:xfrm>
            <a:off x="4708903" y="1606367"/>
            <a:ext cx="3963017" cy="682388"/>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HH coverage surveys 2015/16</a:t>
            </a:r>
            <a:endParaRPr lang="en-GB" sz="2400" dirty="0"/>
          </a:p>
        </p:txBody>
      </p:sp>
    </p:spTree>
    <p:extLst>
      <p:ext uri="{BB962C8B-B14F-4D97-AF65-F5344CB8AC3E}">
        <p14:creationId xmlns:p14="http://schemas.microsoft.com/office/powerpoint/2010/main" val="30446784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0936"/>
            <a:ext cx="9149177" cy="442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460472"/>
            <a:ext cx="9144000" cy="76944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Preliminary Results- HH Surveys</a:t>
            </a:r>
            <a:endParaRPr lang="en-US" sz="3200" b="1" dirty="0">
              <a:latin typeface="Tw Cen MT" charset="0"/>
              <a:ea typeface="Tw Cen MT" charset="0"/>
              <a:cs typeface="Tw Cen MT" charset="0"/>
            </a:endParaRPr>
          </a:p>
        </p:txBody>
      </p:sp>
    </p:spTree>
    <p:extLst>
      <p:ext uri="{BB962C8B-B14F-4D97-AF65-F5344CB8AC3E}">
        <p14:creationId xmlns:p14="http://schemas.microsoft.com/office/powerpoint/2010/main" val="432234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12616177"/>
              </p:ext>
            </p:extLst>
          </p:nvPr>
        </p:nvGraphicFramePr>
        <p:xfrm>
          <a:off x="628650" y="1690688"/>
          <a:ext cx="3179421" cy="5167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190035" y="2604329"/>
            <a:ext cx="4757195" cy="3701013"/>
          </a:xfrm>
          <a:prstGeom prst="rect">
            <a:avLst/>
          </a:prstGeom>
          <a:noFill/>
        </p:spPr>
        <p:txBody>
          <a:bodyPr wrap="square" rtlCol="0">
            <a:spAutoFit/>
          </a:bodyPr>
          <a:lstStyle/>
          <a:p>
            <a:pPr>
              <a:spcAft>
                <a:spcPts val="600"/>
              </a:spcAft>
              <a:buClr>
                <a:srgbClr val="C00000"/>
              </a:buClr>
            </a:pPr>
            <a:r>
              <a:rPr lang="en-GB" sz="2400" dirty="0"/>
              <a:t>Social acceptability defined as:  ‘determining how well an intervention is received by the target population and the extent to which the new intervention or its components meets the expectations of the target population and organizational setting’</a:t>
            </a:r>
          </a:p>
          <a:p>
            <a:r>
              <a:rPr lang="en-GB" sz="2400" i="1" dirty="0">
                <a:solidFill>
                  <a:srgbClr val="008080"/>
                </a:solidFill>
              </a:rPr>
              <a:t>Ref: (Ayala &amp; Elder, 2011). </a:t>
            </a:r>
            <a:endParaRPr lang="en-US" sz="2400" i="1" dirty="0">
              <a:solidFill>
                <a:srgbClr val="008080"/>
              </a:solidFill>
            </a:endParaRPr>
          </a:p>
          <a:p>
            <a:endParaRPr lang="en-US" dirty="0"/>
          </a:p>
        </p:txBody>
      </p:sp>
      <p:sp>
        <p:nvSpPr>
          <p:cNvPr id="5" name="Rectangle 4"/>
          <p:cNvSpPr/>
          <p:nvPr/>
        </p:nvSpPr>
        <p:spPr>
          <a:xfrm>
            <a:off x="0" y="460472"/>
            <a:ext cx="9144000" cy="98619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Factors Influencing Acceptability of Mass Drug Administration Campaigns </a:t>
            </a:r>
            <a:endParaRPr lang="en-US" sz="3200" b="1" dirty="0">
              <a:latin typeface="Tw Cen MT" charset="0"/>
              <a:ea typeface="Tw Cen MT" charset="0"/>
              <a:cs typeface="Tw Cen MT" charset="0"/>
            </a:endParaRPr>
          </a:p>
        </p:txBody>
      </p:sp>
    </p:spTree>
    <p:extLst>
      <p:ext uri="{BB962C8B-B14F-4D97-AF65-F5344CB8AC3E}">
        <p14:creationId xmlns:p14="http://schemas.microsoft.com/office/powerpoint/2010/main" val="1274796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9955989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460472"/>
            <a:ext cx="9144000" cy="933825"/>
          </a:xfrm>
          <a:prstGeom prst="rect">
            <a:avLst/>
          </a:prstGeom>
          <a:solidFill>
            <a:schemeClr val="bg1">
              <a:lumMod val="50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SBCC for SMC</a:t>
            </a:r>
            <a:endParaRPr lang="en-US" sz="3200" b="1" dirty="0">
              <a:latin typeface="Tw Cen MT" charset="0"/>
              <a:ea typeface="Tw Cen MT" charset="0"/>
              <a:cs typeface="Tw Cen MT" charset="0"/>
            </a:endParaRPr>
          </a:p>
        </p:txBody>
      </p:sp>
    </p:spTree>
    <p:extLst>
      <p:ext uri="{BB962C8B-B14F-4D97-AF65-F5344CB8AC3E}">
        <p14:creationId xmlns:p14="http://schemas.microsoft.com/office/powerpoint/2010/main" val="11197900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0472"/>
            <a:ext cx="9144000" cy="76944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Framework for </a:t>
            </a:r>
            <a:r>
              <a:rPr lang="en-US" sz="3200" b="1" dirty="0" err="1" smtClean="0">
                <a:latin typeface="Tw Cen MT" charset="0"/>
                <a:ea typeface="Tw Cen MT" charset="0"/>
                <a:cs typeface="Tw Cen MT" charset="0"/>
              </a:rPr>
              <a:t>Behaviour</a:t>
            </a:r>
            <a:r>
              <a:rPr lang="en-US" sz="3200" b="1" dirty="0" smtClean="0">
                <a:latin typeface="Tw Cen MT" charset="0"/>
                <a:ea typeface="Tw Cen MT" charset="0"/>
                <a:cs typeface="Tw Cen MT" charset="0"/>
              </a:rPr>
              <a:t> Change</a:t>
            </a:r>
            <a:endParaRPr lang="en-US" sz="3200" b="1" dirty="0">
              <a:latin typeface="Tw Cen MT" charset="0"/>
              <a:ea typeface="Tw Cen MT" charset="0"/>
              <a:cs typeface="Tw Cen MT" charset="0"/>
            </a:endParaRPr>
          </a:p>
        </p:txBody>
      </p:sp>
      <p:grpSp>
        <p:nvGrpSpPr>
          <p:cNvPr id="6" name="Group 5"/>
          <p:cNvGrpSpPr/>
          <p:nvPr/>
        </p:nvGrpSpPr>
        <p:grpSpPr>
          <a:xfrm>
            <a:off x="786052" y="1718077"/>
            <a:ext cx="7228515" cy="1278844"/>
            <a:chOff x="1014924" y="1109782"/>
            <a:chExt cx="2215375" cy="699610"/>
          </a:xfrm>
        </p:grpSpPr>
        <p:sp>
          <p:nvSpPr>
            <p:cNvPr id="7" name="Rectangle 6"/>
            <p:cNvSpPr/>
            <p:nvPr/>
          </p:nvSpPr>
          <p:spPr>
            <a:xfrm>
              <a:off x="1014924" y="1128529"/>
              <a:ext cx="2215375" cy="642712"/>
            </a:xfrm>
            <a:prstGeom prst="roundRect">
              <a:avLst/>
            </a:prstGeom>
            <a:solidFill>
              <a:srgbClr val="008080"/>
            </a:solidFill>
            <a:effectLst>
              <a:softEdge rad="31750"/>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p:cNvSpPr/>
            <p:nvPr/>
          </p:nvSpPr>
          <p:spPr>
            <a:xfrm>
              <a:off x="1067828" y="1109782"/>
              <a:ext cx="2108095" cy="699610"/>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n-GB" sz="2400" kern="1200" dirty="0" smtClean="0"/>
                <a:t>SMC uptake broken down into a set of specific behaviours expected from caregivers of children eligible for SMC</a:t>
              </a:r>
              <a:endParaRPr lang="en-US" sz="2400" kern="1200" dirty="0"/>
            </a:p>
          </p:txBody>
        </p:sp>
      </p:grpSp>
      <p:sp>
        <p:nvSpPr>
          <p:cNvPr id="9" name="Rounded Rectangle 8"/>
          <p:cNvSpPr/>
          <p:nvPr/>
        </p:nvSpPr>
        <p:spPr>
          <a:xfrm>
            <a:off x="1255594" y="3211907"/>
            <a:ext cx="5936776" cy="1177753"/>
          </a:xfrm>
          <a:prstGeom prst="roundRect">
            <a:avLst/>
          </a:prstGeom>
          <a:solidFill>
            <a:srgbClr val="00808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GB" sz="2400" dirty="0" smtClean="0"/>
              <a:t>All potential factors influencing these specific behaviours are organized and grouped in to 3 categories (</a:t>
            </a:r>
            <a:r>
              <a:rPr lang="en-GB" sz="2400" dirty="0" err="1" smtClean="0"/>
              <a:t>Michie</a:t>
            </a:r>
            <a:r>
              <a:rPr lang="en-GB" sz="2400" dirty="0" smtClean="0"/>
              <a:t> et al., 2011):</a:t>
            </a:r>
            <a:endParaRPr lang="en-GB" sz="2400" dirty="0"/>
          </a:p>
        </p:txBody>
      </p:sp>
      <p:grpSp>
        <p:nvGrpSpPr>
          <p:cNvPr id="11" name="Group 10"/>
          <p:cNvGrpSpPr/>
          <p:nvPr/>
        </p:nvGrpSpPr>
        <p:grpSpPr>
          <a:xfrm rot="5400000">
            <a:off x="4756386" y="4054463"/>
            <a:ext cx="421619" cy="1133769"/>
            <a:chOff x="646209" y="1449885"/>
            <a:chExt cx="421619" cy="1133769"/>
          </a:xfrm>
        </p:grpSpPr>
        <p:sp>
          <p:nvSpPr>
            <p:cNvPr id="12" name="Straight Connector 3"/>
            <p:cNvSpPr/>
            <p:nvPr/>
          </p:nvSpPr>
          <p:spPr>
            <a:xfrm>
              <a:off x="646209" y="1449885"/>
              <a:ext cx="421619" cy="1133769"/>
            </a:xfrm>
            <a:custGeom>
              <a:avLst/>
              <a:gdLst/>
              <a:ahLst/>
              <a:cxnLst/>
              <a:rect l="0" t="0" r="0" b="0"/>
              <a:pathLst>
                <a:path>
                  <a:moveTo>
                    <a:pt x="0" y="1133769"/>
                  </a:moveTo>
                  <a:lnTo>
                    <a:pt x="210809" y="1133769"/>
                  </a:lnTo>
                  <a:lnTo>
                    <a:pt x="210809" y="0"/>
                  </a:lnTo>
                  <a:lnTo>
                    <a:pt x="42161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4"/>
            <p:cNvSpPr/>
            <p:nvPr/>
          </p:nvSpPr>
          <p:spPr>
            <a:xfrm>
              <a:off x="826778" y="1986529"/>
              <a:ext cx="60481" cy="604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4" name="Group 13"/>
          <p:cNvGrpSpPr/>
          <p:nvPr/>
        </p:nvGrpSpPr>
        <p:grpSpPr>
          <a:xfrm rot="16200000">
            <a:off x="3572203" y="4006670"/>
            <a:ext cx="425116" cy="1231102"/>
            <a:chOff x="646209" y="2583655"/>
            <a:chExt cx="425116" cy="1231102"/>
          </a:xfrm>
        </p:grpSpPr>
        <p:sp>
          <p:nvSpPr>
            <p:cNvPr id="15" name="Straight Connector 3"/>
            <p:cNvSpPr/>
            <p:nvPr/>
          </p:nvSpPr>
          <p:spPr>
            <a:xfrm>
              <a:off x="646209" y="2583655"/>
              <a:ext cx="425116" cy="1231102"/>
            </a:xfrm>
            <a:custGeom>
              <a:avLst/>
              <a:gdLst/>
              <a:ahLst/>
              <a:cxnLst/>
              <a:rect l="0" t="0" r="0" b="0"/>
              <a:pathLst>
                <a:path>
                  <a:moveTo>
                    <a:pt x="0" y="0"/>
                  </a:moveTo>
                  <a:lnTo>
                    <a:pt x="212558" y="0"/>
                  </a:lnTo>
                  <a:lnTo>
                    <a:pt x="212558" y="1231102"/>
                  </a:lnTo>
                  <a:lnTo>
                    <a:pt x="425116" y="123110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Straight Connector 4"/>
            <p:cNvSpPr/>
            <p:nvPr/>
          </p:nvSpPr>
          <p:spPr>
            <a:xfrm>
              <a:off x="826206" y="3166645"/>
              <a:ext cx="65121" cy="651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0" name="Group 19"/>
          <p:cNvGrpSpPr/>
          <p:nvPr/>
        </p:nvGrpSpPr>
        <p:grpSpPr>
          <a:xfrm>
            <a:off x="1082973" y="4763930"/>
            <a:ext cx="2108095" cy="911031"/>
            <a:chOff x="1071325" y="3359241"/>
            <a:chExt cx="2108095" cy="911031"/>
          </a:xfrm>
        </p:grpSpPr>
        <p:sp>
          <p:nvSpPr>
            <p:cNvPr id="21" name="Rectangle 20"/>
            <p:cNvSpPr/>
            <p:nvPr/>
          </p:nvSpPr>
          <p:spPr>
            <a:xfrm>
              <a:off x="1071325" y="3359241"/>
              <a:ext cx="2108095" cy="911031"/>
            </a:xfrm>
            <a:prstGeom prst="roundRect">
              <a:avLst/>
            </a:prstGeom>
            <a:solidFill>
              <a:srgbClr val="00808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Rounded Rectangle 21"/>
            <p:cNvSpPr/>
            <p:nvPr/>
          </p:nvSpPr>
          <p:spPr>
            <a:xfrm>
              <a:off x="1071325" y="3359241"/>
              <a:ext cx="2108095" cy="911031"/>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600" kern="1200" dirty="0" smtClean="0"/>
                <a:t>Capability (knowledge and skil</a:t>
              </a:r>
              <a:r>
                <a:rPr lang="en-GB" sz="1600" dirty="0" smtClean="0"/>
                <a:t>ls)</a:t>
              </a:r>
              <a:endParaRPr lang="en-US" sz="1600" kern="1200" dirty="0"/>
            </a:p>
          </p:txBody>
        </p:sp>
      </p:grpSp>
      <p:grpSp>
        <p:nvGrpSpPr>
          <p:cNvPr id="23" name="Group 22"/>
          <p:cNvGrpSpPr/>
          <p:nvPr/>
        </p:nvGrpSpPr>
        <p:grpSpPr>
          <a:xfrm>
            <a:off x="3340510" y="4736717"/>
            <a:ext cx="1964408" cy="1050404"/>
            <a:chOff x="1011870" y="3333449"/>
            <a:chExt cx="2288930" cy="947062"/>
          </a:xfrm>
        </p:grpSpPr>
        <p:sp>
          <p:nvSpPr>
            <p:cNvPr id="24" name="Rectangle 23"/>
            <p:cNvSpPr/>
            <p:nvPr/>
          </p:nvSpPr>
          <p:spPr>
            <a:xfrm>
              <a:off x="1192705" y="3369480"/>
              <a:ext cx="2108095" cy="911031"/>
            </a:xfrm>
            <a:prstGeom prst="roundRect">
              <a:avLst/>
            </a:prstGeom>
            <a:solidFill>
              <a:srgbClr val="00808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Rectangle 24"/>
            <p:cNvSpPr/>
            <p:nvPr/>
          </p:nvSpPr>
          <p:spPr>
            <a:xfrm>
              <a:off x="1011870" y="3333449"/>
              <a:ext cx="2108095" cy="911031"/>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1" algn="ctr"/>
              <a:r>
                <a:rPr lang="en-GB" sz="1600" dirty="0"/>
                <a:t>M</a:t>
              </a:r>
              <a:r>
                <a:rPr lang="en-GB" sz="1600" dirty="0" smtClean="0"/>
                <a:t>otivation </a:t>
              </a:r>
              <a:r>
                <a:rPr lang="en-GB" sz="1600" dirty="0"/>
                <a:t>(beliefs, values, motives) </a:t>
              </a:r>
            </a:p>
          </p:txBody>
        </p:sp>
      </p:grpSp>
      <p:grpSp>
        <p:nvGrpSpPr>
          <p:cNvPr id="26" name="Group 25"/>
          <p:cNvGrpSpPr/>
          <p:nvPr/>
        </p:nvGrpSpPr>
        <p:grpSpPr>
          <a:xfrm>
            <a:off x="5534080" y="4776682"/>
            <a:ext cx="2108095" cy="911031"/>
            <a:chOff x="1071325" y="3359241"/>
            <a:chExt cx="2108095" cy="911031"/>
          </a:xfrm>
        </p:grpSpPr>
        <p:sp>
          <p:nvSpPr>
            <p:cNvPr id="27" name="Rectangle 26"/>
            <p:cNvSpPr/>
            <p:nvPr/>
          </p:nvSpPr>
          <p:spPr>
            <a:xfrm>
              <a:off x="1071325" y="3359241"/>
              <a:ext cx="2108095" cy="911031"/>
            </a:xfrm>
            <a:prstGeom prst="roundRect">
              <a:avLst/>
            </a:prstGeom>
            <a:solidFill>
              <a:srgbClr val="00808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Rounded Rectangle 27"/>
            <p:cNvSpPr/>
            <p:nvPr/>
          </p:nvSpPr>
          <p:spPr>
            <a:xfrm>
              <a:off x="1071325" y="3359241"/>
              <a:ext cx="2108095" cy="911031"/>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600" dirty="0" smtClean="0"/>
                <a:t>Opportunity </a:t>
              </a:r>
              <a:r>
                <a:rPr lang="en-GB" sz="1600" dirty="0"/>
                <a:t>(access to services/commodities; social norms)</a:t>
              </a:r>
              <a:endParaRPr lang="en-US" sz="1600" kern="1200" dirty="0"/>
            </a:p>
          </p:txBody>
        </p:sp>
      </p:grpSp>
      <p:cxnSp>
        <p:nvCxnSpPr>
          <p:cNvPr id="32" name="Straight Connector 31"/>
          <p:cNvCxnSpPr/>
          <p:nvPr/>
        </p:nvCxnSpPr>
        <p:spPr>
          <a:xfrm>
            <a:off x="4400312" y="4608745"/>
            <a:ext cx="2" cy="2633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954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GB" sz="2500" b="1" dirty="0" smtClean="0">
                <a:solidFill>
                  <a:srgbClr val="008080"/>
                </a:solidFill>
              </a:rPr>
              <a:t>Key question</a:t>
            </a:r>
          </a:p>
          <a:p>
            <a:pPr marL="0" indent="0" algn="just">
              <a:buNone/>
            </a:pPr>
            <a:r>
              <a:rPr lang="en-GB" sz="2500" i="1" dirty="0" smtClean="0"/>
              <a:t>What </a:t>
            </a:r>
            <a:r>
              <a:rPr lang="en-GB" sz="2500" i="1" dirty="0"/>
              <a:t>are the factors associated with social acceptability of SMC at </a:t>
            </a:r>
            <a:r>
              <a:rPr lang="en-GB" sz="2500" i="1" dirty="0" smtClean="0"/>
              <a:t>recipient level </a:t>
            </a:r>
            <a:r>
              <a:rPr lang="en-GB" sz="2500" i="1" dirty="0"/>
              <a:t>in different contexts after two rounds of SMC? </a:t>
            </a:r>
            <a:endParaRPr lang="en-GB" sz="2500" i="1" dirty="0" smtClean="0"/>
          </a:p>
          <a:p>
            <a:pPr marL="0" indent="0" algn="just">
              <a:buNone/>
            </a:pPr>
            <a:endParaRPr lang="en-GB" sz="2500" i="1" dirty="0"/>
          </a:p>
          <a:p>
            <a:pPr marL="0" indent="0" algn="just">
              <a:buNone/>
            </a:pPr>
            <a:endParaRPr lang="en-US" sz="2500" b="1" dirty="0"/>
          </a:p>
          <a:p>
            <a:pPr marL="0" indent="0" algn="just">
              <a:buNone/>
            </a:pPr>
            <a:endParaRPr lang="en-GB" sz="2500" b="1" dirty="0"/>
          </a:p>
        </p:txBody>
      </p:sp>
      <p:sp>
        <p:nvSpPr>
          <p:cNvPr id="4" name="Rectangle 3"/>
          <p:cNvSpPr/>
          <p:nvPr/>
        </p:nvSpPr>
        <p:spPr>
          <a:xfrm>
            <a:off x="0" y="460472"/>
            <a:ext cx="9144000" cy="769441"/>
          </a:xfrm>
          <a:prstGeom prst="rect">
            <a:avLst/>
          </a:prstGeom>
          <a:solidFill>
            <a:schemeClr val="bg1">
              <a:lumMod val="6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Three Country Case Studies</a:t>
            </a:r>
            <a:endParaRPr lang="en-US" sz="3200" b="1" dirty="0">
              <a:latin typeface="Tw Cen MT" charset="0"/>
              <a:ea typeface="Tw Cen MT" charset="0"/>
              <a:cs typeface="Tw Cen MT" charset="0"/>
            </a:endParaRPr>
          </a:p>
        </p:txBody>
      </p:sp>
      <p:sp>
        <p:nvSpPr>
          <p:cNvPr id="7" name="Rounded Rectangle 6"/>
          <p:cNvSpPr/>
          <p:nvPr/>
        </p:nvSpPr>
        <p:spPr>
          <a:xfrm>
            <a:off x="901605" y="3872795"/>
            <a:ext cx="2059959" cy="682388"/>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Perceptions</a:t>
            </a:r>
            <a:endParaRPr lang="en-GB" sz="2400" dirty="0"/>
          </a:p>
        </p:txBody>
      </p:sp>
      <p:sp>
        <p:nvSpPr>
          <p:cNvPr id="9" name="Rounded Rectangle 8"/>
          <p:cNvSpPr/>
          <p:nvPr/>
        </p:nvSpPr>
        <p:spPr>
          <a:xfrm>
            <a:off x="4482862" y="3812518"/>
            <a:ext cx="2238234" cy="802943"/>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Understanding</a:t>
            </a:r>
            <a:endParaRPr lang="en-GB" sz="2400" dirty="0"/>
          </a:p>
        </p:txBody>
      </p:sp>
      <p:sp>
        <p:nvSpPr>
          <p:cNvPr id="11" name="Rounded Rectangle 10"/>
          <p:cNvSpPr/>
          <p:nvPr/>
        </p:nvSpPr>
        <p:spPr>
          <a:xfrm>
            <a:off x="5527770" y="5063080"/>
            <a:ext cx="2564927" cy="931673"/>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Satisfaction with SMC Intervention</a:t>
            </a:r>
            <a:endParaRPr lang="en-GB" sz="2400" dirty="0"/>
          </a:p>
        </p:txBody>
      </p:sp>
      <p:sp>
        <p:nvSpPr>
          <p:cNvPr id="12" name="Rounded Rectangle 11"/>
          <p:cNvSpPr/>
          <p:nvPr/>
        </p:nvSpPr>
        <p:spPr>
          <a:xfrm>
            <a:off x="1482770" y="5085826"/>
            <a:ext cx="2535357" cy="931673"/>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Knowledge of SMC Intervention</a:t>
            </a:r>
            <a:endParaRPr lang="en-GB" sz="2400" dirty="0"/>
          </a:p>
        </p:txBody>
      </p:sp>
    </p:spTree>
    <p:extLst>
      <p:ext uri="{BB962C8B-B14F-4D97-AF65-F5344CB8AC3E}">
        <p14:creationId xmlns:p14="http://schemas.microsoft.com/office/powerpoint/2010/main" val="17424462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5680</TotalTime>
  <Words>4013</Words>
  <Application>Microsoft Office PowerPoint</Application>
  <PresentationFormat>Letter Paper (8.5x11 in)</PresentationFormat>
  <Paragraphs>327</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Times New Roman</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Toso</dc:creator>
  <cp:lastModifiedBy>Harriet Kivumbi</cp:lastModifiedBy>
  <cp:revision>167</cp:revision>
  <dcterms:created xsi:type="dcterms:W3CDTF">2017-06-14T14:35:11Z</dcterms:created>
  <dcterms:modified xsi:type="dcterms:W3CDTF">2017-07-10T09:50:05Z</dcterms:modified>
</cp:coreProperties>
</file>