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"/>
  </p:notesMasterIdLst>
  <p:sldIdLst>
    <p:sldId id="257" r:id="rId2"/>
    <p:sldId id="286" r:id="rId3"/>
    <p:sldId id="287" r:id="rId4"/>
    <p:sldId id="290" r:id="rId5"/>
    <p:sldId id="291" r:id="rId6"/>
    <p:sldId id="292" r:id="rId7"/>
    <p:sldId id="294" r:id="rId8"/>
    <p:sldId id="295" r:id="rId9"/>
    <p:sldId id="301" r:id="rId10"/>
    <p:sldId id="297" r:id="rId11"/>
    <p:sldId id="298" r:id="rId12"/>
    <p:sldId id="303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go Moroso" initials="D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4" autoAdjust="0"/>
    <p:restoredTop sz="79407" autoAdjust="0"/>
  </p:normalViewPr>
  <p:slideViewPr>
    <p:cSldViewPr>
      <p:cViewPr>
        <p:scale>
          <a:sx n="40" d="100"/>
          <a:sy n="40" d="100"/>
        </p:scale>
        <p:origin x="-1884" y="-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2EED6-5C2B-4114-A687-2E10FDBEE06C}" type="datetimeFigureOut">
              <a:rPr lang="en-GB" smtClean="0"/>
              <a:pPr/>
              <a:t>14/02/2017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39FCC-C107-4ACA-9B90-2897C96C1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8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AB874-01F4-4C73-9E16-C96F833372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7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However, no decrease in direct activity costs 2014, linked to high direct HR and transport costs.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Bigger teams;  multiple interventions (</a:t>
            </a:r>
            <a:r>
              <a:rPr lang="en-US" dirty="0" err="1" smtClean="0"/>
              <a:t>bednets</a:t>
            </a:r>
            <a:r>
              <a:rPr lang="en-US" dirty="0" smtClean="0"/>
              <a:t>,</a:t>
            </a:r>
            <a:r>
              <a:rPr lang="en-US" baseline="0" dirty="0" smtClean="0"/>
              <a:t> etc.)</a:t>
            </a:r>
          </a:p>
          <a:p>
            <a:r>
              <a:rPr lang="en-US" baseline="0" dirty="0" smtClean="0"/>
              <a:t>9 person teams </a:t>
            </a:r>
            <a:r>
              <a:rPr lang="en-US" baseline="0" dirty="0" smtClean="0">
                <a:sym typeface="Wingdings" panose="05000000000000000000" pitchFamily="2" charset="2"/>
              </a:rPr>
              <a:t> 6 person teams  mobile teams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Lots of coordination support at central level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Belgium: each dose was </a:t>
            </a:r>
            <a:r>
              <a:rPr lang="en-US" baseline="0" dirty="0" err="1" smtClean="0">
                <a:sym typeface="Wingdings" panose="05000000000000000000" pitchFamily="2" charset="2"/>
              </a:rPr>
              <a:t>DOTs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9FCC-C107-4ACA-9B90-2897C96C1B2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5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9FCC-C107-4ACA-9B90-2897C96C1B2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5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E91E5-CFA4-4C47-8334-56C0BF89C8A6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F89B0-5D58-4691-83C6-22C923A74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ED2D2-D409-4BC5-92D7-238A71577BF7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093BB-D078-4403-ACB2-AEA9A3B1A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6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02034-C570-4D7D-908B-E74F7B8711EE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D26F9-4BB3-4767-A823-64BA390330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B56EB-545E-4C64-9A31-94D7C817FD90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2E2B7-9166-43EF-86A4-DA7B6C4A46D6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171E1-9090-490E-9211-DEBFEAE19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7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D04E3-1CB3-4E7B-83A8-3897355C2CD2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FA32E-6E7D-4B19-971B-C3F11E0798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0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1880E-430E-48C4-98C7-F35F81CD599D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D36CF-6B0E-40E1-80FE-06EB13FF08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41CE6-AE1E-4961-8D31-E30C85CEA853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4B343-8B61-4E2A-A936-EF800B67D0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2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E10FB-DDDE-4DE6-8F7A-00FEA38084DD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1C360-DB52-4CFF-8412-C1E1D42E4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873DE75-7B62-4E53-929F-24AB9F2CFE1E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10FE28-D4A9-468D-82C5-B6E8ECE8C70F}" type="slidenum">
              <a:rPr lang="en-US" smtClean="0">
                <a:solidFill>
                  <a:srgbClr val="696464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7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E367C-76D6-4B2E-904F-89DE6268D620}" type="datetime1">
              <a:rPr lang="en-US" smtClean="0"/>
              <a:pPr>
                <a:defRPr/>
              </a:pPr>
              <a:t>02/14/2017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2B588-0E82-4CCA-89FB-C5A32C4A3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170F8C27-1DFC-49BC-B526-BBB09839787B}" type="datetime1">
              <a:rPr lang="en-US" smtClean="0"/>
              <a:pPr defTabSz="457200">
                <a:defRPr/>
              </a:pPr>
              <a:t>02/14/2017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AC76A9F0-5E34-46F5-8940-E7CA39F39A9C}" type="slidenum">
              <a:rPr lang="en-US" smtClean="0"/>
              <a:pPr defTabSz="457200"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5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lariaconsortium.org/media-downloads/785/Distribution%20Guine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0"/>
          <a:stretch/>
        </p:blipFill>
        <p:spPr bwMode="auto">
          <a:xfrm>
            <a:off x="4010" y="-12029"/>
            <a:ext cx="12187989" cy="63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304800"/>
            <a:ext cx="7619999" cy="1511966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SMC Cost Analyses</a:t>
            </a:r>
            <a:endParaRPr lang="en-US" sz="6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9" y="4877147"/>
            <a:ext cx="12187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chemeClr val="bg1"/>
                </a:solidFill>
                <a:cs typeface="Arial" charset="0"/>
              </a:rPr>
              <a:t>Presented by David Collins and Colin </a:t>
            </a:r>
            <a:r>
              <a:rPr lang="en-US" sz="3000" b="1" i="1" dirty="0" err="1" smtClean="0">
                <a:solidFill>
                  <a:schemeClr val="bg1"/>
                </a:solidFill>
                <a:cs typeface="Arial" charset="0"/>
              </a:rPr>
              <a:t>Gilmartin</a:t>
            </a:r>
            <a:r>
              <a:rPr lang="en-US" sz="3000" b="1" i="1" dirty="0" smtClean="0">
                <a:solidFill>
                  <a:schemeClr val="bg1"/>
                </a:solidFill>
                <a:cs typeface="Arial" charset="0"/>
              </a:rPr>
              <a:t> (MSH)</a:t>
            </a:r>
            <a:r>
              <a:rPr lang="en-US" sz="3000" b="1" i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3000" b="1" i="1" dirty="0">
                <a:solidFill>
                  <a:schemeClr val="bg1"/>
                </a:solidFill>
                <a:cs typeface="Arial" charset="0"/>
              </a:rPr>
            </a:br>
            <a:r>
              <a:rPr lang="en-US" sz="3000" b="1" i="1" dirty="0" smtClean="0">
                <a:solidFill>
                  <a:schemeClr val="bg1"/>
                </a:solidFill>
                <a:cs typeface="Arial" charset="0"/>
              </a:rPr>
              <a:t>Ouagadougou, Burkina Faso 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chemeClr val="bg1"/>
                </a:solidFill>
                <a:cs typeface="Arial" charset="0"/>
              </a:rPr>
              <a:t>February 14, 2017</a:t>
            </a:r>
            <a:endParaRPr lang="en-GB" sz="3000" b="1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Strengthening the Investment Case </a:t>
            </a:r>
            <a:r>
              <a:rPr lang="en-US" dirty="0"/>
              <a:t>for </a:t>
            </a:r>
            <a:r>
              <a:rPr lang="en-US" dirty="0" smtClean="0"/>
              <a:t>SMC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SMC costing methodologies should be harmonized and include </a:t>
            </a:r>
            <a:r>
              <a:rPr lang="en-US" b="0" dirty="0" smtClean="0"/>
              <a:t>essential costs </a:t>
            </a:r>
            <a:r>
              <a:rPr lang="en-US" b="0" dirty="0"/>
              <a:t>of monitoring and </a:t>
            </a:r>
            <a:r>
              <a:rPr lang="en-US" b="0" dirty="0" smtClean="0"/>
              <a:t>pharmacovigilance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More analysis needed to determine: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C</a:t>
            </a:r>
            <a:r>
              <a:rPr lang="en-US" sz="3000" b="0" dirty="0" smtClean="0"/>
              <a:t>ost </a:t>
            </a:r>
            <a:r>
              <a:rPr lang="en-US" sz="3000" b="0" dirty="0"/>
              <a:t>savings to health systems and beneficiaries/households due to SMC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0" dirty="0"/>
              <a:t>Cost-effectiveness and equity </a:t>
            </a:r>
            <a:r>
              <a:rPr lang="en-US" sz="3000" b="0" dirty="0" smtClean="0"/>
              <a:t>of </a:t>
            </a:r>
            <a:r>
              <a:rPr lang="en-US" sz="3000" b="0" dirty="0"/>
              <a:t>SMC distribution methods (door-to-door, fixed point, and mobile) </a:t>
            </a:r>
            <a:r>
              <a:rPr lang="en-US" sz="3000" b="0" dirty="0" smtClean="0"/>
              <a:t>and integration with other health services</a:t>
            </a:r>
          </a:p>
          <a:p>
            <a:pPr marL="201168" lvl="1" indent="0">
              <a:buNone/>
            </a:pPr>
            <a:endParaRPr lang="en-US" sz="3000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0412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SMC is a low cost  intervention </a:t>
            </a:r>
            <a:r>
              <a:rPr lang="en-US" sz="2800" dirty="0" smtClean="0"/>
              <a:t>(&gt; </a:t>
            </a:r>
            <a:r>
              <a:rPr lang="en-US" sz="2800" dirty="0"/>
              <a:t>US $5 per child for 4 </a:t>
            </a:r>
            <a:r>
              <a:rPr lang="en-US" sz="2800" dirty="0" smtClean="0"/>
              <a:t>cycles)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SMC can significantly reduce malaria burden: 24</a:t>
            </a:r>
            <a:r>
              <a:rPr lang="en-US" sz="2800" dirty="0"/>
              <a:t>% in Chad, 45% in Burkina, 49% in Mali, 65% in The </a:t>
            </a:r>
            <a:r>
              <a:rPr lang="en-US" sz="2800" dirty="0" smtClean="0"/>
              <a:t>Gambia </a:t>
            </a:r>
            <a:r>
              <a:rPr lang="en-US" sz="2800" b="0" dirty="0" smtClean="0"/>
              <a:t>(</a:t>
            </a:r>
            <a:r>
              <a:rPr lang="en-US" sz="2800" b="0" dirty="0" err="1" smtClean="0"/>
              <a:t>LSHTM</a:t>
            </a:r>
            <a:r>
              <a:rPr lang="en-US" sz="2800" b="0" dirty="0" smtClean="0"/>
              <a:t>, 2015)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SMC can result in savings to health system:</a:t>
            </a:r>
          </a:p>
          <a:p>
            <a:pPr marL="749808" lvl="1" indent="-457200"/>
            <a:r>
              <a:rPr lang="en-US" sz="2800" b="1" dirty="0" smtClean="0">
                <a:solidFill>
                  <a:schemeClr val="tx1"/>
                </a:solidFill>
              </a:rPr>
              <a:t>$8.75 - $22 </a:t>
            </a:r>
            <a:r>
              <a:rPr lang="en-US" sz="2800" dirty="0" smtClean="0">
                <a:solidFill>
                  <a:schemeClr val="tx1"/>
                </a:solidFill>
              </a:rPr>
              <a:t>/ case of simple malaria treated (</a:t>
            </a:r>
            <a:r>
              <a:rPr lang="en-US" sz="2800" dirty="0" err="1" smtClean="0">
                <a:solidFill>
                  <a:schemeClr val="tx1"/>
                </a:solidFill>
              </a:rPr>
              <a:t>RDT+ACT</a:t>
            </a:r>
            <a:r>
              <a:rPr lang="en-US" sz="2800" dirty="0" smtClean="0">
                <a:solidFill>
                  <a:schemeClr val="tx1"/>
                </a:solidFill>
              </a:rPr>
              <a:t>) [</a:t>
            </a:r>
            <a:r>
              <a:rPr lang="en-US" sz="2800" dirty="0" err="1" smtClean="0">
                <a:solidFill>
                  <a:schemeClr val="tx1"/>
                </a:solidFill>
              </a:rPr>
              <a:t>iCCM</a:t>
            </a:r>
            <a:r>
              <a:rPr lang="en-US" sz="2800" dirty="0" smtClean="0">
                <a:solidFill>
                  <a:schemeClr val="tx1"/>
                </a:solidFill>
              </a:rPr>
              <a:t>] (MSH, 2013 Burkina Faso)</a:t>
            </a:r>
          </a:p>
          <a:p>
            <a:pPr marL="749808" lvl="1" indent="-457200"/>
            <a:r>
              <a:rPr lang="en-US" sz="2800" b="1" dirty="0" smtClean="0">
                <a:solidFill>
                  <a:schemeClr val="tx1"/>
                </a:solidFill>
              </a:rPr>
              <a:t>$66.50</a:t>
            </a:r>
            <a:r>
              <a:rPr lang="en-US" sz="2800" dirty="0" smtClean="0">
                <a:solidFill>
                  <a:schemeClr val="tx1"/>
                </a:solidFill>
              </a:rPr>
              <a:t> / case of severe malaria (</a:t>
            </a:r>
            <a:r>
              <a:rPr lang="en-US" sz="2800" dirty="0" err="1" smtClean="0">
                <a:solidFill>
                  <a:schemeClr val="tx1"/>
                </a:solidFill>
              </a:rPr>
              <a:t>artesunate</a:t>
            </a:r>
            <a:r>
              <a:rPr lang="en-US" sz="2800" dirty="0" smtClean="0">
                <a:solidFill>
                  <a:schemeClr val="tx1"/>
                </a:solidFill>
              </a:rPr>
              <a:t> treatment)</a:t>
            </a:r>
          </a:p>
          <a:p>
            <a:pPr marL="292608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(economic costs, sub-Saharan Africa, </a:t>
            </a:r>
            <a:r>
              <a:rPr lang="en-US" sz="2800" dirty="0" err="1" smtClean="0">
                <a:solidFill>
                  <a:schemeClr val="tx1"/>
                </a:solidFill>
              </a:rPr>
              <a:t>Lubell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et 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SMC will result in reduced economic costs faced by families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9808" lvl="1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dirty="0" smtClean="0"/>
              <a:t>Erin Eckert of USAID/PMI</a:t>
            </a:r>
          </a:p>
          <a:p>
            <a:r>
              <a:rPr lang="en-US" b="0" dirty="0" smtClean="0"/>
              <a:t>Estrella </a:t>
            </a:r>
            <a:r>
              <a:rPr lang="en-US" b="0" dirty="0" err="1" smtClean="0"/>
              <a:t>Lasry</a:t>
            </a:r>
            <a:r>
              <a:rPr lang="en-US" b="0" dirty="0" smtClean="0"/>
              <a:t> of MSF</a:t>
            </a:r>
          </a:p>
          <a:p>
            <a:r>
              <a:rPr lang="en-US" b="0" dirty="0" err="1" smtClean="0"/>
              <a:t>UNITAID</a:t>
            </a:r>
            <a:endParaRPr lang="en-US" b="0" dirty="0"/>
          </a:p>
          <a:p>
            <a:r>
              <a:rPr lang="en-US" b="0" dirty="0"/>
              <a:t>Malaria Consortium</a:t>
            </a:r>
          </a:p>
          <a:p>
            <a:r>
              <a:rPr lang="en-US" b="0" dirty="0"/>
              <a:t>Project Partners: CRS, </a:t>
            </a:r>
            <a:r>
              <a:rPr lang="en-US" b="0" dirty="0" err="1"/>
              <a:t>LSHTM</a:t>
            </a:r>
            <a:r>
              <a:rPr lang="en-US" b="0" dirty="0"/>
              <a:t>, MMV, Speak Up Africa</a:t>
            </a:r>
          </a:p>
          <a:p>
            <a:r>
              <a:rPr lang="en-US" b="0" dirty="0"/>
              <a:t>National Malaria Control/Elimination Programs </a:t>
            </a:r>
          </a:p>
          <a:p>
            <a:r>
              <a:rPr lang="en-US" b="0" dirty="0"/>
              <a:t>SMC distributors and supervisors</a:t>
            </a:r>
          </a:p>
          <a:p>
            <a:r>
              <a:rPr lang="en-US" b="0" dirty="0" smtClean="0"/>
              <a:t>MSH </a:t>
            </a:r>
            <a:r>
              <a:rPr lang="en-US" b="0" dirty="0"/>
              <a:t>technical and support staff – especially Gladys </a:t>
            </a:r>
            <a:r>
              <a:rPr lang="en-US" b="0" dirty="0" err="1" smtClean="0"/>
              <a:t>Tetteh</a:t>
            </a:r>
            <a:r>
              <a:rPr lang="en-US" b="0" dirty="0" smtClean="0"/>
              <a:t> and Alexandra </a:t>
            </a:r>
            <a:r>
              <a:rPr lang="en-US" b="0" dirty="0" err="1" smtClean="0"/>
              <a:t>Kyerematen</a:t>
            </a:r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" b="7764"/>
          <a:stretch/>
        </p:blipFill>
        <p:spPr>
          <a:xfrm>
            <a:off x="1082841" y="0"/>
            <a:ext cx="10077371" cy="6324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</a:rPr>
              <a:t>Thank you! Merci!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5" t="28936" r="26441" b="35043"/>
          <a:stretch/>
        </p:blipFill>
        <p:spPr>
          <a:xfrm>
            <a:off x="8382000" y="2774757"/>
            <a:ext cx="2971800" cy="3541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ACCESS-SMC Methods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“Ingredients</a:t>
            </a:r>
            <a:r>
              <a:rPr lang="en-US" sz="2800" dirty="0"/>
              <a:t>” approach </a:t>
            </a:r>
            <a:r>
              <a:rPr lang="en-US" sz="2800" b="0" dirty="0"/>
              <a:t>with a mix of standard and actual </a:t>
            </a:r>
            <a:r>
              <a:rPr lang="en-US" sz="2800" b="0" dirty="0" smtClean="0"/>
              <a:t>costs</a:t>
            </a:r>
            <a:endParaRPr lang="en-US" sz="2800" b="0" dirty="0"/>
          </a:p>
          <a:p>
            <a:r>
              <a:rPr lang="en-US" sz="2800" dirty="0" smtClean="0"/>
              <a:t>‘Reality-check</a:t>
            </a:r>
            <a:r>
              <a:rPr lang="en-US" sz="2800" dirty="0"/>
              <a:t>’ </a:t>
            </a:r>
            <a:r>
              <a:rPr lang="en-US" sz="2800" dirty="0" smtClean="0"/>
              <a:t> - sample </a:t>
            </a:r>
            <a:r>
              <a:rPr lang="en-US" sz="2800" dirty="0"/>
              <a:t>of health </a:t>
            </a:r>
            <a:r>
              <a:rPr lang="en-US" sz="2800" dirty="0" smtClean="0"/>
              <a:t>centers visited in </a:t>
            </a:r>
            <a:r>
              <a:rPr lang="en-US" sz="2800" dirty="0"/>
              <a:t>each country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Recurrent </a:t>
            </a:r>
            <a:r>
              <a:rPr lang="en-US" sz="2800" dirty="0"/>
              <a:t>cost categories include: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SMC drugs and supplies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Remuneration of </a:t>
            </a:r>
            <a:r>
              <a:rPr lang="en-US" sz="2500" dirty="0" smtClean="0">
                <a:solidFill>
                  <a:schemeClr val="tx1"/>
                </a:solidFill>
              </a:rPr>
              <a:t>distributors</a:t>
            </a:r>
            <a:endParaRPr lang="en-US" sz="2500" dirty="0">
              <a:solidFill>
                <a:schemeClr val="tx1"/>
              </a:solidFill>
            </a:endParaRPr>
          </a:p>
          <a:p>
            <a:pPr marL="658368" lvl="1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Management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Supervision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Meetings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Trainings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</a:rPr>
              <a:t>Other (e.g. equipment, social mobilization, etc.)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ACCESS-SMC Methods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Not included in this analysis: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Above-country management costs of </a:t>
            </a:r>
            <a:r>
              <a:rPr lang="en-US" b="0" dirty="0" err="1"/>
              <a:t>UNITAID</a:t>
            </a:r>
            <a:r>
              <a:rPr lang="en-US" b="0" dirty="0"/>
              <a:t> and implementing NGOs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Capital costs (vehicles, motorcycles, or health facilities</a:t>
            </a:r>
            <a:r>
              <a:rPr lang="en-US" b="0" dirty="0" smtClean="0"/>
              <a:t>)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Non-financial costs (e.g. volunteer time and recipient/family costs)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Pharmacovigilance </a:t>
            </a:r>
            <a:r>
              <a:rPr lang="en-US" b="0" dirty="0"/>
              <a:t>and management of adverse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Coverage surveys and drug resistance monitoring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3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ACCESS-SMC – Program Overview (2015)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039157"/>
              </p:ext>
            </p:extLst>
          </p:nvPr>
        </p:nvGraphicFramePr>
        <p:xfrm>
          <a:off x="380998" y="1143001"/>
          <a:ext cx="1143000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2"/>
                <a:gridCol w="1257298"/>
                <a:gridCol w="1428750"/>
                <a:gridCol w="1428750"/>
                <a:gridCol w="1428750"/>
                <a:gridCol w="1428750"/>
                <a:gridCol w="1428750"/>
                <a:gridCol w="1428750"/>
              </a:tblGrid>
              <a:tr h="100919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Burkina Faso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Guinea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Mali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Niger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Nigeria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Gambia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7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Target</a:t>
                      </a:r>
                      <a:r>
                        <a:rPr lang="en-US" sz="2200" b="1" baseline="0" dirty="0" smtClean="0"/>
                        <a:t> Pop</a:t>
                      </a:r>
                    </a:p>
                    <a:p>
                      <a:r>
                        <a:rPr lang="en-US" sz="2200" b="1" baseline="0" dirty="0" smtClean="0"/>
                        <a:t>(3-59 mo.)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649,693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210,047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809,638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595,901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792,133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9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Total SMC provided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2,721,731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1,061,417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805,131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2,751,353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1,667,890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3,149,867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308,830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959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*Equivalent</a:t>
                      </a:r>
                      <a:r>
                        <a:rPr lang="en-US" sz="2200" b="1" baseline="0" dirty="0" smtClean="0"/>
                        <a:t> children receiving 4 cycles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680,433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265,354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201,283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687,838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416,973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787,467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27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Admin.</a:t>
                      </a:r>
                    </a:p>
                    <a:p>
                      <a:r>
                        <a:rPr lang="en-US" sz="2200" b="1" dirty="0" smtClean="0"/>
                        <a:t>Coverage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69.97%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84.91%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0"/>
            <a:ext cx="10210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ACCESS-SMC - Total </a:t>
            </a:r>
            <a:r>
              <a:rPr lang="en-US" sz="3500" b="1" dirty="0" smtClean="0"/>
              <a:t>Recurrent Program </a:t>
            </a:r>
            <a:r>
              <a:rPr lang="en-US" sz="3500" b="1" dirty="0" smtClean="0"/>
              <a:t>Costs (2015)</a:t>
            </a:r>
            <a:endParaRPr lang="en-US" sz="35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10" y="745986"/>
            <a:ext cx="10122090" cy="55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4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8588"/>
            <a:ext cx="10134600" cy="564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0"/>
            <a:ext cx="1104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ACCESS-SMC - Recurrent Cost per Child - 4 doses (2015)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70234" y="3519502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*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5498" y="3519502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*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3068" y="3533804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*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40417"/>
            <a:ext cx="960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* Use of Health Center Personnel &amp; Volunteer Distributors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811" y="4744452"/>
            <a:ext cx="45720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Average weighted cost</a:t>
            </a:r>
          </a:p>
          <a:p>
            <a:pPr algn="ctr"/>
            <a:r>
              <a:rPr lang="en-US" sz="3000" b="1" dirty="0"/>
              <a:t> </a:t>
            </a:r>
            <a:r>
              <a:rPr lang="en-US" sz="3000" b="1" dirty="0" smtClean="0"/>
              <a:t>   $1.07 per 1 cycle</a:t>
            </a:r>
          </a:p>
          <a:p>
            <a:pPr lvl="1" algn="ctr"/>
            <a:r>
              <a:rPr lang="en-US" sz="3000" b="1" dirty="0" smtClean="0"/>
              <a:t>$4.27 per 4 cycles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661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3997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ACCESS-SMC – Recurrent Costs Breakdown (2015)</a:t>
            </a:r>
            <a:endParaRPr lang="en-US" sz="3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548274"/>
              </p:ext>
            </p:extLst>
          </p:nvPr>
        </p:nvGraphicFramePr>
        <p:xfrm>
          <a:off x="380998" y="1143001"/>
          <a:ext cx="11430000" cy="52227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2"/>
                <a:gridCol w="1295400"/>
                <a:gridCol w="1238248"/>
                <a:gridCol w="1428750"/>
                <a:gridCol w="1428750"/>
                <a:gridCol w="1428750"/>
                <a:gridCol w="1428750"/>
                <a:gridCol w="1428750"/>
              </a:tblGrid>
              <a:tr h="83679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Burkina Faso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Chad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Guinea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Mali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Niger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Nigeria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Gambia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40259" marR="402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Drugs &amp; supplies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SMC distributor remuneration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*Management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Supervision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Meetings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Trainings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oolBor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400800"/>
            <a:ext cx="1196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* Include </a:t>
            </a:r>
            <a:r>
              <a:rPr lang="en-US" sz="3000" b="1" dirty="0" err="1" smtClean="0">
                <a:solidFill>
                  <a:schemeClr val="bg1"/>
                </a:solidFill>
              </a:rPr>
              <a:t>MoH</a:t>
            </a:r>
            <a:r>
              <a:rPr lang="en-US" sz="3000" b="1" dirty="0" smtClean="0">
                <a:solidFill>
                  <a:schemeClr val="bg1"/>
                </a:solidFill>
              </a:rPr>
              <a:t> costs (salaries) incurred for program management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703997"/>
          </a:xfrm>
        </p:spPr>
        <p:txBody>
          <a:bodyPr>
            <a:noAutofit/>
          </a:bodyPr>
          <a:lstStyle/>
          <a:p>
            <a:r>
              <a:rPr lang="en-US" sz="4000" dirty="0" err="1"/>
              <a:t>Médecins</a:t>
            </a:r>
            <a:r>
              <a:rPr lang="en-US" sz="4000" dirty="0"/>
              <a:t> Sans </a:t>
            </a:r>
            <a:r>
              <a:rPr lang="en-US" sz="4000" dirty="0" err="1" smtClean="0"/>
              <a:t>Frontières</a:t>
            </a:r>
            <a:r>
              <a:rPr lang="en-US" sz="4000" dirty="0" smtClean="0"/>
              <a:t> - Niger (2014)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198537"/>
              </p:ext>
            </p:extLst>
          </p:nvPr>
        </p:nvGraphicFramePr>
        <p:xfrm>
          <a:off x="380999" y="1143001"/>
          <a:ext cx="11277601" cy="33527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5155"/>
                <a:gridCol w="1654046"/>
                <a:gridCol w="1879600"/>
                <a:gridCol w="1879600"/>
                <a:gridCol w="1879600"/>
                <a:gridCol w="1879600"/>
              </a:tblGrid>
              <a:tr h="761999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 smtClean="0">
                          <a:effectLst/>
                        </a:rPr>
                        <a:t>Switzerland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 smtClean="0">
                          <a:effectLst/>
                        </a:rPr>
                        <a:t>France </a:t>
                      </a:r>
                      <a:r>
                        <a:rPr lang="en-US" sz="2500" b="1" u="none" strike="noStrike" baseline="30000" dirty="0" smtClean="0">
                          <a:effectLst/>
                        </a:rPr>
                        <a:t>1</a:t>
                      </a:r>
                      <a:endParaRPr lang="en-US" sz="2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 smtClean="0">
                          <a:effectLst/>
                        </a:rPr>
                        <a:t>Belgium </a:t>
                      </a:r>
                      <a:r>
                        <a:rPr lang="en-US" sz="2800" b="1" u="none" strike="noStrike" baseline="30000" dirty="0" smtClean="0">
                          <a:effectLst/>
                        </a:rPr>
                        <a:t>2</a:t>
                      </a:r>
                      <a:endParaRPr lang="en-US" sz="2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 smtClean="0">
                          <a:effectLst/>
                        </a:rPr>
                        <a:t>Spain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effectLst/>
                        </a:rPr>
                        <a:t>Global</a:t>
                      </a:r>
                      <a:endParaRPr lang="en-US" sz="25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b="1" u="none" strike="noStrike" dirty="0" smtClean="0">
                          <a:effectLst/>
                        </a:rPr>
                        <a:t>Global costs</a:t>
                      </a:r>
                    </a:p>
                    <a:p>
                      <a:pPr algn="l" fontAlgn="ctr"/>
                      <a:r>
                        <a:rPr lang="en-US" sz="2500" b="1" u="none" strike="noStrike" dirty="0" smtClean="0">
                          <a:effectLst/>
                        </a:rPr>
                        <a:t>(less OH)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$467,115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4147,011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$301,713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$446,228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$1,362,067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dirty="0" smtClean="0">
                          <a:effectLst/>
                        </a:rPr>
                        <a:t>Beneficiaries reached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102,364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35,309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67,091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116,987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321,751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b="1" u="none" strike="noStrike" dirty="0">
                          <a:effectLst/>
                        </a:rPr>
                        <a:t>Cost/child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$4.56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$4.16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$4.50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$3.81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$4.23 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4572000"/>
            <a:ext cx="1135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baseline="30000" dirty="0" smtClean="0"/>
              <a:t>1</a:t>
            </a:r>
            <a:r>
              <a:rPr lang="en-US" sz="2500" b="1" dirty="0" smtClean="0"/>
              <a:t> </a:t>
            </a:r>
            <a:r>
              <a:rPr lang="en-US" sz="2500" dirty="0" smtClean="0"/>
              <a:t>MSF </a:t>
            </a:r>
            <a:r>
              <a:rPr lang="en-US" sz="2500" dirty="0"/>
              <a:t>France included SMC in preventive package done at health </a:t>
            </a:r>
            <a:r>
              <a:rPr lang="en-US" sz="2500" dirty="0" smtClean="0"/>
              <a:t>center</a:t>
            </a:r>
          </a:p>
          <a:p>
            <a:r>
              <a:rPr lang="en-US" sz="2500" b="1" baseline="30000" dirty="0" smtClean="0"/>
              <a:t>2</a:t>
            </a:r>
            <a:r>
              <a:rPr lang="en-US" sz="2500" b="1" dirty="0" smtClean="0"/>
              <a:t> </a:t>
            </a:r>
            <a:r>
              <a:rPr lang="en-US" sz="2500" dirty="0" smtClean="0"/>
              <a:t>MSF </a:t>
            </a:r>
            <a:r>
              <a:rPr lang="en-US" sz="2500" dirty="0"/>
              <a:t>Belgium moving to only first dose DOT</a:t>
            </a:r>
          </a:p>
          <a:p>
            <a:r>
              <a:rPr lang="en-US" sz="2500" dirty="0" smtClean="0"/>
              <a:t>Cost decreased </a:t>
            </a:r>
            <a:r>
              <a:rPr lang="en-US" sz="2500" dirty="0" smtClean="0"/>
              <a:t>(from 2014)  </a:t>
            </a:r>
            <a:r>
              <a:rPr lang="en-US" sz="2500" dirty="0" smtClean="0"/>
              <a:t>due to </a:t>
            </a:r>
            <a:r>
              <a:rPr lang="en-US" sz="2500" dirty="0" smtClean="0"/>
              <a:t>lower support </a:t>
            </a:r>
            <a:r>
              <a:rPr lang="en-US" sz="2500" dirty="0"/>
              <a:t>costs and integration of </a:t>
            </a:r>
            <a:r>
              <a:rPr lang="en-US" sz="2500" dirty="0" smtClean="0"/>
              <a:t>SMC with other health activities.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58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703997"/>
          </a:xfrm>
        </p:spPr>
        <p:txBody>
          <a:bodyPr>
            <a:noAutofit/>
          </a:bodyPr>
          <a:lstStyle/>
          <a:p>
            <a:r>
              <a:rPr lang="en-US" sz="4000" dirty="0" smtClean="0"/>
              <a:t>USAID/PMI – Mali and Senegal (2016/17)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770152"/>
              </p:ext>
            </p:extLst>
          </p:nvPr>
        </p:nvGraphicFramePr>
        <p:xfrm>
          <a:off x="838200" y="1066801"/>
          <a:ext cx="10744201" cy="4148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6704"/>
                <a:gridCol w="1890977"/>
                <a:gridCol w="2148840"/>
                <a:gridCol w="2148840"/>
                <a:gridCol w="2148840"/>
              </a:tblGrid>
              <a:tr h="409987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Senegal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Mali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9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1" u="none" strike="noStrike" dirty="0">
                          <a:effectLst/>
                        </a:rPr>
                        <a:t>Category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US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US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US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i="1" u="none" strike="noStrike" dirty="0">
                          <a:effectLst/>
                        </a:rPr>
                        <a:t>Drugs </a:t>
                      </a:r>
                      <a:endParaRPr lang="en-US" sz="2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$932,500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$950,000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 </a:t>
                      </a:r>
                      <a:r>
                        <a:rPr lang="en-US" sz="2500" u="none" strike="noStrike" dirty="0" smtClean="0">
                          <a:effectLst/>
                        </a:rPr>
                        <a:t>$412,612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$1,560,000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i="1" u="none" strike="noStrike" dirty="0" smtClean="0">
                          <a:effectLst/>
                        </a:rPr>
                        <a:t>Ops  Costs</a:t>
                      </a:r>
                      <a:endParaRPr lang="en-US" sz="2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$1,606,039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  </a:t>
                      </a:r>
                      <a:r>
                        <a:rPr lang="en-US" sz="2500" u="none" strike="noStrike" dirty="0" smtClean="0">
                          <a:effectLst/>
                        </a:rPr>
                        <a:t>$1,540,000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   </a:t>
                      </a:r>
                      <a:r>
                        <a:rPr lang="en-US" sz="2500" u="none" strike="noStrike" dirty="0" smtClean="0">
                          <a:effectLst/>
                        </a:rPr>
                        <a:t>$584,607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$1,700,000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i="1" u="none" strike="noStrike" dirty="0" err="1">
                          <a:effectLst/>
                        </a:rPr>
                        <a:t>M&amp;E</a:t>
                      </a:r>
                      <a:endParaRPr lang="en-US" sz="2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    </a:t>
                      </a:r>
                      <a:r>
                        <a:rPr lang="en-US" sz="2500" u="none" strike="noStrike" dirty="0" smtClean="0">
                          <a:effectLst/>
                        </a:rPr>
                        <a:t>$250,000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effectLst/>
                        </a:rPr>
                        <a:t> </a:t>
                      </a:r>
                      <a:r>
                        <a:rPr lang="en-US" sz="2500" u="none" strike="noStrike" dirty="0" smtClean="0">
                          <a:effectLst/>
                        </a:rPr>
                        <a:t> -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 smtClean="0">
                          <a:effectLst/>
                        </a:rPr>
                        <a:t>-</a:t>
                      </a:r>
                      <a:endParaRPr lang="en-US" sz="2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$100,000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i="1" u="none" strike="noStrike" dirty="0" err="1">
                          <a:effectLst/>
                        </a:rPr>
                        <a:t>SBCC</a:t>
                      </a:r>
                      <a:endParaRPr lang="en-US" sz="25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 </a:t>
                      </a:r>
                      <a:r>
                        <a:rPr lang="en-US" sz="2500" u="none" strike="noStrike" dirty="0" smtClean="0">
                          <a:effectLst/>
                        </a:rPr>
                        <a:t>-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$100,000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$59,910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 smtClean="0">
                          <a:effectLst/>
                        </a:rPr>
                        <a:t>-</a:t>
                      </a:r>
                      <a:endParaRPr lang="en-US" sz="2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$2,788,539 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$2,590,000 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$1,057,129 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$3,360,000 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r>
                        <a:rPr lang="en-US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children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307,883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800,000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Estimated cost/child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$4.46 </a:t>
                      </a:r>
                      <a:endParaRPr lang="en-US" sz="25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$4.09 </a:t>
                      </a:r>
                      <a:endParaRPr lang="en-US" sz="25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$3.43 </a:t>
                      </a:r>
                      <a:endParaRPr lang="en-US" sz="25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$4.20 </a:t>
                      </a:r>
                      <a:endParaRPr lang="en-US" sz="25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62EB-21C0-482E-A92A-E512D452A8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5295900"/>
            <a:ext cx="51816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Weighted Cost:   $4.12 (2016)</a:t>
            </a:r>
          </a:p>
          <a:p>
            <a:r>
              <a:rPr lang="en-US" sz="3000" b="1" dirty="0"/>
              <a:t>	</a:t>
            </a:r>
            <a:r>
              <a:rPr lang="en-US" sz="3000" b="1" dirty="0" smtClean="0"/>
              <a:t>		              </a:t>
            </a:r>
            <a:r>
              <a:rPr lang="en-US" sz="3000" b="1" dirty="0" smtClean="0"/>
              <a:t> </a:t>
            </a:r>
            <a:r>
              <a:rPr lang="en-US" sz="3000" b="1" dirty="0" smtClean="0"/>
              <a:t>$4.16 (2017)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6685</TotalTime>
  <Words>770</Words>
  <Application>Microsoft Office PowerPoint</Application>
  <PresentationFormat>Custom</PresentationFormat>
  <Paragraphs>260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SMC Cost Analyses</vt:lpstr>
      <vt:lpstr>ACCESS-SMC Methods (1) </vt:lpstr>
      <vt:lpstr>ACCESS-SMC Methods (2)</vt:lpstr>
      <vt:lpstr>ACCESS-SMC – Program Overview (2015)</vt:lpstr>
      <vt:lpstr>PowerPoint Presentation</vt:lpstr>
      <vt:lpstr>PowerPoint Presentation</vt:lpstr>
      <vt:lpstr>ACCESS-SMC – Recurrent Costs Breakdown (2015)</vt:lpstr>
      <vt:lpstr>Médecins Sans Frontières - Niger (2014)</vt:lpstr>
      <vt:lpstr>USAID/PMI – Mali and Senegal (2016/17)</vt:lpstr>
      <vt:lpstr>Strengthening the Investment Case for SMC </vt:lpstr>
      <vt:lpstr>Conclusions </vt:lpstr>
      <vt:lpstr>Acknowledgements</vt:lpstr>
      <vt:lpstr>Thank you! Merci!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Moroso</dc:creator>
  <cp:lastModifiedBy>MSH</cp:lastModifiedBy>
  <cp:revision>285</cp:revision>
  <dcterms:created xsi:type="dcterms:W3CDTF">2015-12-03T10:40:17Z</dcterms:created>
  <dcterms:modified xsi:type="dcterms:W3CDTF">2017-02-14T10:30:12Z</dcterms:modified>
</cp:coreProperties>
</file>