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701" r:id="rId6"/>
    <p:sldMasterId id="2147483709" r:id="rId7"/>
  </p:sldMasterIdLst>
  <p:notesMasterIdLst>
    <p:notesMasterId r:id="rId19"/>
  </p:notesMasterIdLst>
  <p:handoutMasterIdLst>
    <p:handoutMasterId r:id="rId20"/>
  </p:handoutMasterIdLst>
  <p:sldIdLst>
    <p:sldId id="630" r:id="rId8"/>
    <p:sldId id="967" r:id="rId9"/>
    <p:sldId id="964" r:id="rId10"/>
    <p:sldId id="963" r:id="rId11"/>
    <p:sldId id="962" r:id="rId12"/>
    <p:sldId id="965" r:id="rId13"/>
    <p:sldId id="917" r:id="rId14"/>
    <p:sldId id="931" r:id="rId15"/>
    <p:sldId id="971" r:id="rId16"/>
    <p:sldId id="972" r:id="rId17"/>
    <p:sldId id="973" r:id="rId18"/>
  </p:sldIdLst>
  <p:sldSz cx="9906000" cy="6858000" type="A4"/>
  <p:notesSz cx="6797675" cy="9926638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URNIER-WENDES, Sanne Henrietta" initials="wendess" lastIdx="15" clrIdx="0"/>
  <p:cmAuthor id="1" name="Defretin Charlotte" initials="D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0"/>
    <a:srgbClr val="C41300"/>
    <a:srgbClr val="FFFFFF"/>
    <a:srgbClr val="177B57"/>
    <a:srgbClr val="000000"/>
    <a:srgbClr val="4D4D4D"/>
    <a:srgbClr val="808080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7" autoAdjust="0"/>
    <p:restoredTop sz="90865" autoAdjust="0"/>
  </p:normalViewPr>
  <p:slideViewPr>
    <p:cSldViewPr snapToGrid="0" snapToObjects="1">
      <p:cViewPr varScale="1">
        <p:scale>
          <a:sx n="67" d="100"/>
          <a:sy n="67" d="100"/>
        </p:scale>
        <p:origin x="-1296" y="-96"/>
      </p:cViewPr>
      <p:guideLst>
        <p:guide orient="horz" pos="93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72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C7EF2E-0B1D-456C-BA6D-5CFE5859D4B4}" type="datetimeFigureOut">
              <a:rPr lang="en-GB"/>
              <a:pPr/>
              <a:t>15/02/2017</a:t>
            </a:fld>
            <a:endParaRPr lang="en-GB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B4DDE8-D76F-42A5-AA7C-CC871B9B7F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2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62B61B-A07C-42C7-BB70-C1D64FC3BE2D}" type="datetimeFigureOut">
              <a:rPr lang="en-US" smtClean="0">
                <a:latin typeface="Arial"/>
              </a:rPr>
              <a:pPr>
                <a:defRPr/>
              </a:pPr>
              <a:t>2/15/2017</a:t>
            </a:fld>
            <a:endParaRPr lang="en-US">
              <a:latin typeface="Arial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>
              <a:latin typeface="Arial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068C62-EAC1-47FB-BAD5-F8FCC87C0F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76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2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Between</a:t>
            </a:r>
            <a:r>
              <a:rPr lang="en-US" baseline="0" dirty="0" smtClean="0"/>
              <a:t> 2011 and 2012, strong decrease in </a:t>
            </a:r>
            <a:r>
              <a:rPr lang="en-US" baseline="0" dirty="0" err="1" smtClean="0"/>
              <a:t>DAH</a:t>
            </a:r>
            <a:r>
              <a:rPr lang="en-US" baseline="0" dirty="0" smtClean="0"/>
              <a:t> from USA and from World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68C62-EAC1-47FB-BAD5-F8FCC87C0FB4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B0120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https://upload.wikimedia.org/wikipedia/commons/thumb/1/1d/Unitaid_Logo.svg/2000px-Unitaid_Logo.svg.png"/>
          <p:cNvPicPr>
            <a:picLocks noChangeAspect="1" noChangeArrowheads="1"/>
          </p:cNvPicPr>
          <p:nvPr userDrawn="1"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473075" y="5487714"/>
            <a:ext cx="3311007" cy="1033034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4913" y="2330145"/>
            <a:ext cx="8686572" cy="584775"/>
          </a:xfrm>
        </p:spPr>
        <p:txBody>
          <a:bodyPr anchor="b" anchorCtr="0">
            <a:sp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4913" y="3111184"/>
            <a:ext cx="8686572" cy="461665"/>
          </a:xfrm>
        </p:spPr>
        <p:txBody>
          <a:bodyPr>
            <a:spAutoFit/>
          </a:bodyPr>
          <a:lstStyle>
            <a:lvl1pPr algn="ctr">
              <a:defRPr sz="3000" b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4913" y="4468035"/>
            <a:ext cx="8686572" cy="307777"/>
          </a:xfrm>
        </p:spPr>
        <p:txBody>
          <a:bodyPr>
            <a:spAutoFit/>
          </a:bodyPr>
          <a:lstStyle>
            <a:lvl1pPr algn="ctr">
              <a:defRPr sz="2000" b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37" y="1589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9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" y="1589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5302382"/>
            <a:ext cx="6934200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Name / other info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990627"/>
            <a:ext cx="8420098" cy="1065007"/>
          </a:xfrm>
        </p:spPr>
        <p:txBody>
          <a:bodyPr tIns="18288" bIns="18288" anchor="b">
            <a:noAutofit/>
          </a:bodyPr>
          <a:lstStyle>
            <a:lvl1pPr algn="ctr">
              <a:defRPr sz="2400" b="0"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 (Arial 24pt, Black)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4240291"/>
            <a:ext cx="6934200" cy="283154"/>
          </a:xfrm>
        </p:spPr>
        <p:txBody>
          <a:bodyPr tIns="18288" bIns="18288">
            <a:noAutofit/>
          </a:bodyPr>
          <a:lstStyle>
            <a:lvl1pPr algn="ctr">
              <a:defRPr sz="1600" b="0">
                <a:latin typeface="+mj-lt"/>
              </a:defRPr>
            </a:lvl1pPr>
          </a:lstStyle>
          <a:p>
            <a:pPr lvl="0"/>
            <a:r>
              <a:rPr lang="en-US" dirty="0" smtClean="0"/>
              <a:t>Date (Arial 16pt, Black)</a:t>
            </a:r>
          </a:p>
        </p:txBody>
      </p:sp>
      <p:pic>
        <p:nvPicPr>
          <p:cNvPr id="25" name="Immagine 0" descr="top.jpg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335280" y="338328"/>
            <a:ext cx="9235440" cy="59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42951" y="1268414"/>
            <a:ext cx="8420098" cy="1470025"/>
          </a:xfrm>
        </p:spPr>
        <p:txBody>
          <a:bodyPr tIns="18288" bIns="18288" anchor="ctr">
            <a:noAutofit/>
          </a:bodyPr>
          <a:lstStyle>
            <a:lvl1pPr algn="ctr">
              <a:spcBef>
                <a:spcPts val="0"/>
              </a:spcBef>
              <a:defRPr sz="3200" b="1">
                <a:solidFill>
                  <a:srgbClr val="B0120E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32pt, Dark Red)</a:t>
            </a:r>
          </a:p>
        </p:txBody>
      </p:sp>
      <p:sp>
        <p:nvSpPr>
          <p:cNvPr id="27" name="Line 4"/>
          <p:cNvSpPr>
            <a:spLocks noChangeShapeType="1"/>
          </p:cNvSpPr>
          <p:nvPr userDrawn="1"/>
        </p:nvSpPr>
        <p:spPr bwMode="auto">
          <a:xfrm>
            <a:off x="233032" y="6021388"/>
            <a:ext cx="9439936" cy="0"/>
          </a:xfrm>
          <a:prstGeom prst="line">
            <a:avLst/>
          </a:prstGeom>
          <a:noFill/>
          <a:ln w="19050">
            <a:solidFill>
              <a:srgbClr val="BE0C2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37" y="1589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" y="1589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 userDrawn="1"/>
        </p:nvCxnSpPr>
        <p:spPr>
          <a:xfrm>
            <a:off x="3666479" y="2935098"/>
            <a:ext cx="5782293" cy="0"/>
          </a:xfrm>
          <a:prstGeom prst="line">
            <a:avLst/>
          </a:prstGeom>
          <a:ln w="12700">
            <a:solidFill>
              <a:srgbClr val="B01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 userDrawn="1">
            <p:ph type="title" hasCustomPrompt="1"/>
          </p:nvPr>
        </p:nvSpPr>
        <p:spPr>
          <a:xfrm>
            <a:off x="3666479" y="1891602"/>
            <a:ext cx="5782293" cy="1021818"/>
          </a:xfrm>
          <a:prstGeom prst="rect">
            <a:avLst/>
          </a:prstGeom>
        </p:spPr>
        <p:txBody>
          <a:bodyPr tIns="18288" bIns="18288">
            <a:noAutofit/>
          </a:bodyPr>
          <a:lstStyle>
            <a:lvl1pPr>
              <a:defRPr sz="3200">
                <a:solidFill>
                  <a:srgbClr val="B0120E"/>
                </a:solidFill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32pt, Dark Red)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66479" y="2956777"/>
            <a:ext cx="5782293" cy="849463"/>
          </a:xfrm>
        </p:spPr>
        <p:txBody>
          <a:bodyPr tIns="18288" bIns="18288">
            <a:noAutofit/>
          </a:bodyPr>
          <a:lstStyle>
            <a:lvl1pPr>
              <a:defRPr sz="2400" b="0"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 (Arial 24pt, Black)</a:t>
            </a:r>
          </a:p>
        </p:txBody>
      </p:sp>
      <p:sp>
        <p:nvSpPr>
          <p:cNvPr id="45" name="Text Placeholder 20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5828721"/>
            <a:ext cx="4495799" cy="283154"/>
          </a:xfrm>
        </p:spPr>
        <p:txBody>
          <a:bodyPr tIns="18288" bIns="18288">
            <a:noAutofit/>
          </a:bodyPr>
          <a:lstStyle>
            <a:lvl1pPr>
              <a:defRPr sz="1600" b="0">
                <a:latin typeface="+mj-lt"/>
              </a:defRPr>
            </a:lvl1pPr>
          </a:lstStyle>
          <a:p>
            <a:pPr lvl="0"/>
            <a:r>
              <a:rPr lang="en-US" dirty="0" smtClean="0"/>
              <a:t>Date (Arial 16pt, Black)</a:t>
            </a:r>
          </a:p>
        </p:txBody>
      </p:sp>
      <p:grpSp>
        <p:nvGrpSpPr>
          <p:cNvPr id="2" name="Group 31"/>
          <p:cNvGrpSpPr/>
          <p:nvPr userDrawn="1"/>
        </p:nvGrpSpPr>
        <p:grpSpPr>
          <a:xfrm>
            <a:off x="368485" y="1424237"/>
            <a:ext cx="3213172" cy="3239927"/>
            <a:chOff x="6047510" y="1461561"/>
            <a:chExt cx="3213172" cy="3239927"/>
          </a:xfrm>
        </p:grpSpPr>
        <p:pic>
          <p:nvPicPr>
            <p:cNvPr id="33" name="Picture 2" descr="globe-icon 2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</a:blip>
            <a:srcRect l="14477" t="3967" r="13574"/>
            <a:stretch>
              <a:fillRect/>
            </a:stretch>
          </p:blipFill>
          <p:spPr bwMode="auto">
            <a:xfrm>
              <a:off x="6047510" y="1481049"/>
              <a:ext cx="3213172" cy="3220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"/>
            <p:cNvSpPr txBox="1">
              <a:spLocks noChangeArrowheads="1"/>
            </p:cNvSpPr>
            <p:nvPr userDrawn="1"/>
          </p:nvSpPr>
          <p:spPr bwMode="auto">
            <a:xfrm rot="19781585">
              <a:off x="7580224" y="1461561"/>
              <a:ext cx="102053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6000" smtClean="0">
                  <a:solidFill>
                    <a:srgbClr val="B0120E"/>
                  </a:solidFill>
                  <a:latin typeface="Lucida Console" pitchFamily="49" charset="0"/>
                  <a:cs typeface="Arial" charset="0"/>
                  <a:sym typeface="Wingdings" pitchFamily="2" charset="2"/>
                </a:rPr>
                <a:t></a:t>
              </a:r>
              <a:endParaRPr lang="en-US" sz="6000" dirty="0">
                <a:solidFill>
                  <a:srgbClr val="B0120E"/>
                </a:solidFill>
                <a:latin typeface="Lucida Console" pitchFamily="49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 userDrawn="1"/>
          </p:nvSpPr>
          <p:spPr bwMode="auto">
            <a:xfrm rot="20069022">
              <a:off x="6844256" y="1773582"/>
              <a:ext cx="108439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6000" smtClean="0">
                  <a:solidFill>
                    <a:srgbClr val="B0120E"/>
                  </a:solidFill>
                  <a:latin typeface="Lucida Console" pitchFamily="49" charset="0"/>
                  <a:cs typeface="Arial" charset="0"/>
                  <a:sym typeface="Wingdings" pitchFamily="2" charset="2"/>
                </a:rPr>
                <a:t></a:t>
              </a:r>
              <a:endParaRPr lang="en-US" sz="6000" dirty="0">
                <a:solidFill>
                  <a:srgbClr val="B0120E"/>
                </a:solidFill>
                <a:latin typeface="Lucida Console" pitchFamily="49" charset="0"/>
                <a:cs typeface="Arial" charset="0"/>
                <a:sym typeface="Wingdings" pitchFamily="2" charset="2"/>
              </a:endParaRPr>
            </a:p>
          </p:txBody>
        </p:sp>
      </p:grpSp>
      <p:pic>
        <p:nvPicPr>
          <p:cNvPr id="36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 l="68134" r="8506"/>
          <a:stretch>
            <a:fillRect/>
          </a:stretch>
        </p:blipFill>
        <p:spPr bwMode="auto">
          <a:xfrm>
            <a:off x="7940523" y="6225609"/>
            <a:ext cx="1564481" cy="6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/>
            </a:lvl3pPr>
            <a:lvl4pPr>
              <a:buClr>
                <a:srgbClr val="B0120E"/>
              </a:buClr>
              <a:defRPr/>
            </a:lvl4pPr>
            <a:lvl5pPr>
              <a:buClr>
                <a:srgbClr val="B0120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37" y="1589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" y="1589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5302382"/>
            <a:ext cx="6934200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Name / other info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990627"/>
            <a:ext cx="8420098" cy="1065007"/>
          </a:xfrm>
        </p:spPr>
        <p:txBody>
          <a:bodyPr tIns="18288" bIns="18288" anchor="b">
            <a:noAutofit/>
          </a:bodyPr>
          <a:lstStyle>
            <a:lvl1pPr algn="ctr">
              <a:defRPr sz="2400" b="0"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 (Arial 24pt, Black)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4240291"/>
            <a:ext cx="6934200" cy="283154"/>
          </a:xfrm>
        </p:spPr>
        <p:txBody>
          <a:bodyPr tIns="18288" bIns="18288">
            <a:noAutofit/>
          </a:bodyPr>
          <a:lstStyle>
            <a:lvl1pPr algn="ctr">
              <a:defRPr sz="1600" b="0">
                <a:latin typeface="+mj-lt"/>
              </a:defRPr>
            </a:lvl1pPr>
          </a:lstStyle>
          <a:p>
            <a:pPr lvl="0"/>
            <a:r>
              <a:rPr lang="en-US" dirty="0" smtClean="0"/>
              <a:t>Date (Arial 16pt, Black)</a:t>
            </a:r>
          </a:p>
        </p:txBody>
      </p:sp>
      <p:pic>
        <p:nvPicPr>
          <p:cNvPr id="25" name="Immagine 0" descr="top.jpg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335280" y="338328"/>
            <a:ext cx="9235440" cy="59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42951" y="1268414"/>
            <a:ext cx="8420098" cy="1470025"/>
          </a:xfrm>
        </p:spPr>
        <p:txBody>
          <a:bodyPr tIns="18288" bIns="18288" anchor="ctr">
            <a:noAutofit/>
          </a:bodyPr>
          <a:lstStyle>
            <a:lvl1pPr algn="ctr">
              <a:spcBef>
                <a:spcPts val="0"/>
              </a:spcBef>
              <a:defRPr sz="3200" b="1">
                <a:solidFill>
                  <a:srgbClr val="B0120E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32pt, Dark Red)</a:t>
            </a:r>
          </a:p>
        </p:txBody>
      </p:sp>
      <p:sp>
        <p:nvSpPr>
          <p:cNvPr id="27" name="Line 4"/>
          <p:cNvSpPr>
            <a:spLocks noChangeShapeType="1"/>
          </p:cNvSpPr>
          <p:nvPr userDrawn="1"/>
        </p:nvSpPr>
        <p:spPr bwMode="auto">
          <a:xfrm>
            <a:off x="233032" y="6021388"/>
            <a:ext cx="9439936" cy="0"/>
          </a:xfrm>
          <a:prstGeom prst="line">
            <a:avLst/>
          </a:prstGeom>
          <a:noFill/>
          <a:ln w="19050">
            <a:solidFill>
              <a:srgbClr val="BE0C2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99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37" y="1589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8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" y="1589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 userDrawn="1"/>
        </p:nvCxnSpPr>
        <p:spPr>
          <a:xfrm>
            <a:off x="3666479" y="2935098"/>
            <a:ext cx="5782293" cy="0"/>
          </a:xfrm>
          <a:prstGeom prst="line">
            <a:avLst/>
          </a:prstGeom>
          <a:ln w="12700">
            <a:solidFill>
              <a:srgbClr val="B01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 userDrawn="1">
            <p:ph type="title" hasCustomPrompt="1"/>
          </p:nvPr>
        </p:nvSpPr>
        <p:spPr>
          <a:xfrm>
            <a:off x="3666479" y="1891602"/>
            <a:ext cx="5782293" cy="1021818"/>
          </a:xfrm>
          <a:prstGeom prst="rect">
            <a:avLst/>
          </a:prstGeom>
        </p:spPr>
        <p:txBody>
          <a:bodyPr tIns="18288" bIns="18288">
            <a:noAutofit/>
          </a:bodyPr>
          <a:lstStyle>
            <a:lvl1pPr>
              <a:defRPr sz="3200">
                <a:solidFill>
                  <a:srgbClr val="B0120E"/>
                </a:solidFill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32pt, Dark Red)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66479" y="2956777"/>
            <a:ext cx="5782293" cy="849463"/>
          </a:xfrm>
        </p:spPr>
        <p:txBody>
          <a:bodyPr tIns="18288" bIns="18288">
            <a:noAutofit/>
          </a:bodyPr>
          <a:lstStyle>
            <a:lvl1pPr>
              <a:defRPr sz="2400" b="0"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 (Arial 24pt, Black)</a:t>
            </a:r>
          </a:p>
        </p:txBody>
      </p:sp>
      <p:sp>
        <p:nvSpPr>
          <p:cNvPr id="45" name="Text Placeholder 20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1" y="5828721"/>
            <a:ext cx="4495799" cy="283154"/>
          </a:xfrm>
        </p:spPr>
        <p:txBody>
          <a:bodyPr tIns="18288" bIns="18288">
            <a:noAutofit/>
          </a:bodyPr>
          <a:lstStyle>
            <a:lvl1pPr>
              <a:defRPr sz="1600" b="0">
                <a:latin typeface="+mj-lt"/>
              </a:defRPr>
            </a:lvl1pPr>
          </a:lstStyle>
          <a:p>
            <a:pPr lvl="0"/>
            <a:r>
              <a:rPr lang="en-US" dirty="0" smtClean="0"/>
              <a:t>Date (Arial 16pt, Black)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8485" y="1424237"/>
            <a:ext cx="3213172" cy="3239927"/>
            <a:chOff x="6047510" y="1461561"/>
            <a:chExt cx="3213172" cy="3239927"/>
          </a:xfrm>
        </p:grpSpPr>
        <p:pic>
          <p:nvPicPr>
            <p:cNvPr id="33" name="Picture 2" descr="globe-icon 2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</a:blip>
            <a:srcRect l="14477" t="3967" r="13574"/>
            <a:stretch>
              <a:fillRect/>
            </a:stretch>
          </p:blipFill>
          <p:spPr bwMode="auto">
            <a:xfrm>
              <a:off x="6047510" y="1481049"/>
              <a:ext cx="3213172" cy="3220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"/>
            <p:cNvSpPr txBox="1">
              <a:spLocks noChangeArrowheads="1"/>
            </p:cNvSpPr>
            <p:nvPr userDrawn="1"/>
          </p:nvSpPr>
          <p:spPr bwMode="auto">
            <a:xfrm rot="19781585">
              <a:off x="7580224" y="1461561"/>
              <a:ext cx="102053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6000" dirty="0">
                  <a:solidFill>
                    <a:srgbClr val="B0120E"/>
                  </a:solidFill>
                  <a:latin typeface="Lucida Console" pitchFamily="49" charset="0"/>
                  <a:cs typeface="Arial" charset="0"/>
                  <a:sym typeface="Wingdings" pitchFamily="2" charset="2"/>
                </a:rPr>
                <a:t></a:t>
              </a:r>
              <a:endParaRPr lang="en-US" sz="6000" dirty="0">
                <a:solidFill>
                  <a:srgbClr val="B0120E"/>
                </a:solidFill>
                <a:latin typeface="Lucida Console" pitchFamily="49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 userDrawn="1"/>
          </p:nvSpPr>
          <p:spPr bwMode="auto">
            <a:xfrm rot="20069022">
              <a:off x="6844256" y="1773582"/>
              <a:ext cx="108439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6000" dirty="0">
                  <a:solidFill>
                    <a:srgbClr val="B0120E"/>
                  </a:solidFill>
                  <a:latin typeface="Lucida Console" pitchFamily="49" charset="0"/>
                  <a:cs typeface="Arial" charset="0"/>
                  <a:sym typeface="Wingdings" pitchFamily="2" charset="2"/>
                </a:rPr>
                <a:t></a:t>
              </a:r>
              <a:endParaRPr lang="en-US" sz="6000" dirty="0">
                <a:solidFill>
                  <a:srgbClr val="B0120E"/>
                </a:solidFill>
                <a:latin typeface="Lucida Console" pitchFamily="49" charset="0"/>
                <a:cs typeface="Arial" charset="0"/>
                <a:sym typeface="Wingdings" pitchFamily="2" charset="2"/>
              </a:endParaRPr>
            </a:p>
          </p:txBody>
        </p:sp>
      </p:grpSp>
      <p:pic>
        <p:nvPicPr>
          <p:cNvPr id="36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 l="68134" r="8506"/>
          <a:stretch>
            <a:fillRect/>
          </a:stretch>
        </p:blipFill>
        <p:spPr bwMode="auto">
          <a:xfrm>
            <a:off x="7940523" y="6225609"/>
            <a:ext cx="1564481" cy="6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891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/>
            </a:lvl3pPr>
            <a:lvl4pPr>
              <a:buClr>
                <a:srgbClr val="B0120E"/>
              </a:buClr>
              <a:defRPr/>
            </a:lvl4pPr>
            <a:lvl5pPr>
              <a:buClr>
                <a:srgbClr val="B0120E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9411600" y="6826800"/>
            <a:ext cx="190800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4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2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buClr>
                <a:schemeClr val="tx2"/>
              </a:buClr>
              <a:defRPr/>
            </a:lvl3pPr>
            <a:lvl4pPr marL="1544400" indent="-230400">
              <a:spcBef>
                <a:spcPts val="384"/>
              </a:spcBef>
              <a:buClr>
                <a:schemeClr val="tx2"/>
              </a:buClr>
              <a:defRPr/>
            </a:lvl4pPr>
            <a:lvl5pPr marL="2059200" indent="-230400">
              <a:spcBef>
                <a:spcPts val="384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manual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00" y="2303798"/>
            <a:ext cx="9904800" cy="2250404"/>
          </a:xfrm>
        </p:spPr>
        <p:txBody>
          <a:bodyPr wrap="square" lIns="468000" tIns="230400" rIns="90000" bIns="230400" anchor="ctr" anchorCtr="0">
            <a:spAutoFit/>
          </a:bodyPr>
          <a:lstStyle>
            <a:lvl1pPr>
              <a:buClrTx/>
              <a:defRPr sz="20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2000">
                <a:solidFill>
                  <a:schemeClr val="tx2"/>
                </a:solidFill>
              </a:defRPr>
            </a:lvl3pPr>
            <a:lvl4pPr>
              <a:buClrTx/>
              <a:defRPr sz="2000">
                <a:solidFill>
                  <a:schemeClr val="tx2"/>
                </a:solidFill>
              </a:defRPr>
            </a:lvl4pPr>
            <a:lvl5pPr>
              <a:buClrTx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9411600" y="6826800"/>
            <a:ext cx="190800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36" y="1589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" y="1589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3274" y="0"/>
            <a:ext cx="990272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3072086"/>
            <a:ext cx="8420098" cy="1065007"/>
          </a:xfrm>
        </p:spPr>
        <p:txBody>
          <a:bodyPr tIns="18288" bIns="18288" anchor="b">
            <a:noAutofit/>
          </a:bodyPr>
          <a:lstStyle>
            <a:lvl1pPr algn="ctr">
              <a:defRPr sz="4000" b="0"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 (Arial 24pt, Black)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4138887"/>
            <a:ext cx="6934200" cy="283154"/>
          </a:xfrm>
        </p:spPr>
        <p:txBody>
          <a:bodyPr tIns="18288" bIns="18288">
            <a:noAutofit/>
          </a:bodyPr>
          <a:lstStyle>
            <a:lvl1pPr algn="ctr">
              <a:defRPr sz="2800" b="0">
                <a:latin typeface="+mj-lt"/>
              </a:defRPr>
            </a:lvl1pPr>
          </a:lstStyle>
          <a:p>
            <a:pPr lvl="0"/>
            <a:r>
              <a:rPr lang="en-US" dirty="0" smtClean="0"/>
              <a:t>Date (Arial 16pt, Black)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46462"/>
            <a:ext cx="9906000" cy="1825624"/>
          </a:xfrm>
        </p:spPr>
        <p:txBody>
          <a:bodyPr tIns="18288" bIns="18288" anchor="t" anchorCtr="0">
            <a:noAutofit/>
          </a:bodyPr>
          <a:lstStyle>
            <a:lvl1pPr algn="ctr">
              <a:spcBef>
                <a:spcPts val="0"/>
              </a:spcBef>
              <a:defRPr sz="4800" b="1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32pt, Dark Red)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865810F-2509-4D82-AD22-F488DC458AC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688561F-3FCD-40C5-9AFE-D1C12C5E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96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14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13.xml"/><Relationship Id="rId9" Type="http://schemas.openxmlformats.org/officeDocument/2006/relationships/vmlDrawing" Target="../drawings/vmlDrawing7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10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10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44878"/>
            <a:ext cx="8169175" cy="75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8125"/>
            <a:ext cx="899318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259888" y="6673850"/>
            <a:ext cx="190500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D992F-7007-473D-9CAC-8B17A67E3C5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3" r:id="rId4"/>
    <p:sldLayoutId id="2147483694" r:id="rId5"/>
    <p:sldLayoutId id="2147483692" r:id="rId6"/>
    <p:sldLayoutId id="2147483698" r:id="rId7"/>
    <p:sldLayoutId id="2147483700" r:id="rId8"/>
    <p:sldLayoutId id="2147483716" r:id="rId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636" y="1589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937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" y="1589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2" name="Group 25"/>
          <p:cNvGrpSpPr>
            <a:grpSpLocks noChangeAspect="1"/>
          </p:cNvGrpSpPr>
          <p:nvPr/>
        </p:nvGrpSpPr>
        <p:grpSpPr>
          <a:xfrm>
            <a:off x="2" y="6459045"/>
            <a:ext cx="9905999" cy="398955"/>
            <a:chOff x="1" y="6459044"/>
            <a:chExt cx="9601199" cy="398955"/>
          </a:xfrm>
        </p:grpSpPr>
        <p:pic>
          <p:nvPicPr>
            <p:cNvPr id="27" name="Picture 4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20135" r="3421"/>
            <a:stretch>
              <a:fillRect/>
            </a:stretch>
          </p:blipFill>
          <p:spPr bwMode="auto">
            <a:xfrm>
              <a:off x="6371480" y="6459044"/>
              <a:ext cx="3229720" cy="39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20135" r="34338"/>
            <a:stretch>
              <a:fillRect/>
            </a:stretch>
          </p:blipFill>
          <p:spPr bwMode="auto">
            <a:xfrm>
              <a:off x="1" y="6459044"/>
              <a:ext cx="6371479" cy="39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115888"/>
            <a:ext cx="9906000" cy="22860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176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Simple"/>
          <p:cNvSpPr/>
          <p:nvPr/>
        </p:nvSpPr>
        <p:spPr>
          <a:xfrm>
            <a:off x="457199" y="6684039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808080"/>
                </a:solidFill>
              </a:rPr>
              <a:t>2016-06-24-UNITAID-CTM-v2.pptx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33" name="Title Placeholder 32"/>
          <p:cNvSpPr>
            <a:spLocks noGrp="1"/>
          </p:cNvSpPr>
          <p:nvPr>
            <p:ph type="title"/>
          </p:nvPr>
        </p:nvSpPr>
        <p:spPr>
          <a:xfrm>
            <a:off x="457199" y="344879"/>
            <a:ext cx="8992800" cy="8316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637" y="1589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78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" y="1589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2" y="6459045"/>
            <a:ext cx="9905999" cy="398955"/>
            <a:chOff x="1" y="6459044"/>
            <a:chExt cx="9601199" cy="398955"/>
          </a:xfrm>
        </p:grpSpPr>
        <p:pic>
          <p:nvPicPr>
            <p:cNvPr id="27" name="Picture 4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 l="20135" r="3421"/>
            <a:stretch>
              <a:fillRect/>
            </a:stretch>
          </p:blipFill>
          <p:spPr bwMode="auto">
            <a:xfrm>
              <a:off x="6371480" y="6459044"/>
              <a:ext cx="3229720" cy="39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 l="20135" r="34338"/>
            <a:stretch>
              <a:fillRect/>
            </a:stretch>
          </p:blipFill>
          <p:spPr bwMode="auto">
            <a:xfrm>
              <a:off x="1" y="6459044"/>
              <a:ext cx="6371479" cy="39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ectangle 2"/>
          <p:cNvSpPr>
            <a:spLocks noChangeArrowheads="1"/>
          </p:cNvSpPr>
          <p:nvPr userDrawn="1"/>
        </p:nvSpPr>
        <p:spPr bwMode="auto">
          <a:xfrm>
            <a:off x="0" y="115888"/>
            <a:ext cx="9906000" cy="22860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03176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Simple"/>
          <p:cNvSpPr/>
          <p:nvPr userDrawn="1"/>
        </p:nvSpPr>
        <p:spPr>
          <a:xfrm>
            <a:off x="457199" y="6684039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808080"/>
                </a:solidFill>
              </a:rPr>
              <a:t>2016-10-03_PSC-v7.pptx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33" name="Title Placeholder 32"/>
          <p:cNvSpPr>
            <a:spLocks noGrp="1"/>
          </p:cNvSpPr>
          <p:nvPr>
            <p:ph type="title"/>
          </p:nvPr>
        </p:nvSpPr>
        <p:spPr>
          <a:xfrm>
            <a:off x="457199" y="344879"/>
            <a:ext cx="8992800" cy="8316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jpeg"/><Relationship Id="rId3" Type="http://schemas.openxmlformats.org/officeDocument/2006/relationships/tags" Target="../tags/tag19.xml"/><Relationship Id="rId21" Type="http://schemas.openxmlformats.org/officeDocument/2006/relationships/image" Target="../media/image25.jpeg"/><Relationship Id="rId7" Type="http://schemas.openxmlformats.org/officeDocument/2006/relationships/image" Target="../media/image3.emf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tags" Target="../tags/tag18.xml"/><Relationship Id="rId16" Type="http://schemas.openxmlformats.org/officeDocument/2006/relationships/image" Target="../media/image21.gif"/><Relationship Id="rId20" Type="http://schemas.openxmlformats.org/officeDocument/2006/relationships/hyperlink" Target="https://www.google.ch/url?sa=i&amp;rct=j&amp;q=&amp;esrc=s&amp;source=images&amp;cd=&amp;cad=rja&amp;uact=8&amp;ved=0CAcQjRxqFQoTCMCwkq6nnsgCFcVaFAodeugCRA&amp;url=https://twitter.com/unitaid&amp;bvm=bv.103627116,d.d24&amp;psig=AFQjCNFRzV5YTRJUS8gznBKtyvqWrfoeAQ&amp;ust=1443687004161888" TargetMode="Externa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7.png"/><Relationship Id="rId24" Type="http://schemas.openxmlformats.org/officeDocument/2006/relationships/image" Target="../media/image28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0.jpeg"/><Relationship Id="rId23" Type="http://schemas.openxmlformats.org/officeDocument/2006/relationships/image" Target="../media/image27.jpeg"/><Relationship Id="rId10" Type="http://schemas.openxmlformats.org/officeDocument/2006/relationships/image" Target="../media/image16.jpeg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5.png"/><Relationship Id="rId14" Type="http://schemas.openxmlformats.org/officeDocument/2006/relationships/hyperlink" Target="https://www.google.ch/url?sa=i&amp;rct=j&amp;q=&amp;esrc=s&amp;source=images&amp;cd=&amp;cad=rja&amp;uact=8&amp;ved=0CAcQjRxqFQoTCKjbq_SdnsgCFcPNFAodIiEGlQ&amp;url=https://www.pepfarii.net/&amp;psig=AFQjCNEuO4HnNScsmcIsS-wlndgsFJeSRQ&amp;ust=1443684469235057" TargetMode="External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tags" Target="../tags/tag21.xml"/><Relationship Id="rId7" Type="http://schemas.openxmlformats.org/officeDocument/2006/relationships/image" Target="../media/image7.emf"/><Relationship Id="rId12" Type="http://schemas.openxmlformats.org/officeDocument/2006/relationships/image" Target="../media/image4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4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37" y="1589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" y="1589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742951" y="2447366"/>
            <a:ext cx="8420098" cy="1425388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 sz="4400" dirty="0" smtClean="0">
                <a:solidFill>
                  <a:schemeClr val="bg1"/>
                </a:solidFill>
              </a:rPr>
              <a:t>Overview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6600" dirty="0" err="1" smtClean="0">
                <a:latin typeface="+mj-lt"/>
              </a:rPr>
              <a:t>UNITAID</a:t>
            </a:r>
            <a:endParaRPr lang="en-US" sz="4400" dirty="0" smtClean="0">
              <a:latin typeface="+mj-lt"/>
            </a:endParaRPr>
          </a:p>
        </p:txBody>
      </p:sp>
      <p:pic>
        <p:nvPicPr>
          <p:cNvPr id="5123" name="Picture 3" descr="https://upload.wikimedia.org/wikipedia/commons/thumb/1/1d/Unitaid_Logo.svg/2000px-Unitaid_Logo.svg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473075" y="6204746"/>
            <a:ext cx="1012825" cy="316001"/>
          </a:xfrm>
          <a:prstGeom prst="rect">
            <a:avLst/>
          </a:prstGeom>
          <a:noFill/>
        </p:spPr>
      </p:pic>
      <p:sp>
        <p:nvSpPr>
          <p:cNvPr id="8" name="Text Placeholder 20"/>
          <p:cNvSpPr txBox="1">
            <a:spLocks/>
          </p:cNvSpPr>
          <p:nvPr/>
        </p:nvSpPr>
        <p:spPr bwMode="auto">
          <a:xfrm>
            <a:off x="3274" y="4830618"/>
            <a:ext cx="9902726" cy="5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288" rIns="0" bIns="18288" numCol="1" anchor="t" anchorCtr="0" compatLnSpc="1">
            <a:prstTxWarp prst="textNoShape">
              <a:avLst/>
            </a:prstTxWarp>
            <a:noAutofit/>
          </a:bodyPr>
          <a:lstStyle>
            <a:lvl1pPr>
              <a:defRPr sz="1600" b="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Joint Consultation on Seasonal Malaria Chemoprevention</a:t>
            </a:r>
            <a:br>
              <a:rPr lang="en-US" sz="2400" i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Ouagadougou, Burkina Faso, 13-15 February 2017</a:t>
            </a:r>
            <a:endParaRPr kumimoji="0" lang="en-US" sz="3200" b="0" i="1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4" y="692696"/>
            <a:ext cx="9845333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4" y="692696"/>
            <a:ext cx="9845333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8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/>
          <p:nvPr/>
        </p:nvGrpSpPr>
        <p:grpSpPr>
          <a:xfrm>
            <a:off x="0" y="-18000"/>
            <a:ext cx="9906000" cy="6876000"/>
            <a:chOff x="30052" y="0"/>
            <a:chExt cx="10255476" cy="6858000"/>
          </a:xfrm>
        </p:grpSpPr>
        <p:pic>
          <p:nvPicPr>
            <p:cNvPr id="21" name="Picture 2" descr="https://oyinboafricanabeni.files.wordpress.com/2013/03/kid.jpg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 bwMode="auto">
            <a:xfrm>
              <a:off x="30052" y="0"/>
              <a:ext cx="5098005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" descr="https://oyinboafricanabeni.files.wordpress.com/2013/03/kid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 bwMode="auto">
            <a:xfrm>
              <a:off x="5116286" y="0"/>
              <a:ext cx="5169242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344878"/>
            <a:ext cx="8169175" cy="755999"/>
          </a:xfrm>
          <a:solidFill>
            <a:schemeClr val="tx2"/>
          </a:solidFill>
          <a:effectLst/>
        </p:spPr>
        <p:txBody>
          <a:bodyPr wrap="square"/>
          <a:lstStyle/>
          <a:p>
            <a:pPr lvl="0"/>
            <a:r>
              <a:rPr lang="de-DE" sz="2800" smtClean="0">
                <a:solidFill>
                  <a:srgbClr val="FFFFFF"/>
                </a:solidFill>
                <a:latin typeface="Arial"/>
              </a:rPr>
              <a:t>Our mission</a:t>
            </a:r>
            <a:endParaRPr lang="de-DE" sz="2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1" y="2162642"/>
            <a:ext cx="8360227" cy="56605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b="1" smtClean="0">
                <a:solidFill>
                  <a:srgbClr val="000000"/>
                </a:solidFill>
              </a:rPr>
              <a:t>Maximize the effectiveness </a:t>
            </a:r>
            <a:endParaRPr lang="de-DE" sz="3600" b="1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1" y="2919803"/>
            <a:ext cx="8360227" cy="56605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b="1" smtClean="0">
                <a:solidFill>
                  <a:srgbClr val="000000"/>
                </a:solidFill>
              </a:rPr>
              <a:t>of the global health response</a:t>
            </a:r>
            <a:endParaRPr lang="de-DE" sz="3600" b="1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0692" y="4434126"/>
            <a:ext cx="5191166" cy="56605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b="1" smtClean="0">
                <a:solidFill>
                  <a:srgbClr val="000000"/>
                </a:solidFill>
              </a:rPr>
              <a:t>better health products</a:t>
            </a:r>
            <a:endParaRPr lang="de-DE" sz="3600" b="1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9712" y="3676964"/>
            <a:ext cx="5023923" cy="56605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b="1" smtClean="0">
                <a:solidFill>
                  <a:srgbClr val="000000"/>
                </a:solidFill>
              </a:rPr>
              <a:t>by catalyzing access</a:t>
            </a:r>
            <a:endParaRPr lang="de-DE" sz="3600" b="1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2691" y="3676964"/>
            <a:ext cx="804224" cy="56605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b="1" smtClean="0">
                <a:solidFill>
                  <a:srgbClr val="000000"/>
                </a:solidFill>
              </a:rPr>
              <a:t>to</a:t>
            </a:r>
            <a:endParaRPr lang="de-DE" sz="3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5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  <p:bldP spid="13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8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102"/>
          <p:cNvSpPr/>
          <p:nvPr/>
        </p:nvSpPr>
        <p:spPr>
          <a:xfrm>
            <a:off x="0" y="1828806"/>
            <a:ext cx="9906000" cy="35467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50000">
                <a:srgbClr val="F79C93">
                  <a:alpha val="6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 w="9525">
            <a:solidFill>
              <a:schemeClr val="accent6"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0" y="1445266"/>
            <a:ext cx="1478737" cy="989591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926" tIns="95399" rIns="96926" bIns="95399" rtlCol="0" anchor="ctr" anchorCtr="0"/>
          <a:lstStyle/>
          <a:p>
            <a:r>
              <a:rPr lang="en-US" sz="1484" b="1" dirty="0" smtClean="0">
                <a:solidFill>
                  <a:srgbClr val="B0120E"/>
                </a:solidFill>
              </a:rPr>
              <a:t>Upstream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0" y="6013448"/>
            <a:ext cx="1478737" cy="415062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926" tIns="95399" rIns="96926" bIns="95399" rtlCol="0" anchor="ctr" anchorCtr="0"/>
          <a:lstStyle/>
          <a:p>
            <a:r>
              <a:rPr lang="en-US" sz="1484" b="1" dirty="0" smtClean="0">
                <a:solidFill>
                  <a:srgbClr val="B0120E"/>
                </a:solidFill>
              </a:rPr>
              <a:t>Downstream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938461" y="6342139"/>
            <a:ext cx="1369488" cy="421055"/>
          </a:xfrm>
          <a:prstGeom prst="rect">
            <a:avLst/>
          </a:prstGeom>
          <a:noFill/>
          <a:ln>
            <a:noFill/>
          </a:ln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2"/>
                </a:solidFill>
              </a:rPr>
              <a:t>HIV / AIDS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724153" y="6342139"/>
            <a:ext cx="1369488" cy="421055"/>
          </a:xfrm>
          <a:prstGeom prst="rect">
            <a:avLst/>
          </a:prstGeom>
          <a:noFill/>
          <a:ln>
            <a:noFill/>
          </a:ln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2"/>
                </a:solidFill>
              </a:rPr>
              <a:t>Tuberculosis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680462" y="6342139"/>
            <a:ext cx="1369488" cy="421055"/>
          </a:xfrm>
          <a:prstGeom prst="rect">
            <a:avLst/>
          </a:prstGeom>
          <a:noFill/>
          <a:ln>
            <a:noFill/>
          </a:ln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2"/>
                </a:solidFill>
              </a:rPr>
              <a:t>Malaria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310972" y="1158484"/>
            <a:ext cx="1369490" cy="537786"/>
          </a:xfrm>
          <a:prstGeom prst="rect">
            <a:avLst/>
          </a:prstGeom>
          <a:noFill/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sz="1166" b="1" dirty="0" smtClean="0">
                <a:solidFill>
                  <a:srgbClr val="4D4D4D"/>
                </a:solidFill>
              </a:rPr>
              <a:t>PDPs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719487" y="1158485"/>
            <a:ext cx="1369488" cy="537786"/>
          </a:xfrm>
          <a:prstGeom prst="rect">
            <a:avLst/>
          </a:prstGeom>
          <a:noFill/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sz="1166" b="1" dirty="0" smtClean="0">
                <a:solidFill>
                  <a:srgbClr val="4D4D4D"/>
                </a:solidFill>
              </a:rPr>
              <a:t>BMGF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902459" y="1158485"/>
            <a:ext cx="1369488" cy="537786"/>
          </a:xfrm>
          <a:prstGeom prst="rect">
            <a:avLst/>
          </a:prstGeom>
          <a:noFill/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sz="1166" b="1" dirty="0" smtClean="0">
                <a:solidFill>
                  <a:srgbClr val="4D4D4D"/>
                </a:solidFill>
              </a:rPr>
              <a:t>Industry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493947" y="1158484"/>
            <a:ext cx="1369488" cy="537786"/>
          </a:xfrm>
          <a:prstGeom prst="rect">
            <a:avLst/>
          </a:prstGeom>
          <a:noFill/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sz="1166" b="1" dirty="0" smtClean="0">
                <a:solidFill>
                  <a:srgbClr val="4D4D4D"/>
                </a:solidFill>
              </a:rPr>
              <a:t>Academia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536512" y="1158484"/>
            <a:ext cx="1369488" cy="372067"/>
          </a:xfrm>
          <a:prstGeom prst="rect">
            <a:avLst/>
          </a:prstGeom>
          <a:noFill/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sz="1166" b="1" i="1" dirty="0" smtClean="0">
                <a:solidFill>
                  <a:srgbClr val="4D4D4D"/>
                </a:solidFill>
              </a:rPr>
              <a:t>others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127999" y="1158484"/>
            <a:ext cx="1369488" cy="537786"/>
          </a:xfrm>
          <a:prstGeom prst="rect">
            <a:avLst/>
          </a:prstGeom>
          <a:noFill/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sz="1166" b="1" dirty="0" smtClean="0">
                <a:solidFill>
                  <a:srgbClr val="4D4D4D"/>
                </a:solidFill>
              </a:rPr>
              <a:t>Grand Challenges</a:t>
            </a:r>
          </a:p>
        </p:txBody>
      </p:sp>
      <p:pic>
        <p:nvPicPr>
          <p:cNvPr id="122" name="Picture 121" descr="peopl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38461" y="5002983"/>
            <a:ext cx="7801636" cy="1443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49"/>
          <p:cNvGrpSpPr/>
          <p:nvPr/>
        </p:nvGrpSpPr>
        <p:grpSpPr>
          <a:xfrm>
            <a:off x="58738" y="2374329"/>
            <a:ext cx="10095287" cy="2766614"/>
            <a:chOff x="58738" y="2374329"/>
            <a:chExt cx="10095287" cy="2766614"/>
          </a:xfrm>
        </p:grpSpPr>
        <p:cxnSp>
          <p:nvCxnSpPr>
            <p:cNvPr id="165" name="Straight Arrow Connector 164"/>
            <p:cNvCxnSpPr/>
            <p:nvPr/>
          </p:nvCxnSpPr>
          <p:spPr>
            <a:xfrm>
              <a:off x="7671105" y="2374329"/>
              <a:ext cx="0" cy="2766613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5570406" y="2374329"/>
              <a:ext cx="868" cy="2766614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19"/>
            <p:cNvGrpSpPr/>
            <p:nvPr/>
          </p:nvGrpSpPr>
          <p:grpSpPr>
            <a:xfrm>
              <a:off x="8299470" y="4182727"/>
              <a:ext cx="1854555" cy="564183"/>
              <a:chOff x="7630815" y="4682607"/>
              <a:chExt cx="1854555" cy="564183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7630815" y="4682607"/>
                <a:ext cx="564183" cy="564183"/>
              </a:xfrm>
              <a:prstGeom prst="ellipse">
                <a:avLst/>
              </a:prstGeom>
              <a:solidFill>
                <a:srgbClr val="E2E2E2"/>
              </a:solidFill>
              <a:ln w="9525">
                <a:solidFill>
                  <a:srgbClr val="E2E2E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8242296" y="4805877"/>
                <a:ext cx="1243074" cy="397199"/>
              </a:xfrm>
              <a:prstGeom prst="rect">
                <a:avLst/>
              </a:prstGeom>
              <a:noFill/>
            </p:spPr>
            <p:txBody>
              <a:bodyPr wrap="square" lIns="0" tIns="89999" rIns="0" bIns="89999" rtlCol="0" anchor="t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4D4D4D"/>
                    </a:solidFill>
                  </a:rPr>
                  <a:t>Systems</a:t>
                </a:r>
              </a:p>
            </p:txBody>
          </p:sp>
          <p:pic>
            <p:nvPicPr>
              <p:cNvPr id="182" name="Picture 4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7728428" y="4773942"/>
                <a:ext cx="368956" cy="38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" name="Rectangle 142"/>
            <p:cNvSpPr/>
            <p:nvPr/>
          </p:nvSpPr>
          <p:spPr>
            <a:xfrm>
              <a:off x="58738" y="4279766"/>
              <a:ext cx="1582366" cy="684701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926" tIns="95399" rIns="96926" bIns="95399" rtlCol="0" anchor="ctr" anchorCtr="0"/>
            <a:lstStyle/>
            <a:p>
              <a:r>
                <a:rPr lang="en-US" sz="1484" b="1" dirty="0" smtClean="0">
                  <a:solidFill>
                    <a:srgbClr val="B0120E"/>
                  </a:solidFill>
                </a:rPr>
                <a:t>Governments &amp; Partners</a:t>
              </a:r>
            </a:p>
          </p:txBody>
        </p:sp>
        <p:sp>
          <p:nvSpPr>
            <p:cNvPr id="149" name="Freeform 21"/>
            <p:cNvSpPr>
              <a:spLocks/>
            </p:cNvSpPr>
            <p:nvPr/>
          </p:nvSpPr>
          <p:spPr bwMode="auto">
            <a:xfrm>
              <a:off x="1833149" y="2496147"/>
              <a:ext cx="1339542" cy="621126"/>
            </a:xfrm>
            <a:prstGeom prst="round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38159" tIns="38159" rIns="38159" bIns="3815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Innovation &amp; Availability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5990955" y="4177319"/>
              <a:ext cx="578400" cy="535280"/>
            </a:xfrm>
            <a:prstGeom prst="ellipse">
              <a:avLst/>
            </a:prstGeom>
            <a:solidFill>
              <a:srgbClr val="E2E2E2"/>
            </a:solidFill>
            <a:ln w="9525">
              <a:solidFill>
                <a:srgbClr val="E2E2E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6118404" y="4294274"/>
              <a:ext cx="323499" cy="301370"/>
            </a:xfrm>
            <a:custGeom>
              <a:avLst/>
              <a:gdLst/>
              <a:ahLst/>
              <a:cxnLst>
                <a:cxn ang="0">
                  <a:pos x="841" y="424"/>
                </a:cxn>
                <a:cxn ang="0">
                  <a:pos x="841" y="706"/>
                </a:cxn>
                <a:cxn ang="0">
                  <a:pos x="823" y="783"/>
                </a:cxn>
                <a:cxn ang="0">
                  <a:pos x="714" y="843"/>
                </a:cxn>
                <a:cxn ang="0">
                  <a:pos x="613" y="844"/>
                </a:cxn>
                <a:cxn ang="0">
                  <a:pos x="153" y="843"/>
                </a:cxn>
                <a:cxn ang="0">
                  <a:pos x="86" y="832"/>
                </a:cxn>
                <a:cxn ang="0">
                  <a:pos x="1" y="707"/>
                </a:cxn>
                <a:cxn ang="0">
                  <a:pos x="0" y="692"/>
                </a:cxn>
                <a:cxn ang="0">
                  <a:pos x="1" y="140"/>
                </a:cxn>
                <a:cxn ang="0">
                  <a:pos x="142" y="0"/>
                </a:cxn>
                <a:cxn ang="0">
                  <a:pos x="697" y="1"/>
                </a:cxn>
                <a:cxn ang="0">
                  <a:pos x="836" y="101"/>
                </a:cxn>
                <a:cxn ang="0">
                  <a:pos x="841" y="141"/>
                </a:cxn>
                <a:cxn ang="0">
                  <a:pos x="841" y="424"/>
                </a:cxn>
                <a:cxn ang="0">
                  <a:pos x="841" y="424"/>
                </a:cxn>
                <a:cxn ang="0">
                  <a:pos x="140" y="492"/>
                </a:cxn>
                <a:cxn ang="0">
                  <a:pos x="210" y="352"/>
                </a:cxn>
                <a:cxn ang="0">
                  <a:pos x="379" y="543"/>
                </a:cxn>
                <a:cxn ang="0">
                  <a:pos x="489" y="147"/>
                </a:cxn>
                <a:cxn ang="0">
                  <a:pos x="493" y="146"/>
                </a:cxn>
                <a:cxn ang="0">
                  <a:pos x="638" y="523"/>
                </a:cxn>
                <a:cxn ang="0">
                  <a:pos x="673" y="492"/>
                </a:cxn>
                <a:cxn ang="0">
                  <a:pos x="770" y="492"/>
                </a:cxn>
                <a:cxn ang="0">
                  <a:pos x="771" y="480"/>
                </a:cxn>
                <a:cxn ang="0">
                  <a:pos x="771" y="176"/>
                </a:cxn>
                <a:cxn ang="0">
                  <a:pos x="766" y="130"/>
                </a:cxn>
                <a:cxn ang="0">
                  <a:pos x="710" y="74"/>
                </a:cxn>
                <a:cxn ang="0">
                  <a:pos x="666" y="70"/>
                </a:cxn>
                <a:cxn ang="0">
                  <a:pos x="184" y="70"/>
                </a:cxn>
                <a:cxn ang="0">
                  <a:pos x="131" y="75"/>
                </a:cxn>
                <a:cxn ang="0">
                  <a:pos x="74" y="130"/>
                </a:cxn>
                <a:cxn ang="0">
                  <a:pos x="70" y="172"/>
                </a:cxn>
                <a:cxn ang="0">
                  <a:pos x="70" y="476"/>
                </a:cxn>
                <a:cxn ang="0">
                  <a:pos x="70" y="492"/>
                </a:cxn>
                <a:cxn ang="0">
                  <a:pos x="140" y="492"/>
                </a:cxn>
                <a:cxn ang="0">
                  <a:pos x="70" y="563"/>
                </a:cxn>
                <a:cxn ang="0">
                  <a:pos x="70" y="663"/>
                </a:cxn>
                <a:cxn ang="0">
                  <a:pos x="181" y="774"/>
                </a:cxn>
                <a:cxn ang="0">
                  <a:pos x="658" y="774"/>
                </a:cxn>
                <a:cxn ang="0">
                  <a:pos x="707" y="768"/>
                </a:cxn>
                <a:cxn ang="0">
                  <a:pos x="766" y="708"/>
                </a:cxn>
                <a:cxn ang="0">
                  <a:pos x="773" y="563"/>
                </a:cxn>
                <a:cxn ang="0">
                  <a:pos x="688" y="563"/>
                </a:cxn>
                <a:cxn ang="0">
                  <a:pos x="623" y="624"/>
                </a:cxn>
                <a:cxn ang="0">
                  <a:pos x="503" y="356"/>
                </a:cxn>
                <a:cxn ang="0">
                  <a:pos x="500" y="357"/>
                </a:cxn>
                <a:cxn ang="0">
                  <a:pos x="406" y="677"/>
                </a:cxn>
                <a:cxn ang="0">
                  <a:pos x="220" y="465"/>
                </a:cxn>
                <a:cxn ang="0">
                  <a:pos x="182" y="563"/>
                </a:cxn>
                <a:cxn ang="0">
                  <a:pos x="70" y="563"/>
                </a:cxn>
              </a:cxnLst>
              <a:rect l="0" t="0" r="r" b="b"/>
              <a:pathLst>
                <a:path w="841" h="845">
                  <a:moveTo>
                    <a:pt x="841" y="424"/>
                  </a:moveTo>
                  <a:cubicBezTo>
                    <a:pt x="841" y="518"/>
                    <a:pt x="841" y="612"/>
                    <a:pt x="841" y="706"/>
                  </a:cubicBezTo>
                  <a:cubicBezTo>
                    <a:pt x="841" y="733"/>
                    <a:pt x="837" y="759"/>
                    <a:pt x="823" y="783"/>
                  </a:cubicBezTo>
                  <a:cubicBezTo>
                    <a:pt x="799" y="825"/>
                    <a:pt x="759" y="839"/>
                    <a:pt x="714" y="843"/>
                  </a:cubicBezTo>
                  <a:cubicBezTo>
                    <a:pt x="681" y="845"/>
                    <a:pt x="647" y="844"/>
                    <a:pt x="613" y="844"/>
                  </a:cubicBezTo>
                  <a:cubicBezTo>
                    <a:pt x="460" y="844"/>
                    <a:pt x="307" y="844"/>
                    <a:pt x="153" y="843"/>
                  </a:cubicBezTo>
                  <a:cubicBezTo>
                    <a:pt x="131" y="843"/>
                    <a:pt x="107" y="840"/>
                    <a:pt x="86" y="832"/>
                  </a:cubicBezTo>
                  <a:cubicBezTo>
                    <a:pt x="29" y="811"/>
                    <a:pt x="7" y="764"/>
                    <a:pt x="1" y="707"/>
                  </a:cubicBezTo>
                  <a:cubicBezTo>
                    <a:pt x="1" y="702"/>
                    <a:pt x="0" y="697"/>
                    <a:pt x="0" y="692"/>
                  </a:cubicBezTo>
                  <a:cubicBezTo>
                    <a:pt x="0" y="508"/>
                    <a:pt x="0" y="324"/>
                    <a:pt x="1" y="140"/>
                  </a:cubicBezTo>
                  <a:cubicBezTo>
                    <a:pt x="1" y="55"/>
                    <a:pt x="57" y="1"/>
                    <a:pt x="142" y="0"/>
                  </a:cubicBezTo>
                  <a:cubicBezTo>
                    <a:pt x="327" y="0"/>
                    <a:pt x="512" y="0"/>
                    <a:pt x="697" y="1"/>
                  </a:cubicBezTo>
                  <a:cubicBezTo>
                    <a:pt x="768" y="1"/>
                    <a:pt x="820" y="39"/>
                    <a:pt x="836" y="101"/>
                  </a:cubicBezTo>
                  <a:cubicBezTo>
                    <a:pt x="839" y="114"/>
                    <a:pt x="841" y="128"/>
                    <a:pt x="841" y="141"/>
                  </a:cubicBezTo>
                  <a:cubicBezTo>
                    <a:pt x="841" y="236"/>
                    <a:pt x="841" y="330"/>
                    <a:pt x="841" y="424"/>
                  </a:cubicBezTo>
                  <a:cubicBezTo>
                    <a:pt x="841" y="424"/>
                    <a:pt x="841" y="424"/>
                    <a:pt x="841" y="424"/>
                  </a:cubicBezTo>
                  <a:close/>
                  <a:moveTo>
                    <a:pt x="140" y="492"/>
                  </a:moveTo>
                  <a:cubicBezTo>
                    <a:pt x="163" y="446"/>
                    <a:pt x="186" y="400"/>
                    <a:pt x="210" y="352"/>
                  </a:cubicBezTo>
                  <a:cubicBezTo>
                    <a:pt x="267" y="416"/>
                    <a:pt x="322" y="479"/>
                    <a:pt x="379" y="543"/>
                  </a:cubicBezTo>
                  <a:cubicBezTo>
                    <a:pt x="416" y="409"/>
                    <a:pt x="453" y="278"/>
                    <a:pt x="489" y="147"/>
                  </a:cubicBezTo>
                  <a:cubicBezTo>
                    <a:pt x="490" y="146"/>
                    <a:pt x="491" y="146"/>
                    <a:pt x="493" y="146"/>
                  </a:cubicBezTo>
                  <a:cubicBezTo>
                    <a:pt x="541" y="271"/>
                    <a:pt x="589" y="396"/>
                    <a:pt x="638" y="523"/>
                  </a:cubicBezTo>
                  <a:cubicBezTo>
                    <a:pt x="650" y="512"/>
                    <a:pt x="661" y="502"/>
                    <a:pt x="673" y="492"/>
                  </a:cubicBezTo>
                  <a:cubicBezTo>
                    <a:pt x="705" y="492"/>
                    <a:pt x="737" y="492"/>
                    <a:pt x="770" y="492"/>
                  </a:cubicBezTo>
                  <a:cubicBezTo>
                    <a:pt x="771" y="487"/>
                    <a:pt x="771" y="484"/>
                    <a:pt x="771" y="480"/>
                  </a:cubicBezTo>
                  <a:cubicBezTo>
                    <a:pt x="771" y="379"/>
                    <a:pt x="771" y="277"/>
                    <a:pt x="771" y="176"/>
                  </a:cubicBezTo>
                  <a:cubicBezTo>
                    <a:pt x="771" y="160"/>
                    <a:pt x="769" y="145"/>
                    <a:pt x="766" y="130"/>
                  </a:cubicBezTo>
                  <a:cubicBezTo>
                    <a:pt x="760" y="99"/>
                    <a:pt x="741" y="80"/>
                    <a:pt x="710" y="74"/>
                  </a:cubicBezTo>
                  <a:cubicBezTo>
                    <a:pt x="696" y="72"/>
                    <a:pt x="681" y="70"/>
                    <a:pt x="666" y="70"/>
                  </a:cubicBezTo>
                  <a:cubicBezTo>
                    <a:pt x="505" y="70"/>
                    <a:pt x="345" y="70"/>
                    <a:pt x="184" y="70"/>
                  </a:cubicBezTo>
                  <a:cubicBezTo>
                    <a:pt x="166" y="71"/>
                    <a:pt x="148" y="72"/>
                    <a:pt x="131" y="75"/>
                  </a:cubicBezTo>
                  <a:cubicBezTo>
                    <a:pt x="100" y="81"/>
                    <a:pt x="80" y="99"/>
                    <a:pt x="74" y="130"/>
                  </a:cubicBezTo>
                  <a:cubicBezTo>
                    <a:pt x="72" y="144"/>
                    <a:pt x="70" y="158"/>
                    <a:pt x="70" y="172"/>
                  </a:cubicBezTo>
                  <a:cubicBezTo>
                    <a:pt x="70" y="273"/>
                    <a:pt x="70" y="375"/>
                    <a:pt x="70" y="476"/>
                  </a:cubicBezTo>
                  <a:cubicBezTo>
                    <a:pt x="70" y="481"/>
                    <a:pt x="70" y="486"/>
                    <a:pt x="70" y="492"/>
                  </a:cubicBezTo>
                  <a:cubicBezTo>
                    <a:pt x="95" y="492"/>
                    <a:pt x="117" y="492"/>
                    <a:pt x="140" y="492"/>
                  </a:cubicBezTo>
                  <a:close/>
                  <a:moveTo>
                    <a:pt x="70" y="563"/>
                  </a:moveTo>
                  <a:cubicBezTo>
                    <a:pt x="70" y="598"/>
                    <a:pt x="70" y="631"/>
                    <a:pt x="70" y="663"/>
                  </a:cubicBezTo>
                  <a:cubicBezTo>
                    <a:pt x="70" y="743"/>
                    <a:pt x="101" y="774"/>
                    <a:pt x="181" y="774"/>
                  </a:cubicBezTo>
                  <a:cubicBezTo>
                    <a:pt x="340" y="774"/>
                    <a:pt x="499" y="774"/>
                    <a:pt x="658" y="774"/>
                  </a:cubicBezTo>
                  <a:cubicBezTo>
                    <a:pt x="674" y="774"/>
                    <a:pt x="691" y="772"/>
                    <a:pt x="707" y="768"/>
                  </a:cubicBezTo>
                  <a:cubicBezTo>
                    <a:pt x="739" y="761"/>
                    <a:pt x="762" y="741"/>
                    <a:pt x="766" y="708"/>
                  </a:cubicBezTo>
                  <a:cubicBezTo>
                    <a:pt x="771" y="661"/>
                    <a:pt x="771" y="613"/>
                    <a:pt x="773" y="563"/>
                  </a:cubicBezTo>
                  <a:cubicBezTo>
                    <a:pt x="742" y="563"/>
                    <a:pt x="714" y="563"/>
                    <a:pt x="688" y="563"/>
                  </a:cubicBezTo>
                  <a:cubicBezTo>
                    <a:pt x="666" y="583"/>
                    <a:pt x="645" y="603"/>
                    <a:pt x="623" y="624"/>
                  </a:cubicBezTo>
                  <a:cubicBezTo>
                    <a:pt x="583" y="535"/>
                    <a:pt x="543" y="445"/>
                    <a:pt x="503" y="356"/>
                  </a:cubicBezTo>
                  <a:cubicBezTo>
                    <a:pt x="502" y="356"/>
                    <a:pt x="501" y="356"/>
                    <a:pt x="500" y="357"/>
                  </a:cubicBezTo>
                  <a:cubicBezTo>
                    <a:pt x="469" y="462"/>
                    <a:pt x="438" y="568"/>
                    <a:pt x="406" y="677"/>
                  </a:cubicBezTo>
                  <a:cubicBezTo>
                    <a:pt x="343" y="605"/>
                    <a:pt x="282" y="536"/>
                    <a:pt x="220" y="465"/>
                  </a:cubicBezTo>
                  <a:cubicBezTo>
                    <a:pt x="207" y="499"/>
                    <a:pt x="194" y="531"/>
                    <a:pt x="182" y="563"/>
                  </a:cubicBezTo>
                  <a:cubicBezTo>
                    <a:pt x="144" y="563"/>
                    <a:pt x="108" y="563"/>
                    <a:pt x="70" y="56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658049" y="4258912"/>
              <a:ext cx="1274398" cy="408103"/>
            </a:xfrm>
            <a:prstGeom prst="rect">
              <a:avLst/>
            </a:prstGeom>
            <a:noFill/>
          </p:spPr>
          <p:txBody>
            <a:bodyPr wrap="square" lIns="0" tIns="95398" rIns="0" bIns="95398" rtlCol="0" anchor="t">
              <a:spAutoFit/>
            </a:bodyPr>
            <a:lstStyle/>
            <a:p>
              <a:r>
                <a:rPr lang="en-US" sz="1400" i="1" dirty="0" smtClean="0">
                  <a:solidFill>
                    <a:srgbClr val="4D4D4D"/>
                  </a:solidFill>
                </a:rPr>
                <a:t>Devices</a:t>
              </a:r>
            </a:p>
          </p:txBody>
        </p:sp>
        <p:sp>
          <p:nvSpPr>
            <p:cNvPr id="162" name="Freeform 72"/>
            <p:cNvSpPr>
              <a:spLocks/>
            </p:cNvSpPr>
            <p:nvPr/>
          </p:nvSpPr>
          <p:spPr bwMode="auto">
            <a:xfrm>
              <a:off x="6551876" y="3096096"/>
              <a:ext cx="1339542" cy="621126"/>
            </a:xfrm>
            <a:prstGeom prst="round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38159" tIns="38159" rIns="38159" bIns="3815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Supply &amp; Delivery</a:t>
              </a:r>
            </a:p>
          </p:txBody>
        </p:sp>
        <p:grpSp>
          <p:nvGrpSpPr>
            <p:cNvPr id="4" name="Group 117"/>
            <p:cNvGrpSpPr/>
            <p:nvPr/>
          </p:nvGrpSpPr>
          <p:grpSpPr>
            <a:xfrm>
              <a:off x="3399913" y="4177319"/>
              <a:ext cx="1923705" cy="535280"/>
              <a:chOff x="2826261" y="4682607"/>
              <a:chExt cx="1876421" cy="564183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2826261" y="4682607"/>
                <a:ext cx="564183" cy="564183"/>
              </a:xfrm>
              <a:prstGeom prst="ellipse">
                <a:avLst/>
              </a:prstGeom>
              <a:solidFill>
                <a:srgbClr val="E2E2E2"/>
              </a:solidFill>
              <a:ln w="9525">
                <a:solidFill>
                  <a:srgbClr val="E2E2E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3459609" y="4805877"/>
                <a:ext cx="1243073" cy="430139"/>
              </a:xfrm>
              <a:prstGeom prst="rect">
                <a:avLst/>
              </a:prstGeom>
              <a:noFill/>
            </p:spPr>
            <p:txBody>
              <a:bodyPr wrap="square" lIns="0" tIns="95398" rIns="0" bIns="95398" rtlCol="0" anchor="t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4D4D4D"/>
                    </a:solidFill>
                  </a:rPr>
                  <a:t>Medicines</a:t>
                </a:r>
              </a:p>
            </p:txBody>
          </p:sp>
          <p:sp>
            <p:nvSpPr>
              <p:cNvPr id="179" name="Freeform 178"/>
              <p:cNvSpPr>
                <a:spLocks noEditPoints="1"/>
              </p:cNvSpPr>
              <p:nvPr/>
            </p:nvSpPr>
            <p:spPr bwMode="auto">
              <a:xfrm>
                <a:off x="2867304" y="4778954"/>
                <a:ext cx="416219" cy="344566"/>
              </a:xfrm>
              <a:custGeom>
                <a:avLst/>
                <a:gdLst/>
                <a:ahLst/>
                <a:cxnLst>
                  <a:cxn ang="0">
                    <a:pos x="470" y="606"/>
                  </a:cxn>
                  <a:cxn ang="0">
                    <a:pos x="305" y="606"/>
                  </a:cxn>
                  <a:cxn ang="0">
                    <a:pos x="219" y="544"/>
                  </a:cxn>
                  <a:cxn ang="0">
                    <a:pos x="254" y="430"/>
                  </a:cxn>
                  <a:cxn ang="0">
                    <a:pos x="303" y="416"/>
                  </a:cxn>
                  <a:cxn ang="0">
                    <a:pos x="640" y="416"/>
                  </a:cxn>
                  <a:cxn ang="0">
                    <a:pos x="728" y="494"/>
                  </a:cxn>
                  <a:cxn ang="0">
                    <a:pos x="669" y="601"/>
                  </a:cxn>
                  <a:cxn ang="0">
                    <a:pos x="637" y="605"/>
                  </a:cxn>
                  <a:cxn ang="0">
                    <a:pos x="470" y="606"/>
                  </a:cxn>
                  <a:cxn ang="0">
                    <a:pos x="470" y="446"/>
                  </a:cxn>
                  <a:cxn ang="0">
                    <a:pos x="457" y="445"/>
                  </a:cxn>
                  <a:cxn ang="0">
                    <a:pos x="304" y="445"/>
                  </a:cxn>
                  <a:cxn ang="0">
                    <a:pos x="243" y="511"/>
                  </a:cxn>
                  <a:cxn ang="0">
                    <a:pos x="304" y="577"/>
                  </a:cxn>
                  <a:cxn ang="0">
                    <a:pos x="457" y="577"/>
                  </a:cxn>
                  <a:cxn ang="0">
                    <a:pos x="470" y="575"/>
                  </a:cxn>
                  <a:cxn ang="0">
                    <a:pos x="470" y="446"/>
                  </a:cxn>
                  <a:cxn ang="0">
                    <a:pos x="1" y="346"/>
                  </a:cxn>
                  <a:cxn ang="0">
                    <a:pos x="24" y="289"/>
                  </a:cxn>
                  <a:cxn ang="0">
                    <a:pos x="268" y="45"/>
                  </a:cxn>
                  <a:cxn ang="0">
                    <a:pos x="418" y="83"/>
                  </a:cxn>
                  <a:cxn ang="0">
                    <a:pos x="398" y="182"/>
                  </a:cxn>
                  <a:cxn ang="0">
                    <a:pos x="166" y="416"/>
                  </a:cxn>
                  <a:cxn ang="0">
                    <a:pos x="64" y="440"/>
                  </a:cxn>
                  <a:cxn ang="0">
                    <a:pos x="1" y="346"/>
                  </a:cxn>
                  <a:cxn ang="0">
                    <a:pos x="169" y="185"/>
                  </a:cxn>
                  <a:cxn ang="0">
                    <a:pos x="259" y="276"/>
                  </a:cxn>
                  <a:cxn ang="0">
                    <a:pos x="384" y="154"/>
                  </a:cxn>
                  <a:cxn ang="0">
                    <a:pos x="396" y="114"/>
                  </a:cxn>
                  <a:cxn ang="0">
                    <a:pos x="338" y="51"/>
                  </a:cxn>
                  <a:cxn ang="0">
                    <a:pos x="293" y="62"/>
                  </a:cxn>
                  <a:cxn ang="0">
                    <a:pos x="169" y="185"/>
                  </a:cxn>
                  <a:cxn ang="0">
                    <a:pos x="596" y="99"/>
                  </a:cxn>
                  <a:cxn ang="0">
                    <a:pos x="730" y="234"/>
                  </a:cxn>
                  <a:cxn ang="0">
                    <a:pos x="595" y="370"/>
                  </a:cxn>
                  <a:cxn ang="0">
                    <a:pos x="460" y="232"/>
                  </a:cxn>
                  <a:cxn ang="0">
                    <a:pos x="596" y="99"/>
                  </a:cxn>
                  <a:cxn ang="0">
                    <a:pos x="698" y="195"/>
                  </a:cxn>
                  <a:cxn ang="0">
                    <a:pos x="567" y="125"/>
                  </a:cxn>
                  <a:cxn ang="0">
                    <a:pos x="486" y="251"/>
                  </a:cxn>
                  <a:cxn ang="0">
                    <a:pos x="698" y="195"/>
                  </a:cxn>
                  <a:cxn ang="0">
                    <a:pos x="491" y="273"/>
                  </a:cxn>
                  <a:cxn ang="0">
                    <a:pos x="626" y="342"/>
                  </a:cxn>
                  <a:cxn ang="0">
                    <a:pos x="704" y="217"/>
                  </a:cxn>
                  <a:cxn ang="0">
                    <a:pos x="491" y="273"/>
                  </a:cxn>
                </a:cxnLst>
                <a:rect l="0" t="0" r="r" b="b"/>
                <a:pathLst>
                  <a:path w="736" h="606">
                    <a:moveTo>
                      <a:pt x="470" y="606"/>
                    </a:moveTo>
                    <a:cubicBezTo>
                      <a:pt x="415" y="606"/>
                      <a:pt x="360" y="606"/>
                      <a:pt x="305" y="606"/>
                    </a:cubicBezTo>
                    <a:cubicBezTo>
                      <a:pt x="261" y="605"/>
                      <a:pt x="231" y="584"/>
                      <a:pt x="219" y="544"/>
                    </a:cubicBezTo>
                    <a:cubicBezTo>
                      <a:pt x="205" y="500"/>
                      <a:pt x="219" y="451"/>
                      <a:pt x="254" y="430"/>
                    </a:cubicBezTo>
                    <a:cubicBezTo>
                      <a:pt x="268" y="422"/>
                      <a:pt x="286" y="417"/>
                      <a:pt x="303" y="416"/>
                    </a:cubicBezTo>
                    <a:cubicBezTo>
                      <a:pt x="415" y="415"/>
                      <a:pt x="528" y="415"/>
                      <a:pt x="640" y="416"/>
                    </a:cubicBezTo>
                    <a:cubicBezTo>
                      <a:pt x="687" y="416"/>
                      <a:pt x="721" y="447"/>
                      <a:pt x="728" y="494"/>
                    </a:cubicBezTo>
                    <a:cubicBezTo>
                      <a:pt x="736" y="542"/>
                      <a:pt x="711" y="588"/>
                      <a:pt x="669" y="601"/>
                    </a:cubicBezTo>
                    <a:cubicBezTo>
                      <a:pt x="659" y="605"/>
                      <a:pt x="648" y="605"/>
                      <a:pt x="637" y="605"/>
                    </a:cubicBezTo>
                    <a:cubicBezTo>
                      <a:pt x="581" y="606"/>
                      <a:pt x="526" y="606"/>
                      <a:pt x="470" y="606"/>
                    </a:cubicBezTo>
                    <a:close/>
                    <a:moveTo>
                      <a:pt x="470" y="446"/>
                    </a:moveTo>
                    <a:cubicBezTo>
                      <a:pt x="465" y="445"/>
                      <a:pt x="461" y="445"/>
                      <a:pt x="457" y="445"/>
                    </a:cubicBezTo>
                    <a:cubicBezTo>
                      <a:pt x="406" y="445"/>
                      <a:pt x="355" y="445"/>
                      <a:pt x="304" y="445"/>
                    </a:cubicBezTo>
                    <a:cubicBezTo>
                      <a:pt x="267" y="445"/>
                      <a:pt x="243" y="471"/>
                      <a:pt x="243" y="511"/>
                    </a:cubicBezTo>
                    <a:cubicBezTo>
                      <a:pt x="243" y="550"/>
                      <a:pt x="267" y="576"/>
                      <a:pt x="304" y="577"/>
                    </a:cubicBezTo>
                    <a:cubicBezTo>
                      <a:pt x="355" y="577"/>
                      <a:pt x="406" y="577"/>
                      <a:pt x="457" y="577"/>
                    </a:cubicBezTo>
                    <a:cubicBezTo>
                      <a:pt x="461" y="577"/>
                      <a:pt x="465" y="576"/>
                      <a:pt x="470" y="575"/>
                    </a:cubicBezTo>
                    <a:cubicBezTo>
                      <a:pt x="470" y="532"/>
                      <a:pt x="470" y="490"/>
                      <a:pt x="470" y="446"/>
                    </a:cubicBezTo>
                    <a:close/>
                    <a:moveTo>
                      <a:pt x="1" y="346"/>
                    </a:moveTo>
                    <a:cubicBezTo>
                      <a:pt x="0" y="324"/>
                      <a:pt x="9" y="305"/>
                      <a:pt x="24" y="289"/>
                    </a:cubicBezTo>
                    <a:cubicBezTo>
                      <a:pt x="105" y="208"/>
                      <a:pt x="186" y="126"/>
                      <a:pt x="268" y="45"/>
                    </a:cubicBezTo>
                    <a:cubicBezTo>
                      <a:pt x="313" y="0"/>
                      <a:pt x="391" y="20"/>
                      <a:pt x="418" y="83"/>
                    </a:cubicBezTo>
                    <a:cubicBezTo>
                      <a:pt x="433" y="120"/>
                      <a:pt x="427" y="154"/>
                      <a:pt x="398" y="182"/>
                    </a:cubicBezTo>
                    <a:cubicBezTo>
                      <a:pt x="321" y="260"/>
                      <a:pt x="243" y="338"/>
                      <a:pt x="166" y="416"/>
                    </a:cubicBezTo>
                    <a:cubicBezTo>
                      <a:pt x="134" y="448"/>
                      <a:pt x="102" y="455"/>
                      <a:pt x="64" y="440"/>
                    </a:cubicBezTo>
                    <a:cubicBezTo>
                      <a:pt x="26" y="424"/>
                      <a:pt x="0" y="386"/>
                      <a:pt x="1" y="346"/>
                    </a:cubicBezTo>
                    <a:close/>
                    <a:moveTo>
                      <a:pt x="169" y="185"/>
                    </a:moveTo>
                    <a:cubicBezTo>
                      <a:pt x="201" y="217"/>
                      <a:pt x="231" y="247"/>
                      <a:pt x="259" y="276"/>
                    </a:cubicBezTo>
                    <a:cubicBezTo>
                      <a:pt x="301" y="236"/>
                      <a:pt x="343" y="195"/>
                      <a:pt x="384" y="154"/>
                    </a:cubicBezTo>
                    <a:cubicBezTo>
                      <a:pt x="395" y="144"/>
                      <a:pt x="398" y="129"/>
                      <a:pt x="396" y="114"/>
                    </a:cubicBezTo>
                    <a:cubicBezTo>
                      <a:pt x="393" y="84"/>
                      <a:pt x="369" y="58"/>
                      <a:pt x="338" y="51"/>
                    </a:cubicBezTo>
                    <a:cubicBezTo>
                      <a:pt x="321" y="47"/>
                      <a:pt x="305" y="50"/>
                      <a:pt x="293" y="62"/>
                    </a:cubicBezTo>
                    <a:cubicBezTo>
                      <a:pt x="251" y="103"/>
                      <a:pt x="210" y="144"/>
                      <a:pt x="169" y="185"/>
                    </a:cubicBezTo>
                    <a:close/>
                    <a:moveTo>
                      <a:pt x="596" y="99"/>
                    </a:moveTo>
                    <a:cubicBezTo>
                      <a:pt x="669" y="99"/>
                      <a:pt x="730" y="160"/>
                      <a:pt x="730" y="234"/>
                    </a:cubicBezTo>
                    <a:cubicBezTo>
                      <a:pt x="730" y="308"/>
                      <a:pt x="669" y="370"/>
                      <a:pt x="595" y="370"/>
                    </a:cubicBezTo>
                    <a:cubicBezTo>
                      <a:pt x="520" y="369"/>
                      <a:pt x="460" y="308"/>
                      <a:pt x="460" y="232"/>
                    </a:cubicBezTo>
                    <a:cubicBezTo>
                      <a:pt x="460" y="159"/>
                      <a:pt x="522" y="99"/>
                      <a:pt x="596" y="99"/>
                    </a:cubicBezTo>
                    <a:close/>
                    <a:moveTo>
                      <a:pt x="698" y="195"/>
                    </a:moveTo>
                    <a:cubicBezTo>
                      <a:pt x="684" y="143"/>
                      <a:pt x="621" y="111"/>
                      <a:pt x="567" y="125"/>
                    </a:cubicBezTo>
                    <a:cubicBezTo>
                      <a:pt x="511" y="140"/>
                      <a:pt x="473" y="199"/>
                      <a:pt x="486" y="251"/>
                    </a:cubicBezTo>
                    <a:cubicBezTo>
                      <a:pt x="557" y="232"/>
                      <a:pt x="628" y="214"/>
                      <a:pt x="698" y="195"/>
                    </a:cubicBezTo>
                    <a:close/>
                    <a:moveTo>
                      <a:pt x="491" y="273"/>
                    </a:moveTo>
                    <a:cubicBezTo>
                      <a:pt x="512" y="329"/>
                      <a:pt x="572" y="358"/>
                      <a:pt x="626" y="342"/>
                    </a:cubicBezTo>
                    <a:cubicBezTo>
                      <a:pt x="680" y="326"/>
                      <a:pt x="715" y="272"/>
                      <a:pt x="704" y="217"/>
                    </a:cubicBezTo>
                    <a:cubicBezTo>
                      <a:pt x="634" y="236"/>
                      <a:pt x="563" y="254"/>
                      <a:pt x="491" y="2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" name="Freeform 43"/>
            <p:cNvSpPr>
              <a:spLocks/>
            </p:cNvSpPr>
            <p:nvPr/>
          </p:nvSpPr>
          <p:spPr bwMode="auto">
            <a:xfrm>
              <a:off x="3406058" y="2696130"/>
              <a:ext cx="1339542" cy="621126"/>
            </a:xfrm>
            <a:prstGeom prst="round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38159" tIns="38159" rIns="38159" bIns="3815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Quality</a:t>
              </a:r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flipH="1">
              <a:off x="3390553" y="2374329"/>
              <a:ext cx="868" cy="2766614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167"/>
            <p:cNvSpPr/>
            <p:nvPr/>
          </p:nvSpPr>
          <p:spPr>
            <a:xfrm>
              <a:off x="58738" y="3431396"/>
              <a:ext cx="1582366" cy="684701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926" tIns="95399" rIns="96926" bIns="95399" rtlCol="0" anchor="ctr" anchorCtr="0"/>
            <a:lstStyle/>
            <a:p>
              <a:r>
                <a:rPr lang="en-US" sz="1484" b="1" dirty="0" smtClean="0">
                  <a:solidFill>
                    <a:srgbClr val="B0120E"/>
                  </a:solidFill>
                </a:rPr>
                <a:t>Projects with grantees</a:t>
              </a:r>
            </a:p>
          </p:txBody>
        </p:sp>
        <p:pic>
          <p:nvPicPr>
            <p:cNvPr id="169" name="Picture 11" descr="UTD logo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08864" y="2973261"/>
              <a:ext cx="1198012" cy="341987"/>
            </a:xfrm>
            <a:prstGeom prst="rect">
              <a:avLst/>
            </a:prstGeom>
            <a:noFill/>
          </p:spPr>
        </p:pic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8124786" y="3296081"/>
              <a:ext cx="1339542" cy="621126"/>
            </a:xfrm>
            <a:prstGeom prst="round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38159" tIns="38159" rIns="38159" bIns="3815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Demand &amp; Adoption</a:t>
              </a:r>
            </a:p>
          </p:txBody>
        </p:sp>
        <p:sp>
          <p:nvSpPr>
            <p:cNvPr id="174" name="Freeform 21"/>
            <p:cNvSpPr>
              <a:spLocks/>
            </p:cNvSpPr>
            <p:nvPr/>
          </p:nvSpPr>
          <p:spPr bwMode="auto">
            <a:xfrm>
              <a:off x="4978967" y="2896113"/>
              <a:ext cx="1339542" cy="621126"/>
            </a:xfrm>
            <a:prstGeom prst="round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38159" tIns="38159" rIns="38159" bIns="3815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Affordability</a:t>
              </a:r>
            </a:p>
          </p:txBody>
        </p:sp>
      </p:grpSp>
      <p:sp>
        <p:nvSpPr>
          <p:cNvPr id="74" name="Title 73"/>
          <p:cNvSpPr>
            <a:spLocks noGrp="1"/>
          </p:cNvSpPr>
          <p:nvPr>
            <p:ph type="title" idx="4294967295"/>
          </p:nvPr>
        </p:nvSpPr>
        <p:spPr>
          <a:xfrm>
            <a:off x="0" y="344878"/>
            <a:ext cx="8169175" cy="755999"/>
          </a:xfrm>
          <a:solidFill>
            <a:schemeClr val="tx2"/>
          </a:solidFill>
          <a:effectLst/>
        </p:spPr>
        <p:txBody>
          <a:bodyPr wrap="square"/>
          <a:lstStyle/>
          <a:p>
            <a:pPr lvl="0"/>
            <a:r>
              <a:rPr lang="en-US" dirty="0" err="1" smtClean="0">
                <a:solidFill>
                  <a:srgbClr val="FFFFFF"/>
                </a:solidFill>
                <a:latin typeface="Arial"/>
              </a:rPr>
              <a:t>UNITAID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 connects the upstream to the downstream</a:t>
            </a:r>
          </a:p>
        </p:txBody>
      </p:sp>
      <p:sp>
        <p:nvSpPr>
          <p:cNvPr id="26628" name="AutoShape 4" descr="data:image/jpeg;base64,/9j/4AAQSkZJRgABAQAAAQABAAD/2wCEAAkGBxIQEBUUEBQWFBIUFRQUFxQVFBUYFBcUFBQXFhUYFRUYHCggGBomHBQWITEhJSkrLi4uFx8zODMsNyguLisBCgoKBQUFDgUFDisZExkrKysrKysrKysrKysrKysrKysrKysrKysrKysrKysrKysrKysrKysrKysrKysrKysrK//AABEIAOcA2gMBIgACEQEDEQH/xAAbAAABBQEBAAAAAAAAAAAAAAAAAgMEBQYBB//EAEgQAAIBAgIFCAYGCAQGAwAAAAECAAMRBCEFBhIxQRMiUWFxgZGhMkJScrHBBxQjM2LRQ4KSorLC4fAVY3PSNVOTo7PxFiQ0/8QAFAEBAAAAAAAAAAAAAAAAAAAAAP/EABQRAQAAAAAAAAAAAAAAAAAAAAD/2gAMAwEAAhEDEQA/APcYQhAIQhAIQhAIQhAIQhAJSa44s0sHUKkqx2VBBIN2YXsRuyvLuY76SsRalST2nLdyLb+cQMzhNF4rEoH5S6m/p1GO423Zx4apV/ap+Lf7ZpdE0+TwtMcdhT3tmfjJIqtAyZ1cxaAlXGQvzajg5dwlz9HWkHqGslR2ewRl2mLW9INa592XdA33zJ6lNyWkHp9Iq0+9Gv8AyGB6PCEIBCEIBCEIBCEIBCEIBCEIBCEIBCEIBIaaVotWNEVF5UC5W+fYDuJ6t4mV1q1sNzQwhu19lqi5m+7Zp249fh0yhOrVcUxUB+0vtbAPOHEEN7XV5wPVITCava5lSKeMvlkKtucOqoPnv6embmnUDAFSCpFwQbgjpBEBUIQgE87+kKpymLp0xwQD9aox+QWbzF46lRF6tRUH4mAv2X3zzqpXXFaVDIboaikH8NJAb5+5A11VLKANwy8BEKserDMTirAXhxnMex5HS6npqr/3VAP8ZmzojOYzXdTTxVOoOKKw95GP9IHpUJAwGmcPX+6qqxPq3s37Jzk+AQhEVaqopZiFUC5JNgB1kwFys0jp7D4d1Sq4DMdwz2QeL29EdszGntc2c8lggc+bylucSeFNfmfDjI2D1Lq1KbPWfYqtmqnnZ/5h6+r+kD0JWBAINwcwRuI6p2eb6G01W0dV5HEgmlf0d5UH1qZ4r1fOeiYeutRQ6EMrC4I3EQHIQhAIQhAIQhAJidc9ZDc4bDnnHm1GXfc5bC9fT4dNtq63BHSLZGx7jwnleIwzaOxg2xtqDcMRmyNltD8Q+IgXWgdDLh126ljUP7vUOvrlkMSb9UVVs6hlNxa4tuIPGRoDeldD08SNoc2pwcfBhxlHgNJYnRtTZYXpk32CeY3SUb1T/ZE0lMkbpIq0UrIVqKCDwPxB4GAttcsKKIqbRLH9EB9pfoI3Add7TM4zWrF4ptjDqUHRTze34ntl3W7ZJoan0xUJZy1Pgu49jN+Vpf4elTpLs01CgcFFh39MDKYXVKtUO1XqbJO/Mu57Te3mZf6L1fo4dttdouARtMenfYCwlhtkzoWB18zOqsUqxxVgcQRjSeh6OKA5VSSt9khiCL7+o7hvktVjirAxuO1E40Kv6tQfzL+UhJpLSGjyBV2mTdapz0Pu1Bu7L909DE44DAhgCDkQRcEdYMDOUNesOaRZ1Zag/RgXufwvut227JnatbF6VqWHNpA7sxST3j6zf3YTR4nU3DPUDjaRb3amp5p7DvXu7rS9o0kpqEpqFUbgBYCBXaE0DRwguvOqEZ1CM+xR6olkXnCYkmBE0xouniqey4sw9FuKn8uqZLQ2k6uja5o178iTnxAvudOrpHzm5QTB604765iEo0FDbJ2Qw3s532Psj8zA9IpuGAKkEEAgjMEHcQYqQdCaP+rUEpbRbZGZPSTc26Bc5CToBCEIBCEIBKbWnQoxdGw+9S7IevipPQfyPCXMIHm2qmkirHD1Mszs33hh6SHz85oatGx6jK3XzQhVvrVIWzHKW4N6rjyB7j0yZoHSIxVHP7xbBx18GHUfzgPKscVYrYtFqsAuTvilWKVY4qwEqscVYpVi1WBxVjirOqscAgcVYqcJnCYATOEzhMSTA7eJJnCYkmB0mAF4mRNM6TXC0S5zO5V9puHd0wKrXHTfIpyVM/aOMyPUQ/M/n1R/UfQHIpy1QfauOaD6iH4E/Cw6ZS6paIbGV2xFfnIrXz3PU6LeyMvIdM9FgEIQgEIQgEIQgEIQgU+tWklw+GcsAxcGmqnMEsDvHEAXJ7Jk9RtHtzqxuFI2FHtZ84npta3jG9bsS2Lxq0E3IeTHRtGxqN3Wt+rNdQoLSpqiblAUd0Dj5mdVYpVi1WBxVjirOqscVYHFWOKsUiSn01rRQwpKj7SoPUXgfxNuHZmeqBdBIFZ5+2tGOxJIw6WH+XTLke8zXHwneQ0wc/tf26Y8rwN6UMQ0wbaZ0nhs6qsVH/Mpgr3utvjLfROu1KpZa68kT6170z2nevmOuBoiZwmLZQRdTcHMW3EdRjJMDpMSTOEzhMDoa0ptb9F8vR20zeldgOlTbaHbkD3dctiYqm3CBTfR9pYPSNBrbVPNetCc+8E+YmunmGkVOj8ctRPQJ2wBxRsnT4+U9NpuGAZTcEAg9IOYMBUIQgEIQgEJncdrnhqTMvPdlJUhV4qbHNiOIlViPpBH6OgT1s4HkAfjA28jaTxYo0alQ+ojN2kDId5sJhTrhjav3VJR7tN2PiTbyjNelpPFKVqbewd4bYQZG4uABAVqNhTUrVKz5lcrni73LHtt/FNm4zlfqzoxsNh9l7bZZmaxuM8hn2ASyCwOKscVZ1VjirA4qxxFhKzWjSn1XDMy/eNzE948e4AnuECj1v1lYMcPhidq+y7rvucthLet0nu3xWrupagCpixtMcxSvzR759Y9W7tjeoGhQf8A7NQXNyKd/Bn7b3A75uICaVMKAFAVRuAAAHYBFQhAJntOapUcQCyAUqvtKOaT+NfmM+2aGEDzXROla2jqxo4gHk75rv2QfXpnivV28Zu3syhlIIIBuNxB3ESHrXoQYqidkfaoCUPT0qeo/G0odQdKEhsO59EFkv7N+cvcTfvPRA0ZMSTFVRY2jRaB0mI27RLNG2aBWa54XlMPtjfTIP6rZN8j3SRqfrDRGGSnWqKjpdRtm11vdczluNu6TLK6MjZggqR1EZyhr6o0j6DuvbZh8oG8o4hHF0ZWHSrAjyjk8wq6qVVN6dRSe9T5XnU/xKh6L1CB0OKg/ZN/hA9OhPN01yxtLKqqt79MqT4W+E9CwlblKaP7aq37QB+cDzTV7CpiMZU5RdpbVHsb7zUFv4ps6OBo0/QpID1IL+MyWoeeJf8A0m/jSbZlzgdD9AigxnFWOKsAF4tVnVWLAgcCxU4TEkwFLvmF+kOuXr0qS8Evb8VRrD+EeM3NM5zBayf8Vp33beH8Lr/WBv8ABYYUqaU13IoUdwtH4QgEIQgEIQgE83x6/VNLArkrVFb9Wrk/mW8J6RPOvpA//bTtv5NP/I9oGxx3A90hM0maROQ7ZXM0DrNG2acZo0zQFM0RyhG4xDNG2aA99ZYcZz66eIEjM0bJvugMa3i9JD0PbxU/lLHRmntihSX2aaDwUCV+tP3A99f4WmYWqbQLrVfG08NinNZtldl0vYnnba23DqM3GH0nh6noVaZPRtgHwOcYxmpuEqEmzozEklXO8m5ya4lTifo+H6OuR1OgPmCPhA1i0+iKCTBHVHHUc6Lg/wCnVZD52HnEVtIaUwovV29kWzdUdc912F/jA9CtacJldq/pE4nDJUa20bhrbtpSRu7LHvk4mB0mJJnCYkmAtDnMR9INEpiKVVeKWHvU2v8ABh4TZ3kDWfRv1rDEKL1F56dbDeveCR22gXODxAq01dfRdQw7CLx6Yn6P9NC31aobEXNO/Eb2XtBue89E20AhCEAhCEAnm2lH+taWCjNVqIn6tLN/MPNhrTpoYSgSD9q91pjr4seob/AcZmtRdHEbWIfjdUvxF+e3iLeMDRaSfcO0yvZovFVtpieHDsEjM0BTNG2aJZo2zQH6NPav1RVRKa+kQPeYCcouEpljuF27gJmNAaEfHO/PC7NmZiCc2JyAv1GBfVNJ4ZPXU9nO+Ei1dZKI9EM3cAPMyzw+oFIfeVnb3VVfjtSyw+puDTfTLnpZ2+AIHlAwel9M8ugULsgMGuTc5Aj5ztDR20inpAPiJ6dh9EYen6FGmp6Qi38bXky0DsIQgEgaewfL4arTGZZDs+8M18wJPhAwf0d43KpRPVUXyVv5Zr2mB0kp0fpLbA+zLbY66dS+2O47XgJvSwIBGYOYPSDA4TEkzhMSTA6TF0qljnujRMSTAzetmrrBjiMMDe+06r6QYZ7aW48SO+StXddEcBMUdl9wqeo3veyfLsl7Sr237pVaY1ZoYm7r9nUO9lGRP4l6esWMDTo4YAqQQcwQbgjqMVPNv8Ax+FP2DEi/6Opa/ajWv5xX+I6WGX2v/RQ+exA9HlDpzWqhhgQpFSr7CnIH8bcOzfMm+C0nicqhcKd+04Re9V3+EsNGanU6fOxDbZHqjJO87z5QKzAYGtpKsatcnk72LbhYepTHR1/OazGVlRRTQAAACw3BRuAnMRjQo2aQAAFhYWAHQolazwOs0bZolmjbNAUzRvebdMSzR7BJc36PjAZ1ixHJ0Co3tZR2cfKW/wBHeD2MM1Q76rm3upzR57UyWmnbEYhaVPM3CDo2mOf99U9QwOFWjTSmvoooUdw3wH4QhAIQhAIQhAIQhAzmu+iPrFDbQXqUrsBxK+uvkD3dcrtSNLcpT5Fzz6Y5vXT/AKbuwiTddtP/AFenyVM/a1BmRvRDkT2ncO88JA1M0LySctUHPcc0H1UPHtPw7YGjfKIJnXa8bJgdJiSZwtG2aApmjfKEbsolmjbNAkjGsOgwOkT7PnITNG2aBMqaRbgAJDrYhm9I3+HhGmaNs0BTNG2aJZo2zQFM0aZpwtOWgEnqCKJ5PNtk2v7VpCAkjCVdk57jArtQzT+ufa/ebLbF/bPpX/Fa/nPTJ5hrJo8owr07jMFrbw18nHf5zb6r6aGLohj94tlqDr4EdR3+I4QLiEIQCEIQCEIQCQNN6UTC0WqPnwVeLMdwH97gZNqVAqlmICgEkncAMyTPNNI4qppTFhUuKS32b+qgI2nI6Tl5CAvV7R742u1fEc5A1zfc78FH4QLd1hNtVfhG6FBaNNadMWVRYfMnrJziSYHSYhmnCbwcqilnIAGZJNgICHMaZpFw2sWHquU2rZ2BYWDdh/O0m1KPRAYZo2zTtQEbxGWaB1mjbNEs0bZoCmaNs0SzRtmgKZo2TOqpO7OSaWCJ9LL4wIyrHzhWAvbu4xWLxtHDDM3b2Rmx/KVmF1m555RQEO7ZzK9vTAmgRYElmktQbVMgg5gjcZHKEGxgScOQ6lGzBFrHiOImeoVX0biwwuaZ4e3TJzHvD4gdMuk35b5zWKkjYcmpkVzU8dvgB033f+oG2w1daiK6G6sAQRxBjkxP0cYmqVqUyL0VzDey53qOm+/q75toBCEIBCEIHHUEEEXByIO4g7wRPN9YNEVNH1xWw9+SJyO/ZJ3o3Sp4fnPSYxikV1KOAysLEHcRAo9E6VTFU9pcmHpLxU/MHgY+UN5jtMaJq6Pq8rQJNO+Tb9m/q1BxHX847i9b2amBSTZqHIk5gH8A49/nAv8ASul6WFXnG7ncg9I9vQOuZW+J0lUyypg9Ypp2+03n2STorVtqh5TFEi+eyTz2988Ozf2TVU9lFCoAqjcALAQM/jNTU5MclUPKAZ7Xose7NfOVK4zF4I7Lg7PANmp91hNm1aM1aoIsQCDvBzHhAqMLrRSbKoCh8R4iWNOtRq+gyn3SL+ErMZoWg+4FD+A5fsnLwlFpTRfIAMG2gTbdYjK/T1QNXiKGyLgyGzRzR9Xbwqnedi3euXykYmB0tJgw6KNpz2kmwkRFuQOuN611LUlX2m8gL/lAdr6coU8l5x6FGXjulVW0zXrnYoqRfggJbx4SRojRFJqavUuxOdr2Xfluz85ocNs0xZFCjoAtAp9FapljtYlrcdhTdj7z8O7xmh0hoHD1qYTYFMqLIyAAr2+0OowWvHVrQMTVpYjR1TPNCd+fJv8A7W8+0TQ4DH0sSuWTDep9IdnSOuXFULUUq4DKd4OYmQ0vq49E8rhixUZ2B56dntDz7YF9sLSBdyABx6P6zOEVdJYgJTyprxO5V4s3WeA/rGaLYnSDrTuLLbaNrKPxN0nqnoehdHU8LTCUx1sx9Jm6T+XCBL0bgUw9JadMWVR3k8SekmSZwGdgEIQgEIQgIcyO7R9xI7iBHrWIIIuDkQcwQeBEp8HoWhQcui84m4ub7PUvR8ZcOIw4gMO0Yd484kd1gNO8YepHXWR3WA29WVmmTtUj1EHzt85YOkh4yjdGHUfhAkasttYcjoZh42PznQJG1QqZVF91vG4PwEn1Esx7TA7hVu47fhKrW+pz0XoUt+0bfyy7wS87sEz2mjymM2egovgAT8TAtMM2yqr0ADwEkpUkZEj6LAko8kI8ioskIsCSjyQjSMgj6CA9QRVvsgC52jYAXJ3k23mS0aRkEkIIEhGjwjCCPiB2EIQCEIQOERp0j0IEJ6cYenLIrG2owKp6UZelLZqEaahAqHoxlqMuGoRtsPApmoRpsNLo4eIOGgYDRONGGqttAkWKEDfcN19hl0NZ6XsP+7+cuKugqLElqYJJJJzFyd+4xr/45h/+WPFvzgVh1opcEf8Ad/OVeivtsUz++9ui+QH701K6v0B+iXvufiZKw+jKaegir7qgHxgQVoRxaEshh4sYeBAWjHkpSauHji0IERKUfSnJK0I8tGBHSnH0px1acWBA4qxUIQCEIQCEIQCEIQCEIQCcKwhASaYiTREIQOGhEnDwhA59XnPq8IQO/V4DDzsIHRh4oURCEDopCKCCEIHbTsIQCEIQCEIQCEI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xIQEBUUEBQWFBIUFRQUFxQVFBUYFBcUFBQXFhUYFRUYHCggGBomHBQWITEhJSkrLi4uFx8zODMsNyguLisBCgoKBQUFDgUFDisZExkrKysrKysrKysrKysrKysrKysrKysrKysrKysrKysrKysrKysrKysrKysrKysrKysrK//AABEIAOcA2gMBIgACEQEDEQH/xAAbAAABBQEBAAAAAAAAAAAAAAAAAgMEBQYBB//EAEgQAAIBAgIFCAYGCAQGAwAAAAECAAMRBCEFBhIxQRMiUWFxgZGhMkJScrHBBxQjM2LRQ4KSorLC4fAVY3PSNVOTo7PxFiQ0/8QAFAEBAAAAAAAAAAAAAAAAAAAAAP/EABQRAQAAAAAAAAAAAAAAAAAAAAD/2gAMAwEAAhEDEQA/APcYQhAIQhAIQhAIQhAIQhAJSa44s0sHUKkqx2VBBIN2YXsRuyvLuY76SsRalST2nLdyLb+cQMzhNF4rEoH5S6m/p1GO423Zx4apV/ap+Lf7ZpdE0+TwtMcdhT3tmfjJIqtAyZ1cxaAlXGQvzajg5dwlz9HWkHqGslR2ewRl2mLW9INa592XdA33zJ6lNyWkHp9Iq0+9Gv8AyGB6PCEIBCEIBCEIBCEIBCEIBCEIBCEIBCEIBIaaVotWNEVF5UC5W+fYDuJ6t4mV1q1sNzQwhu19lqi5m+7Zp249fh0yhOrVcUxUB+0vtbAPOHEEN7XV5wPVITCava5lSKeMvlkKtucOqoPnv6embmnUDAFSCpFwQbgjpBEBUIQgE87+kKpymLp0xwQD9aox+QWbzF46lRF6tRUH4mAv2X3zzqpXXFaVDIboaikH8NJAb5+5A11VLKANwy8BEKserDMTirAXhxnMex5HS6npqr/3VAP8ZmzojOYzXdTTxVOoOKKw95GP9IHpUJAwGmcPX+6qqxPq3s37Jzk+AQhEVaqopZiFUC5JNgB1kwFys0jp7D4d1Sq4DMdwz2QeL29EdszGntc2c8lggc+bylucSeFNfmfDjI2D1Lq1KbPWfYqtmqnnZ/5h6+r+kD0JWBAINwcwRuI6p2eb6G01W0dV5HEgmlf0d5UH1qZ4r1fOeiYeutRQ6EMrC4I3EQHIQhAIQhAIQhAJidc9ZDc4bDnnHm1GXfc5bC9fT4dNtq63BHSLZGx7jwnleIwzaOxg2xtqDcMRmyNltD8Q+IgXWgdDLh126ljUP7vUOvrlkMSb9UVVs6hlNxa4tuIPGRoDeldD08SNoc2pwcfBhxlHgNJYnRtTZYXpk32CeY3SUb1T/ZE0lMkbpIq0UrIVqKCDwPxB4GAttcsKKIqbRLH9EB9pfoI3Add7TM4zWrF4ptjDqUHRTze34ntl3W7ZJoan0xUJZy1Pgu49jN+Vpf4elTpLs01CgcFFh39MDKYXVKtUO1XqbJO/Mu57Te3mZf6L1fo4dttdouARtMenfYCwlhtkzoWB18zOqsUqxxVgcQRjSeh6OKA5VSSt9khiCL7+o7hvktVjirAxuO1E40Kv6tQfzL+UhJpLSGjyBV2mTdapz0Pu1Bu7L909DE44DAhgCDkQRcEdYMDOUNesOaRZ1Zag/RgXufwvut227JnatbF6VqWHNpA7sxST3j6zf3YTR4nU3DPUDjaRb3amp5p7DvXu7rS9o0kpqEpqFUbgBYCBXaE0DRwguvOqEZ1CM+xR6olkXnCYkmBE0xouniqey4sw9FuKn8uqZLQ2k6uja5o178iTnxAvudOrpHzm5QTB604765iEo0FDbJ2Qw3s532Psj8zA9IpuGAKkEEAgjMEHcQYqQdCaP+rUEpbRbZGZPSTc26Bc5CToBCEIBCEIBKbWnQoxdGw+9S7IevipPQfyPCXMIHm2qmkirHD1Mszs33hh6SHz85oatGx6jK3XzQhVvrVIWzHKW4N6rjyB7j0yZoHSIxVHP7xbBx18GHUfzgPKscVYrYtFqsAuTvilWKVY4qwEqscVYpVi1WBxVjirOqscAgcVYqcJnCYATOEzhMSTA7eJJnCYkmB0mAF4mRNM6TXC0S5zO5V9puHd0wKrXHTfIpyVM/aOMyPUQ/M/n1R/UfQHIpy1QfauOaD6iH4E/Cw6ZS6paIbGV2xFfnIrXz3PU6LeyMvIdM9FgEIQgEIQgEIQgEIQgU+tWklw+GcsAxcGmqnMEsDvHEAXJ7Jk9RtHtzqxuFI2FHtZ84npta3jG9bsS2Lxq0E3IeTHRtGxqN3Wt+rNdQoLSpqiblAUd0Dj5mdVYpVi1WBxVjirOqscVYHFWOKsUiSn01rRQwpKj7SoPUXgfxNuHZmeqBdBIFZ5+2tGOxJIw6WH+XTLke8zXHwneQ0wc/tf26Y8rwN6UMQ0wbaZ0nhs6qsVH/Mpgr3utvjLfROu1KpZa68kT6170z2nevmOuBoiZwmLZQRdTcHMW3EdRjJMDpMSTOEzhMDoa0ptb9F8vR20zeldgOlTbaHbkD3dctiYqm3CBTfR9pYPSNBrbVPNetCc+8E+YmunmGkVOj8ctRPQJ2wBxRsnT4+U9NpuGAZTcEAg9IOYMBUIQgEIQgEJncdrnhqTMvPdlJUhV4qbHNiOIlViPpBH6OgT1s4HkAfjA28jaTxYo0alQ+ojN2kDId5sJhTrhjav3VJR7tN2PiTbyjNelpPFKVqbewd4bYQZG4uABAVqNhTUrVKz5lcrni73LHtt/FNm4zlfqzoxsNh9l7bZZmaxuM8hn2ASyCwOKscVZ1VjirA4qxxFhKzWjSn1XDMy/eNzE948e4AnuECj1v1lYMcPhidq+y7rvucthLet0nu3xWrupagCpixtMcxSvzR759Y9W7tjeoGhQf8A7NQXNyKd/Bn7b3A75uICaVMKAFAVRuAAAHYBFQhAJntOapUcQCyAUqvtKOaT+NfmM+2aGEDzXROla2jqxo4gHk75rv2QfXpnivV28Zu3syhlIIIBuNxB3ESHrXoQYqidkfaoCUPT0qeo/G0odQdKEhsO59EFkv7N+cvcTfvPRA0ZMSTFVRY2jRaB0mI27RLNG2aBWa54XlMPtjfTIP6rZN8j3SRqfrDRGGSnWqKjpdRtm11vdczluNu6TLK6MjZggqR1EZyhr6o0j6DuvbZh8oG8o4hHF0ZWHSrAjyjk8wq6qVVN6dRSe9T5XnU/xKh6L1CB0OKg/ZN/hA9OhPN01yxtLKqqt79MqT4W+E9CwlblKaP7aq37QB+cDzTV7CpiMZU5RdpbVHsb7zUFv4ps6OBo0/QpID1IL+MyWoeeJf8A0m/jSbZlzgdD9AigxnFWOKsAF4tVnVWLAgcCxU4TEkwFLvmF+kOuXr0qS8Evb8VRrD+EeM3NM5zBayf8Vp33beH8Lr/WBv8ABYYUqaU13IoUdwtH4QgEIQgEIQgE83x6/VNLArkrVFb9Wrk/mW8J6RPOvpA//bTtv5NP/I9oGxx3A90hM0maROQ7ZXM0DrNG2acZo0zQFM0RyhG4xDNG2aA99ZYcZz66eIEjM0bJvugMa3i9JD0PbxU/lLHRmntihSX2aaDwUCV+tP3A99f4WmYWqbQLrVfG08NinNZtldl0vYnnba23DqM3GH0nh6noVaZPRtgHwOcYxmpuEqEmzozEklXO8m5ya4lTifo+H6OuR1OgPmCPhA1i0+iKCTBHVHHUc6Lg/wCnVZD52HnEVtIaUwovV29kWzdUdc912F/jA9CtacJldq/pE4nDJUa20bhrbtpSRu7LHvk4mB0mJJnCYkmAtDnMR9INEpiKVVeKWHvU2v8ABh4TZ3kDWfRv1rDEKL1F56dbDeveCR22gXODxAq01dfRdQw7CLx6Yn6P9NC31aobEXNO/Eb2XtBue89E20AhCEAhCEAnm2lH+taWCjNVqIn6tLN/MPNhrTpoYSgSD9q91pjr4seob/AcZmtRdHEbWIfjdUvxF+e3iLeMDRaSfcO0yvZovFVtpieHDsEjM0BTNG2aJZo2zQH6NPav1RVRKa+kQPeYCcouEpljuF27gJmNAaEfHO/PC7NmZiCc2JyAv1GBfVNJ4ZPXU9nO+Ei1dZKI9EM3cAPMyzw+oFIfeVnb3VVfjtSyw+puDTfTLnpZ2+AIHlAwel9M8ugULsgMGuTc5Aj5ztDR20inpAPiJ6dh9EYen6FGmp6Qi38bXky0DsIQgEgaewfL4arTGZZDs+8M18wJPhAwf0d43KpRPVUXyVv5Zr2mB0kp0fpLbA+zLbY66dS+2O47XgJvSwIBGYOYPSDA4TEkzhMSTA6TF0qljnujRMSTAzetmrrBjiMMDe+06r6QYZ7aW48SO+StXddEcBMUdl9wqeo3veyfLsl7Sr237pVaY1ZoYm7r9nUO9lGRP4l6esWMDTo4YAqQQcwQbgjqMVPNv8Ax+FP2DEi/6Opa/ajWv5xX+I6WGX2v/RQ+exA9HlDpzWqhhgQpFSr7CnIH8bcOzfMm+C0nicqhcKd+04Re9V3+EsNGanU6fOxDbZHqjJO87z5QKzAYGtpKsatcnk72LbhYepTHR1/OazGVlRRTQAAACw3BRuAnMRjQo2aQAAFhYWAHQolazwOs0bZolmjbNAUzRvebdMSzR7BJc36PjAZ1ixHJ0Co3tZR2cfKW/wBHeD2MM1Q76rm3upzR57UyWmnbEYhaVPM3CDo2mOf99U9QwOFWjTSmvoooUdw3wH4QhAIQhAIQhAIQhAzmu+iPrFDbQXqUrsBxK+uvkD3dcrtSNLcpT5Fzz6Y5vXT/AKbuwiTddtP/AFenyVM/a1BmRvRDkT2ncO88JA1M0LySctUHPcc0H1UPHtPw7YGjfKIJnXa8bJgdJiSZwtG2aApmjfKEbsolmjbNAkjGsOgwOkT7PnITNG2aBMqaRbgAJDrYhm9I3+HhGmaNs0BTNG2aJZo2zQFM0aZpwtOWgEnqCKJ5PNtk2v7VpCAkjCVdk57jArtQzT+ufa/ebLbF/bPpX/Fa/nPTJ5hrJo8owr07jMFrbw18nHf5zb6r6aGLohj94tlqDr4EdR3+I4QLiEIQCEIQCEIQCQNN6UTC0WqPnwVeLMdwH97gZNqVAqlmICgEkncAMyTPNNI4qppTFhUuKS32b+qgI2nI6Tl5CAvV7R742u1fEc5A1zfc78FH4QLd1hNtVfhG6FBaNNadMWVRYfMnrJziSYHSYhmnCbwcqilnIAGZJNgICHMaZpFw2sWHquU2rZ2BYWDdh/O0m1KPRAYZo2zTtQEbxGWaB1mjbNEs0bZoCmaNs0SzRtmgKZo2TOqpO7OSaWCJ9LL4wIyrHzhWAvbu4xWLxtHDDM3b2Rmx/KVmF1m555RQEO7ZzK9vTAmgRYElmktQbVMgg5gjcZHKEGxgScOQ6lGzBFrHiOImeoVX0biwwuaZ4e3TJzHvD4gdMuk35b5zWKkjYcmpkVzU8dvgB033f+oG2w1daiK6G6sAQRxBjkxP0cYmqVqUyL0VzDey53qOm+/q75toBCEIBCEIHHUEEEXByIO4g7wRPN9YNEVNH1xWw9+SJyO/ZJ3o3Sp4fnPSYxikV1KOAysLEHcRAo9E6VTFU9pcmHpLxU/MHgY+UN5jtMaJq6Pq8rQJNO+Tb9m/q1BxHX847i9b2amBSTZqHIk5gH8A49/nAv8ASul6WFXnG7ncg9I9vQOuZW+J0lUyypg9Ypp2+03n2STorVtqh5TFEi+eyTz2988Ozf2TVU9lFCoAqjcALAQM/jNTU5MclUPKAZ7Xose7NfOVK4zF4I7Lg7PANmp91hNm1aM1aoIsQCDvBzHhAqMLrRSbKoCh8R4iWNOtRq+gyn3SL+ErMZoWg+4FD+A5fsnLwlFpTRfIAMG2gTbdYjK/T1QNXiKGyLgyGzRzR9Xbwqnedi3euXykYmB0tJgw6KNpz2kmwkRFuQOuN611LUlX2m8gL/lAdr6coU8l5x6FGXjulVW0zXrnYoqRfggJbx4SRojRFJqavUuxOdr2Xfluz85ocNs0xZFCjoAtAp9FapljtYlrcdhTdj7z8O7xmh0hoHD1qYTYFMqLIyAAr2+0OowWvHVrQMTVpYjR1TPNCd+fJv8A7W8+0TQ4DH0sSuWTDep9IdnSOuXFULUUq4DKd4OYmQ0vq49E8rhixUZ2B56dntDz7YF9sLSBdyABx6P6zOEVdJYgJTyprxO5V4s3WeA/rGaLYnSDrTuLLbaNrKPxN0nqnoehdHU8LTCUx1sx9Jm6T+XCBL0bgUw9JadMWVR3k8SekmSZwGdgEIQgEIQgIcyO7R9xI7iBHrWIIIuDkQcwQeBEp8HoWhQcui84m4ub7PUvR8ZcOIw4gMO0Yd484kd1gNO8YepHXWR3WA29WVmmTtUj1EHzt85YOkh4yjdGHUfhAkasttYcjoZh42PznQJG1QqZVF91vG4PwEn1Esx7TA7hVu47fhKrW+pz0XoUt+0bfyy7wS87sEz2mjymM2egovgAT8TAtMM2yqr0ADwEkpUkZEj6LAko8kI8ioskIsCSjyQjSMgj6CA9QRVvsgC52jYAXJ3k23mS0aRkEkIIEhGjwjCCPiB2EIQCEIQOERp0j0IEJ6cYenLIrG2owKp6UZelLZqEaahAqHoxlqMuGoRtsPApmoRpsNLo4eIOGgYDRONGGqttAkWKEDfcN19hl0NZ6XsP+7+cuKugqLElqYJJJJzFyd+4xr/45h/+WPFvzgVh1opcEf8Ad/OVeivtsUz++9ui+QH701K6v0B+iXvufiZKw+jKaegir7qgHxgQVoRxaEshh4sYeBAWjHkpSauHji0IERKUfSnJK0I8tGBHSnH0px1acWBA4qxUIQCEIQCEIQCEIQCEIQCcKwhASaYiTREIQOGhEnDwhA59XnPq8IQO/V4DDzsIHRh4oURCEDopCKCCEIHbTsIQCEIQCEIQCEI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3077" y="1597129"/>
            <a:ext cx="609114" cy="5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9783" y="1586738"/>
            <a:ext cx="609114" cy="5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6489" y="1597129"/>
            <a:ext cx="609114" cy="5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3195" y="1586738"/>
            <a:ext cx="609114" cy="5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9902" y="1586738"/>
            <a:ext cx="609114" cy="5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7614726" y="6295959"/>
            <a:ext cx="1369488" cy="469658"/>
          </a:xfrm>
          <a:prstGeom prst="rect">
            <a:avLst/>
          </a:prstGeom>
          <a:noFill/>
          <a:ln>
            <a:noFill/>
          </a:ln>
        </p:spPr>
        <p:txBody>
          <a:bodyPr wrap="square" lIns="0" tIns="95398" rIns="0" bIns="95398" rtlCol="0" anchor="t">
            <a:spAutoFit/>
          </a:bodyPr>
          <a:lstStyle/>
          <a:p>
            <a:pPr algn="ctr"/>
            <a:r>
              <a:rPr lang="en-US" i="1" dirty="0" smtClean="0">
                <a:solidFill>
                  <a:schemeClr val="tx2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55965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36" y="1589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87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" y="1589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63763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800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78"/>
            <a:ext cx="8169175" cy="755999"/>
          </a:xfrm>
          <a:solidFill>
            <a:schemeClr val="tx2"/>
          </a:solidFill>
          <a:effectLst/>
        </p:spPr>
        <p:txBody>
          <a:bodyPr wrap="square"/>
          <a:lstStyle/>
          <a:p>
            <a:pPr lvl="0"/>
            <a:r>
              <a:rPr lang="en-US" dirty="0" err="1" smtClean="0">
                <a:solidFill>
                  <a:srgbClr val="FFFFFF"/>
                </a:solidFill>
                <a:latin typeface="Arial"/>
              </a:rPr>
              <a:t>UNITAID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 is part of the global response</a:t>
            </a:r>
          </a:p>
        </p:txBody>
      </p:sp>
      <p:sp>
        <p:nvSpPr>
          <p:cNvPr id="34" name="Footnote"/>
          <p:cNvSpPr>
            <a:spLocks noChangeArrowheads="1"/>
          </p:cNvSpPr>
          <p:nvPr/>
        </p:nvSpPr>
        <p:spPr bwMode="gray">
          <a:xfrm>
            <a:off x="457200" y="6295733"/>
            <a:ext cx="7685933" cy="38694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18288" anchor="b"/>
          <a:lstStyle/>
          <a:p>
            <a:pPr>
              <a:lnSpc>
                <a:spcPct val="90000"/>
              </a:lnSpc>
            </a:pPr>
            <a:r>
              <a:rPr lang="en-US" sz="800" dirty="0" smtClean="0"/>
              <a:t>Source: </a:t>
            </a:r>
            <a:r>
              <a:rPr lang="en-US" sz="800" dirty="0" err="1" smtClean="0"/>
              <a:t>IHME</a:t>
            </a:r>
            <a:r>
              <a:rPr lang="en-US" sz="800" dirty="0" smtClean="0"/>
              <a:t> (Institute for Health Metrics and Evaluation)</a:t>
            </a:r>
            <a:endParaRPr lang="en-US" sz="800" dirty="0"/>
          </a:p>
        </p:txBody>
      </p:sp>
      <p:sp>
        <p:nvSpPr>
          <p:cNvPr id="823305" name="AutoShape 9" descr="Image result for accra action agenda on aid effectivenes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Rectangle 79"/>
          <p:cNvSpPr>
            <a:spLocks noChangeArrowheads="1"/>
          </p:cNvSpPr>
          <p:nvPr/>
        </p:nvSpPr>
        <p:spPr bwMode="auto">
          <a:xfrm rot="16200000">
            <a:off x="-1382301" y="4206838"/>
            <a:ext cx="33137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4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Development</a:t>
            </a:r>
            <a:r>
              <a:rPr kumimoji="0" lang="fr-FR" sz="144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assistance for </a:t>
            </a:r>
            <a:r>
              <a:rPr kumimoji="0" lang="fr-FR" sz="144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health</a:t>
            </a:r>
            <a:r>
              <a:rPr kumimoji="0" lang="fr-FR" sz="144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($</a:t>
            </a:r>
            <a:r>
              <a:rPr kumimoji="0" lang="fr-FR" sz="144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bn</a:t>
            </a:r>
            <a:r>
              <a:rPr kumimoji="0" lang="fr-FR" sz="144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144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43" y="2037166"/>
            <a:ext cx="9288416" cy="415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549" y="5125552"/>
            <a:ext cx="576000" cy="27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4" descr="http://www.sabin.org/sites/sabin.org/files/Logo_GAVI_Alliance_Colour_small_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2478" y="4946934"/>
            <a:ext cx="757772" cy="432000"/>
          </a:xfrm>
          <a:prstGeom prst="rect">
            <a:avLst/>
          </a:prstGeom>
          <a:noFill/>
        </p:spPr>
      </p:pic>
      <p:cxnSp>
        <p:nvCxnSpPr>
          <p:cNvPr id="164" name="Straight Connector 163"/>
          <p:cNvCxnSpPr/>
          <p:nvPr/>
        </p:nvCxnSpPr>
        <p:spPr>
          <a:xfrm flipV="1">
            <a:off x="1145549" y="5032024"/>
            <a:ext cx="71184" cy="9352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1688514" y="4737833"/>
            <a:ext cx="45720" cy="8382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Picture 5" descr="https://upload.wikimedia.org/wikipedia/commons/thumb/d/d1/Bill-%26-Melinda-Gates-Foundation-Logo.svg/2000px-Bill-%26-Melinda-Gates-Foundation-Logo.svg.pn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4365" y="4428592"/>
            <a:ext cx="777600" cy="230400"/>
          </a:xfrm>
          <a:prstGeom prst="rect">
            <a:avLst/>
          </a:prstGeom>
          <a:noFill/>
        </p:spPr>
      </p:pic>
      <p:cxnSp>
        <p:nvCxnSpPr>
          <p:cNvPr id="167" name="Straight Connector 166"/>
          <p:cNvCxnSpPr/>
          <p:nvPr/>
        </p:nvCxnSpPr>
        <p:spPr>
          <a:xfrm flipV="1">
            <a:off x="1974058" y="4901733"/>
            <a:ext cx="234838" cy="13830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4" descr="See original imag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817" y="4152826"/>
            <a:ext cx="597601" cy="374637"/>
          </a:xfrm>
          <a:prstGeom prst="rect">
            <a:avLst/>
          </a:prstGeom>
          <a:noFill/>
        </p:spPr>
      </p:pic>
      <p:cxnSp>
        <p:nvCxnSpPr>
          <p:cNvPr id="169" name="Straight Connector 168"/>
          <p:cNvCxnSpPr/>
          <p:nvPr/>
        </p:nvCxnSpPr>
        <p:spPr>
          <a:xfrm flipH="1" flipV="1">
            <a:off x="2580179" y="4560840"/>
            <a:ext cx="142239" cy="14732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284" y="4768381"/>
            <a:ext cx="1251733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2" name="Straight Connector 171"/>
          <p:cNvCxnSpPr/>
          <p:nvPr/>
        </p:nvCxnSpPr>
        <p:spPr>
          <a:xfrm flipH="1" flipV="1">
            <a:off x="3254312" y="4737833"/>
            <a:ext cx="93972" cy="8382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4" descr="https://www.pepfarii.net/Style%20Library/PEPFAR_branding_20110922/Images/pepfar_log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9898" y="3874523"/>
            <a:ext cx="1036381" cy="331288"/>
          </a:xfrm>
          <a:prstGeom prst="rect">
            <a:avLst/>
          </a:prstGeom>
          <a:noFill/>
        </p:spPr>
      </p:pic>
      <p:cxnSp>
        <p:nvCxnSpPr>
          <p:cNvPr id="174" name="Straight Connector 173"/>
          <p:cNvCxnSpPr/>
          <p:nvPr/>
        </p:nvCxnSpPr>
        <p:spPr>
          <a:xfrm flipH="1" flipV="1">
            <a:off x="3529339" y="4254783"/>
            <a:ext cx="142239" cy="1152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7" descr="http://www.gavi.org/uploadedImages/About_the_Alliance/GAVIs_mission/Global_health_and_development/ihp-logo-220_220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47" t="15786" r="7174" b="29594"/>
          <a:stretch>
            <a:fillRect/>
          </a:stretch>
        </p:blipFill>
        <p:spPr bwMode="auto">
          <a:xfrm>
            <a:off x="5455493" y="3816280"/>
            <a:ext cx="955409" cy="403200"/>
          </a:xfrm>
          <a:prstGeom prst="rect">
            <a:avLst/>
          </a:prstGeom>
          <a:noFill/>
        </p:spPr>
      </p:pic>
      <p:cxnSp>
        <p:nvCxnSpPr>
          <p:cNvPr id="176" name="Straight Connector 175"/>
          <p:cNvCxnSpPr/>
          <p:nvPr/>
        </p:nvCxnSpPr>
        <p:spPr>
          <a:xfrm flipH="1" flipV="1">
            <a:off x="5738535" y="3638273"/>
            <a:ext cx="97722" cy="17800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Picture 11" descr="http://www.oecd.org/media/oecdorg/directorates/developmentco-operationdirectoratedcd-dac/43393598HLF3%20banner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0106" y="3518700"/>
            <a:ext cx="1208114" cy="341475"/>
          </a:xfrm>
          <a:prstGeom prst="rect">
            <a:avLst/>
          </a:prstGeom>
          <a:noFill/>
        </p:spPr>
      </p:pic>
      <p:cxnSp>
        <p:nvCxnSpPr>
          <p:cNvPr id="178" name="Straight Connector 177"/>
          <p:cNvCxnSpPr/>
          <p:nvPr/>
        </p:nvCxnSpPr>
        <p:spPr>
          <a:xfrm flipH="1" flipV="1">
            <a:off x="6191444" y="3292598"/>
            <a:ext cx="146304" cy="22610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" name="Picture 13" descr="http://www.oecd.org/media/oecdorg/directorates/developmentco-operationdirectoratedcd-dac/47834437hlf%20paris%20log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42185" y="4353299"/>
            <a:ext cx="1394135" cy="415082"/>
          </a:xfrm>
          <a:prstGeom prst="rect">
            <a:avLst/>
          </a:prstGeom>
          <a:noFill/>
        </p:spPr>
      </p:pic>
      <p:cxnSp>
        <p:nvCxnSpPr>
          <p:cNvPr id="180" name="Straight Connector 179"/>
          <p:cNvCxnSpPr/>
          <p:nvPr/>
        </p:nvCxnSpPr>
        <p:spPr>
          <a:xfrm flipH="1" flipV="1">
            <a:off x="4721753" y="4121048"/>
            <a:ext cx="124320" cy="1899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77"/>
          <p:cNvSpPr>
            <a:spLocks noChangeArrowheads="1"/>
          </p:cNvSpPr>
          <p:nvPr/>
        </p:nvSpPr>
        <p:spPr bwMode="auto">
          <a:xfrm>
            <a:off x="5541557" y="2812300"/>
            <a:ext cx="1092606" cy="14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6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Joint </a:t>
            </a:r>
            <a:r>
              <a:rPr kumimoji="0" lang="fr-FR" sz="96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Health</a:t>
            </a:r>
            <a:r>
              <a:rPr kumimoji="0" lang="fr-FR" sz="96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System</a:t>
            </a:r>
            <a:endParaRPr kumimoji="0" lang="fr-FR" sz="96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78"/>
          <p:cNvSpPr>
            <a:spLocks noChangeArrowheads="1"/>
          </p:cNvSpPr>
          <p:nvPr/>
        </p:nvSpPr>
        <p:spPr bwMode="auto">
          <a:xfrm>
            <a:off x="5685937" y="2933877"/>
            <a:ext cx="846386" cy="14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6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Platform (2009)</a:t>
            </a:r>
            <a:endParaRPr kumimoji="0" lang="fr-FR" sz="96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" name="Picture 5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7368006" y="3081952"/>
            <a:ext cx="942513" cy="67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6" name="TextBox 195"/>
          <p:cNvSpPr txBox="1"/>
          <p:nvPr/>
        </p:nvSpPr>
        <p:spPr>
          <a:xfrm>
            <a:off x="7368006" y="3081610"/>
            <a:ext cx="552960" cy="679680"/>
          </a:xfrm>
          <a:prstGeom prst="rect">
            <a:avLst/>
          </a:prstGeom>
          <a:solidFill>
            <a:srgbClr val="8FAFD5"/>
          </a:solidFill>
          <a:ln>
            <a:solidFill>
              <a:srgbClr val="8FAFD5"/>
            </a:solidFill>
          </a:ln>
        </p:spPr>
        <p:txBody>
          <a:bodyPr wrap="square" lIns="0" tIns="46080" rIns="0" bIns="0" rtlCol="0" anchor="t">
            <a:noAutofit/>
          </a:bodyPr>
          <a:lstStyle/>
          <a:p>
            <a:pPr algn="ctr"/>
            <a:r>
              <a:rPr lang="en-US" sz="720" dirty="0" smtClean="0">
                <a:solidFill>
                  <a:schemeClr val="bg1"/>
                </a:solidFill>
              </a:rPr>
              <a:t>Global strategy for women's and children's health</a:t>
            </a:r>
          </a:p>
        </p:txBody>
      </p:sp>
      <p:cxnSp>
        <p:nvCxnSpPr>
          <p:cNvPr id="197" name="Straight Connector 196"/>
          <p:cNvCxnSpPr/>
          <p:nvPr/>
        </p:nvCxnSpPr>
        <p:spPr>
          <a:xfrm flipH="1" flipV="1">
            <a:off x="6467331" y="3092581"/>
            <a:ext cx="146306" cy="3990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 flipV="1">
            <a:off x="7209508" y="2948949"/>
            <a:ext cx="119703" cy="13300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69"/>
          <p:cNvGrpSpPr/>
          <p:nvPr/>
        </p:nvGrpSpPr>
        <p:grpSpPr>
          <a:xfrm>
            <a:off x="3852336" y="3081952"/>
            <a:ext cx="1738833" cy="873683"/>
            <a:chOff x="4874057" y="1981296"/>
            <a:chExt cx="2173541" cy="1092104"/>
          </a:xfrm>
        </p:grpSpPr>
        <p:grpSp>
          <p:nvGrpSpPr>
            <p:cNvPr id="200" name="Group 101"/>
            <p:cNvGrpSpPr/>
            <p:nvPr/>
          </p:nvGrpSpPr>
          <p:grpSpPr>
            <a:xfrm>
              <a:off x="4874057" y="1981296"/>
              <a:ext cx="2173541" cy="987902"/>
              <a:chOff x="4874057" y="1981296"/>
              <a:chExt cx="2173541" cy="987902"/>
            </a:xfrm>
          </p:grpSpPr>
          <p:pic>
            <p:nvPicPr>
              <p:cNvPr id="202" name="Picture 6" descr="https://pbs.twimg.com/profile_images/459359117874704384/kttM260J.jpeg">
                <a:hlinkClick r:id="rId20"/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74057" y="1981296"/>
                <a:ext cx="1776096" cy="695402"/>
              </a:xfrm>
              <a:prstGeom prst="rect">
                <a:avLst/>
              </a:prstGeom>
              <a:noFill/>
            </p:spPr>
          </p:pic>
          <p:sp>
            <p:nvSpPr>
              <p:cNvPr id="203" name="TextBox 202"/>
              <p:cNvSpPr txBox="1"/>
              <p:nvPr/>
            </p:nvSpPr>
            <p:spPr>
              <a:xfrm>
                <a:off x="5917067" y="2510441"/>
                <a:ext cx="1130531" cy="458757"/>
              </a:xfrm>
              <a:prstGeom prst="rect">
                <a:avLst/>
              </a:prstGeom>
              <a:noFill/>
            </p:spPr>
            <p:txBody>
              <a:bodyPr wrap="square" lIns="73151" tIns="72000" rIns="73151" bIns="72000" rtlCol="0" anchor="t">
                <a:spAutoFit/>
              </a:bodyPr>
              <a:lstStyle/>
              <a:p>
                <a:pPr algn="ctr"/>
                <a:r>
                  <a:rPr lang="en-US" sz="1440" b="1" dirty="0" smtClean="0">
                    <a:solidFill>
                      <a:schemeClr val="tx2"/>
                    </a:solidFill>
                  </a:rPr>
                  <a:t>2006</a:t>
                </a:r>
              </a:p>
            </p:txBody>
          </p:sp>
        </p:grpSp>
        <p:sp>
          <p:nvSpPr>
            <p:cNvPr id="201" name="Oval 50"/>
            <p:cNvSpPr>
              <a:spLocks noChangeArrowheads="1"/>
            </p:cNvSpPr>
            <p:nvPr/>
          </p:nvSpPr>
          <p:spPr bwMode="auto">
            <a:xfrm>
              <a:off x="6481763" y="2949575"/>
              <a:ext cx="123825" cy="123825"/>
            </a:xfrm>
            <a:prstGeom prst="ellipse">
              <a:avLst/>
            </a:prstGeom>
            <a:solidFill>
              <a:srgbClr val="B0120E"/>
            </a:solidFill>
            <a:ln w="9525">
              <a:solidFill>
                <a:srgbClr val="B0120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3128" name="Picture 8" descr="https://disrupt-and-innovate.org/wp-content/uploads/2016/05/UNSustainableDevelopmentGoals_w_logo-e144239105645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870345" y="4821654"/>
            <a:ext cx="810356" cy="946496"/>
          </a:xfrm>
          <a:prstGeom prst="rect">
            <a:avLst/>
          </a:prstGeom>
          <a:noFill/>
        </p:spPr>
      </p:pic>
      <p:pic>
        <p:nvPicPr>
          <p:cNvPr id="2053130" name="Picture 10" descr="https://i.ytimg.com/vi/4hA81oaCNXk/maxresdefault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0190" r="20110"/>
          <a:stretch>
            <a:fillRect/>
          </a:stretch>
        </p:blipFill>
        <p:spPr bwMode="auto">
          <a:xfrm>
            <a:off x="2182001" y="4995215"/>
            <a:ext cx="839104" cy="790619"/>
          </a:xfrm>
          <a:prstGeom prst="rect">
            <a:avLst/>
          </a:prstGeom>
          <a:noFill/>
        </p:spPr>
      </p:pic>
      <p:pic>
        <p:nvPicPr>
          <p:cNvPr id="2053132" name="Picture 12" descr="http://www.rhsupplies.org/fileadmin/uploads/rhsc/Global_Financing_Facility/Icons/What-is-Global-financing-facility-01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752641" y="1925448"/>
            <a:ext cx="1045763" cy="564712"/>
          </a:xfrm>
          <a:prstGeom prst="rect">
            <a:avLst/>
          </a:prstGeom>
          <a:noFill/>
        </p:spPr>
      </p:pic>
      <p:cxnSp>
        <p:nvCxnSpPr>
          <p:cNvPr id="210" name="Straight Connector 209"/>
          <p:cNvCxnSpPr/>
          <p:nvPr/>
        </p:nvCxnSpPr>
        <p:spPr>
          <a:xfrm flipH="1" flipV="1">
            <a:off x="9443176" y="2455508"/>
            <a:ext cx="119703" cy="13300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242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7927" y="342039"/>
            <a:ext cx="8301046" cy="83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8949" rIns="0" bIns="38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srgbClr val="C00000"/>
                </a:solidFill>
                <a:latin typeface="Arial"/>
              </a:rPr>
              <a:t>UNITAID has a role to play at three critical moments </a:t>
            </a:r>
            <a:endParaRPr lang="en-US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5" name="Group 90"/>
          <p:cNvGrpSpPr/>
          <p:nvPr/>
        </p:nvGrpSpPr>
        <p:grpSpPr>
          <a:xfrm>
            <a:off x="146542" y="5734143"/>
            <a:ext cx="8152409" cy="576000"/>
            <a:chOff x="-220076" y="5616575"/>
            <a:chExt cx="8831776" cy="396000"/>
          </a:xfrm>
        </p:grpSpPr>
        <p:sp>
          <p:nvSpPr>
            <p:cNvPr id="6" name="Rectangle 5"/>
            <p:cNvSpPr/>
            <p:nvPr/>
          </p:nvSpPr>
          <p:spPr>
            <a:xfrm>
              <a:off x="-220076" y="5616575"/>
              <a:ext cx="1558384" cy="396000"/>
            </a:xfrm>
            <a:prstGeom prst="rect">
              <a:avLst/>
            </a:prstGeom>
            <a:solidFill>
              <a:srgbClr val="E2E2E2"/>
            </a:solidFill>
            <a:ln w="9525">
              <a:solidFill>
                <a:srgbClr val="E2E2E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B0120E"/>
                  </a:solidFill>
                </a:rPr>
                <a:t>Objectives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2725" y="5616575"/>
              <a:ext cx="2377657" cy="396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Innovation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6813" y="5616575"/>
              <a:ext cx="2364887" cy="396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Scalability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2595" y="5616575"/>
              <a:ext cx="2342006" cy="396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Access</a:t>
              </a:r>
            </a:p>
          </p:txBody>
        </p:sp>
      </p:grpSp>
      <p:grpSp>
        <p:nvGrpSpPr>
          <p:cNvPr id="10" name="Group 92"/>
          <p:cNvGrpSpPr/>
          <p:nvPr/>
        </p:nvGrpSpPr>
        <p:grpSpPr>
          <a:xfrm>
            <a:off x="3913116" y="1307693"/>
            <a:ext cx="2259692" cy="4330208"/>
            <a:chOff x="3833086" y="1176479"/>
            <a:chExt cx="2448000" cy="43302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183448" y="1690687"/>
              <a:ext cx="0" cy="3816000"/>
            </a:xfrm>
            <a:prstGeom prst="line">
              <a:avLst/>
            </a:prstGeom>
            <a:ln>
              <a:solidFill>
                <a:srgbClr val="B2B2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hevron 11"/>
            <p:cNvSpPr/>
            <p:nvPr/>
          </p:nvSpPr>
          <p:spPr>
            <a:xfrm>
              <a:off x="3833086" y="1176479"/>
              <a:ext cx="2448000" cy="583183"/>
            </a:xfrm>
            <a:prstGeom prst="chevron">
              <a:avLst>
                <a:gd name="adj" fmla="val 28036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Moment 2</a:t>
              </a:r>
            </a:p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Product is adopted</a:t>
              </a:r>
            </a:p>
          </p:txBody>
        </p:sp>
      </p:grpSp>
      <p:grpSp>
        <p:nvGrpSpPr>
          <p:cNvPr id="13" name="Group 93"/>
          <p:cNvGrpSpPr/>
          <p:nvPr/>
        </p:nvGrpSpPr>
        <p:grpSpPr>
          <a:xfrm>
            <a:off x="6082681" y="1307693"/>
            <a:ext cx="2259692" cy="4330208"/>
            <a:chOff x="6183448" y="1176479"/>
            <a:chExt cx="2448000" cy="43302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612187" y="1690687"/>
              <a:ext cx="0" cy="3816000"/>
            </a:xfrm>
            <a:prstGeom prst="line">
              <a:avLst/>
            </a:prstGeom>
            <a:ln>
              <a:solidFill>
                <a:srgbClr val="B2B2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hevron 14"/>
            <p:cNvSpPr/>
            <p:nvPr/>
          </p:nvSpPr>
          <p:spPr>
            <a:xfrm>
              <a:off x="6183448" y="1176479"/>
              <a:ext cx="2448000" cy="583183"/>
            </a:xfrm>
            <a:prstGeom prst="chevron">
              <a:avLst>
                <a:gd name="adj" fmla="val 28036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Moment 3</a:t>
              </a:r>
            </a:p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Product is scaled-up</a:t>
              </a:r>
            </a:p>
          </p:txBody>
        </p:sp>
      </p:grpSp>
      <p:grpSp>
        <p:nvGrpSpPr>
          <p:cNvPr id="16" name="Group 91"/>
          <p:cNvGrpSpPr/>
          <p:nvPr/>
        </p:nvGrpSpPr>
        <p:grpSpPr>
          <a:xfrm>
            <a:off x="1743552" y="1307693"/>
            <a:ext cx="2259692" cy="4330208"/>
            <a:chOff x="1482725" y="1176479"/>
            <a:chExt cx="2448000" cy="433020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48100" y="1690687"/>
              <a:ext cx="0" cy="3816000"/>
            </a:xfrm>
            <a:prstGeom prst="line">
              <a:avLst/>
            </a:prstGeom>
            <a:ln>
              <a:solidFill>
                <a:srgbClr val="B2B2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entagon 17"/>
            <p:cNvSpPr/>
            <p:nvPr/>
          </p:nvSpPr>
          <p:spPr>
            <a:xfrm>
              <a:off x="1482725" y="1176479"/>
              <a:ext cx="2448000" cy="583183"/>
            </a:xfrm>
            <a:prstGeom prst="homePlate">
              <a:avLst>
                <a:gd name="adj" fmla="val 28309"/>
              </a:avLst>
            </a:prstGeom>
            <a:solidFill>
              <a:srgbClr val="B2B2B2"/>
            </a:solidFill>
            <a:ln w="9525">
              <a:solidFill>
                <a:srgbClr val="B2B2B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Moment 1</a:t>
              </a:r>
            </a:p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</a:rPr>
                <a:t>Product is available</a:t>
              </a:r>
            </a:p>
          </p:txBody>
        </p:sp>
      </p:grpSp>
      <p:grpSp>
        <p:nvGrpSpPr>
          <p:cNvPr id="19" name="Group 84"/>
          <p:cNvGrpSpPr/>
          <p:nvPr/>
        </p:nvGrpSpPr>
        <p:grpSpPr>
          <a:xfrm>
            <a:off x="1368155" y="1873345"/>
            <a:ext cx="397201" cy="3724275"/>
            <a:chOff x="1103340" y="1755775"/>
            <a:chExt cx="430301" cy="3724275"/>
          </a:xfrm>
        </p:grpSpPr>
        <p:sp>
          <p:nvSpPr>
            <p:cNvPr id="20" name="TextBox 19"/>
            <p:cNvSpPr txBox="1"/>
            <p:nvPr/>
          </p:nvSpPr>
          <p:spPr>
            <a:xfrm rot="16200000">
              <a:off x="-220817" y="3496820"/>
              <a:ext cx="3078616" cy="430301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 defTabSz="7792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</a:rPr>
                <a:t>Product coverage</a:t>
              </a: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1500188" y="1755775"/>
              <a:ext cx="1588" cy="37242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452563" y="4445000"/>
              <a:ext cx="47625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52563" y="3408363"/>
              <a:ext cx="47625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52563" y="2373313"/>
              <a:ext cx="47625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83"/>
          <p:cNvGrpSpPr/>
          <p:nvPr/>
        </p:nvGrpSpPr>
        <p:grpSpPr>
          <a:xfrm>
            <a:off x="1690521" y="5597625"/>
            <a:ext cx="6613281" cy="47625"/>
            <a:chOff x="1452563" y="5480050"/>
            <a:chExt cx="7164388" cy="47625"/>
          </a:xfrm>
        </p:grpSpPr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1452563" y="5480050"/>
              <a:ext cx="47625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500188" y="5480050"/>
              <a:ext cx="7115175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V="1">
              <a:off x="1500188" y="5480050"/>
              <a:ext cx="1588" cy="4762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V="1">
              <a:off x="2689226" y="5480050"/>
              <a:ext cx="1588" cy="4762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3868738" y="5480050"/>
              <a:ext cx="1588" cy="4762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V="1">
              <a:off x="5057776" y="5480050"/>
              <a:ext cx="1588" cy="4762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V="1">
              <a:off x="6246813" y="5480050"/>
              <a:ext cx="1588" cy="4762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flipV="1">
              <a:off x="7426326" y="5480050"/>
              <a:ext cx="1588" cy="4762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 flipV="1">
              <a:off x="8615363" y="5480050"/>
              <a:ext cx="1588" cy="4762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35" name="Freeform 21"/>
          <p:cNvSpPr>
            <a:spLocks/>
          </p:cNvSpPr>
          <p:nvPr/>
        </p:nvSpPr>
        <p:spPr bwMode="auto">
          <a:xfrm>
            <a:off x="1734479" y="2492468"/>
            <a:ext cx="6564473" cy="3000375"/>
          </a:xfrm>
          <a:custGeom>
            <a:avLst/>
            <a:gdLst>
              <a:gd name="connsiteX0" fmla="*/ 0 w 10000"/>
              <a:gd name="connsiteY0" fmla="*/ 10000 h 10000"/>
              <a:gd name="connsiteX1" fmla="*/ 1671 w 10000"/>
              <a:gd name="connsiteY1" fmla="*/ 10000 h 10000"/>
              <a:gd name="connsiteX2" fmla="*/ 3329 w 10000"/>
              <a:gd name="connsiteY2" fmla="*/ 10000 h 10000"/>
              <a:gd name="connsiteX3" fmla="*/ 5000 w 10000"/>
              <a:gd name="connsiteY3" fmla="*/ 7508 h 10000"/>
              <a:gd name="connsiteX4" fmla="*/ 6677 w 10000"/>
              <a:gd name="connsiteY4" fmla="*/ 6899 h 10000"/>
              <a:gd name="connsiteX5" fmla="*/ 8329 w 10000"/>
              <a:gd name="connsiteY5" fmla="*/ 2492 h 10000"/>
              <a:gd name="connsiteX6" fmla="*/ 10000 w 10000"/>
              <a:gd name="connsiteY6" fmla="*/ 0 h 10000"/>
              <a:gd name="connsiteX0" fmla="*/ 0 w 10000"/>
              <a:gd name="connsiteY0" fmla="*/ 10000 h 10000"/>
              <a:gd name="connsiteX1" fmla="*/ 1671 w 10000"/>
              <a:gd name="connsiteY1" fmla="*/ 10000 h 10000"/>
              <a:gd name="connsiteX2" fmla="*/ 3329 w 10000"/>
              <a:gd name="connsiteY2" fmla="*/ 10000 h 10000"/>
              <a:gd name="connsiteX3" fmla="*/ 6677 w 10000"/>
              <a:gd name="connsiteY3" fmla="*/ 6899 h 10000"/>
              <a:gd name="connsiteX4" fmla="*/ 8329 w 10000"/>
              <a:gd name="connsiteY4" fmla="*/ 2492 h 10000"/>
              <a:gd name="connsiteX5" fmla="*/ 10000 w 10000"/>
              <a:gd name="connsiteY5" fmla="*/ 0 h 10000"/>
              <a:gd name="connsiteX0" fmla="*/ 0 w 10000"/>
              <a:gd name="connsiteY0" fmla="*/ 10000 h 10000"/>
              <a:gd name="connsiteX1" fmla="*/ 1671 w 10000"/>
              <a:gd name="connsiteY1" fmla="*/ 10000 h 10000"/>
              <a:gd name="connsiteX2" fmla="*/ 3329 w 10000"/>
              <a:gd name="connsiteY2" fmla="*/ 10000 h 10000"/>
              <a:gd name="connsiteX3" fmla="*/ 6677 w 10000"/>
              <a:gd name="connsiteY3" fmla="*/ 6899 h 10000"/>
              <a:gd name="connsiteX4" fmla="*/ 1000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671" y="10000"/>
                </a:lnTo>
                <a:lnTo>
                  <a:pt x="3329" y="10000"/>
                </a:lnTo>
                <a:cubicBezTo>
                  <a:pt x="4163" y="9483"/>
                  <a:pt x="5844" y="8150"/>
                  <a:pt x="6677" y="6899"/>
                </a:cubicBezTo>
                <a:lnTo>
                  <a:pt x="10000" y="0"/>
                </a:lnTo>
              </a:path>
            </a:pathLst>
          </a:cu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B0120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30922" y="2144221"/>
            <a:ext cx="1962187" cy="71227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6663" rIns="0" bIns="76663" rtlCol="0" anchor="ctr" anchorCtr="0"/>
          <a:lstStyle/>
          <a:p>
            <a:pPr algn="ctr" defTabSz="77925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B0120E"/>
                </a:solidFill>
              </a:rPr>
              <a:t>Maximize the effectiveness of the global health response...</a:t>
            </a:r>
            <a:endParaRPr lang="en-US" sz="1400" b="1" dirty="0" smtClean="0">
              <a:solidFill>
                <a:srgbClr val="B0120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5286" y="3486333"/>
            <a:ext cx="1960240" cy="54531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6663" rIns="0" bIns="76663" rtlCol="0" anchor="ctr" anchorCtr="0"/>
          <a:lstStyle/>
          <a:p>
            <a:pPr algn="ctr" defTabSz="77925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B0120E"/>
                </a:solidFill>
              </a:rPr>
              <a:t>... by catalyzing access...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31739" y="4735129"/>
            <a:ext cx="1960240" cy="54531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6663" rIns="0" bIns="76663" rtlCol="0" anchor="ctr" anchorCtr="0"/>
          <a:lstStyle/>
          <a:p>
            <a:pPr algn="ctr" defTabSz="77925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B0120E"/>
                </a:solidFill>
              </a:rPr>
              <a:t>... to better health products</a:t>
            </a:r>
          </a:p>
        </p:txBody>
      </p:sp>
      <p:pic>
        <p:nvPicPr>
          <p:cNvPr id="39" name="Picture 4" descr="See original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7" t="12161" r="62590" b="54434"/>
          <a:stretch>
            <a:fillRect/>
          </a:stretch>
        </p:blipFill>
        <p:spPr bwMode="auto">
          <a:xfrm rot="17191812" flipH="1">
            <a:off x="5322918" y="2572903"/>
            <a:ext cx="1134903" cy="741224"/>
          </a:xfrm>
          <a:prstGeom prst="rect">
            <a:avLst/>
          </a:prstGeom>
          <a:noFill/>
        </p:spPr>
      </p:pic>
      <p:pic>
        <p:nvPicPr>
          <p:cNvPr id="40" name="Picture 4" descr="See original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7" t="12161" r="62590" b="54434"/>
          <a:stretch>
            <a:fillRect/>
          </a:stretch>
        </p:blipFill>
        <p:spPr bwMode="auto">
          <a:xfrm rot="17191812" flipH="1">
            <a:off x="3237132" y="3808051"/>
            <a:ext cx="1134903" cy="74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734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78"/>
            <a:ext cx="8169175" cy="755999"/>
          </a:xfrm>
          <a:solidFill>
            <a:schemeClr val="tx2"/>
          </a:solidFill>
          <a:effectLst/>
        </p:spPr>
        <p:txBody>
          <a:bodyPr wrap="square"/>
          <a:lstStyle/>
          <a:p>
            <a:pPr lvl="0"/>
            <a:r>
              <a:rPr lang="en-US" dirty="0" err="1" smtClean="0">
                <a:solidFill>
                  <a:srgbClr val="FFFFFF"/>
                </a:solidFill>
                <a:latin typeface="Arial"/>
              </a:rPr>
              <a:t>UNITAID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 translates global goals into concrete projects</a:t>
            </a:r>
          </a:p>
        </p:txBody>
      </p:sp>
      <p:grpSp>
        <p:nvGrpSpPr>
          <p:cNvPr id="3" name="Group 24"/>
          <p:cNvGrpSpPr/>
          <p:nvPr/>
        </p:nvGrpSpPr>
        <p:grpSpPr>
          <a:xfrm>
            <a:off x="546266" y="1370683"/>
            <a:ext cx="4791339" cy="2477520"/>
            <a:chOff x="546266" y="1263103"/>
            <a:chExt cx="4791339" cy="2477520"/>
          </a:xfrm>
        </p:grpSpPr>
        <p:sp>
          <p:nvSpPr>
            <p:cNvPr id="7" name="ValueChainStarter"/>
            <p:cNvSpPr/>
            <p:nvPr/>
          </p:nvSpPr>
          <p:spPr>
            <a:xfrm>
              <a:off x="546266" y="1263103"/>
              <a:ext cx="2232000" cy="756000"/>
            </a:xfrm>
            <a:prstGeom prst="chevron">
              <a:avLst>
                <a:gd name="adj" fmla="val 28571"/>
              </a:avLst>
            </a:prstGeom>
            <a:solidFill>
              <a:srgbClr val="ECCABD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Global Goals</a:t>
              </a:r>
            </a:p>
          </p:txBody>
        </p:sp>
        <p:sp>
          <p:nvSpPr>
            <p:cNvPr id="8" name="ValueChainStarter"/>
            <p:cNvSpPr/>
            <p:nvPr/>
          </p:nvSpPr>
          <p:spPr>
            <a:xfrm>
              <a:off x="1825935" y="2123863"/>
              <a:ext cx="2232000" cy="756000"/>
            </a:xfrm>
            <a:prstGeom prst="chevron">
              <a:avLst>
                <a:gd name="adj" fmla="val 28571"/>
              </a:avLst>
            </a:prstGeom>
            <a:solidFill>
              <a:srgbClr val="ECCABD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</a:rPr>
                <a:t>Challenges</a:t>
              </a: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ValueChainStarter"/>
            <p:cNvSpPr/>
            <p:nvPr/>
          </p:nvSpPr>
          <p:spPr>
            <a:xfrm>
              <a:off x="3105605" y="2984623"/>
              <a:ext cx="2232000" cy="756000"/>
            </a:xfrm>
            <a:prstGeom prst="chevron">
              <a:avLst>
                <a:gd name="adj" fmla="val 28571"/>
              </a:avLst>
            </a:prstGeom>
            <a:solidFill>
              <a:srgbClr val="ECCABD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Opportunities </a:t>
              </a: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4385275" y="3952963"/>
            <a:ext cx="3511670" cy="1616760"/>
            <a:chOff x="4385275" y="3845383"/>
            <a:chExt cx="3511670" cy="1616760"/>
          </a:xfrm>
        </p:grpSpPr>
        <p:sp>
          <p:nvSpPr>
            <p:cNvPr id="10" name="ValueChainStarter"/>
            <p:cNvSpPr/>
            <p:nvPr/>
          </p:nvSpPr>
          <p:spPr>
            <a:xfrm>
              <a:off x="4385275" y="3845383"/>
              <a:ext cx="2232000" cy="756000"/>
            </a:xfrm>
            <a:prstGeom prst="chevron">
              <a:avLst>
                <a:gd name="adj" fmla="val 28571"/>
              </a:avLst>
            </a:prstGeom>
            <a:solidFill>
              <a:srgbClr val="ECCABD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Areas for 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interventions</a:t>
              </a:r>
            </a:p>
          </p:txBody>
        </p:sp>
        <p:sp>
          <p:nvSpPr>
            <p:cNvPr id="11" name="ValueChainStarter"/>
            <p:cNvSpPr/>
            <p:nvPr/>
          </p:nvSpPr>
          <p:spPr>
            <a:xfrm>
              <a:off x="5664945" y="4706143"/>
              <a:ext cx="2232000" cy="756000"/>
            </a:xfrm>
            <a:prstGeom prst="chevron">
              <a:avLst>
                <a:gd name="adj" fmla="val 28571"/>
              </a:avLst>
            </a:prstGeom>
            <a:solidFill>
              <a:srgbClr val="ECCABD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0000" bIns="90000" rtlCol="0" anchor="ctr" anchorCtr="0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Calls for 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proposals</a:t>
              </a:r>
            </a:p>
          </p:txBody>
        </p:sp>
      </p:grpSp>
      <p:sp>
        <p:nvSpPr>
          <p:cNvPr id="12" name="ValueChainStarter"/>
          <p:cNvSpPr/>
          <p:nvPr/>
        </p:nvSpPr>
        <p:spPr>
          <a:xfrm>
            <a:off x="6944616" y="5674481"/>
            <a:ext cx="2232000" cy="756000"/>
          </a:xfrm>
          <a:prstGeom prst="chevron">
            <a:avLst>
              <a:gd name="adj" fmla="val 28571"/>
            </a:avLst>
          </a:prstGeom>
          <a:solidFill>
            <a:srgbClr val="ECCAB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Projects</a:t>
            </a:r>
          </a:p>
        </p:txBody>
      </p:sp>
      <p:grpSp>
        <p:nvGrpSpPr>
          <p:cNvPr id="5" name="Group 169"/>
          <p:cNvGrpSpPr/>
          <p:nvPr/>
        </p:nvGrpSpPr>
        <p:grpSpPr>
          <a:xfrm>
            <a:off x="463438" y="1229952"/>
            <a:ext cx="4195652" cy="1815728"/>
            <a:chOff x="463438" y="1122372"/>
            <a:chExt cx="4195652" cy="1815728"/>
          </a:xfrm>
        </p:grpSpPr>
        <p:sp>
          <p:nvSpPr>
            <p:cNvPr id="14" name="Rectangle 13"/>
            <p:cNvSpPr/>
            <p:nvPr/>
          </p:nvSpPr>
          <p:spPr>
            <a:xfrm>
              <a:off x="463438" y="2578100"/>
              <a:ext cx="4195652" cy="360000"/>
            </a:xfrm>
            <a:prstGeom prst="rect">
              <a:avLst/>
            </a:prstGeom>
            <a:solidFill>
              <a:srgbClr val="ECCABD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fr-FR" sz="2000" b="1" dirty="0" err="1" smtClean="0">
                  <a:solidFill>
                    <a:schemeClr val="tx1"/>
                  </a:solidFill>
                </a:rPr>
                <a:t>Disease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narratives</a:t>
              </a:r>
              <a:endParaRPr lang="en-US" sz="20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3438" y="1122372"/>
              <a:ext cx="4195652" cy="146506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2000" b="1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7" name="Picture 4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614423" y="1320714"/>
              <a:ext cx="863963" cy="1116000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5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611373" y="1320714"/>
              <a:ext cx="863963" cy="1116000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3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7472" y="1320714"/>
              <a:ext cx="863963" cy="1116000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5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08324" y="1320714"/>
              <a:ext cx="863963" cy="1116000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625938" y="1778535"/>
              <a:ext cx="831965" cy="3667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261" tIns="44548" rIns="45261" bIns="44548" rtlCol="0" anchor="ctr" anchorCtr="0"/>
            <a:lstStyle/>
            <a:p>
              <a:pPr algn="ctr"/>
              <a:r>
                <a:rPr lang="en-US" sz="693" b="1" dirty="0" smtClean="0">
                  <a:solidFill>
                    <a:schemeClr val="tx1"/>
                  </a:solidFill>
                </a:rPr>
                <a:t>Disease Narrative –  </a:t>
              </a:r>
              <a:r>
                <a:rPr lang="en-US" sz="693" b="1" dirty="0" smtClean="0">
                  <a:solidFill>
                    <a:schemeClr val="accent1"/>
                  </a:solidFill>
                </a:rPr>
                <a:t>Malaria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31355" y="1809306"/>
              <a:ext cx="831965" cy="305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261" tIns="44548" rIns="45261" bIns="44548" rtlCol="0" anchor="ctr" anchorCtr="0"/>
            <a:lstStyle/>
            <a:p>
              <a:pPr algn="ctr"/>
              <a:r>
                <a:rPr lang="en-US" sz="693" b="1" dirty="0" smtClean="0">
                  <a:solidFill>
                    <a:schemeClr val="tx1"/>
                  </a:solidFill>
                </a:rPr>
                <a:t> Disease Narrative – </a:t>
              </a:r>
              <a:r>
                <a:rPr lang="en-US" sz="693" b="1" dirty="0" smtClean="0">
                  <a:solidFill>
                    <a:schemeClr val="accent1"/>
                  </a:solidFill>
                </a:rPr>
                <a:t>Tuberculosis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28306" y="1809306"/>
              <a:ext cx="831965" cy="305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261" tIns="44548" rIns="45261" bIns="44548" rtlCol="0" anchor="ctr" anchorCtr="0"/>
            <a:lstStyle/>
            <a:p>
              <a:pPr algn="ctr"/>
              <a:r>
                <a:rPr lang="en-US" sz="693" b="1" dirty="0" smtClean="0">
                  <a:solidFill>
                    <a:schemeClr val="tx1"/>
                  </a:solidFill>
                </a:rPr>
                <a:t>Disease Narrative – </a:t>
              </a:r>
              <a:r>
                <a:rPr lang="en-US" sz="693" b="1" dirty="0" smtClean="0">
                  <a:solidFill>
                    <a:schemeClr val="accent1"/>
                  </a:solidFill>
                </a:rPr>
                <a:t>HIV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23390" y="1852848"/>
              <a:ext cx="831965" cy="305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261" tIns="44548" rIns="45261" bIns="44548" rtlCol="0" anchor="ctr" anchorCtr="0"/>
            <a:lstStyle/>
            <a:p>
              <a:pPr algn="ctr"/>
              <a:r>
                <a:rPr lang="en-US" sz="693" b="1" dirty="0" smtClean="0">
                  <a:solidFill>
                    <a:schemeClr val="tx1"/>
                  </a:solidFill>
                </a:rPr>
                <a:t>Disease Narrative – </a:t>
              </a:r>
              <a:r>
                <a:rPr lang="en-US" sz="693" b="1" dirty="0" smtClean="0">
                  <a:solidFill>
                    <a:schemeClr val="accent1"/>
                  </a:solidFill>
                </a:rPr>
                <a:t>Hepatitis C </a:t>
              </a:r>
            </a:p>
            <a:p>
              <a:pPr algn="ctr"/>
              <a:r>
                <a:rPr lang="en-US" sz="693" b="1" dirty="0" smtClean="0">
                  <a:solidFill>
                    <a:schemeClr val="accent1"/>
                  </a:solidFill>
                </a:rPr>
                <a:t>in the context of co-infection with HIV</a:t>
              </a: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2919979" y="3168160"/>
            <a:ext cx="4195652" cy="1684679"/>
            <a:chOff x="3207916" y="3044120"/>
            <a:chExt cx="4195652" cy="1684679"/>
          </a:xfrm>
        </p:grpSpPr>
        <p:sp>
          <p:nvSpPr>
            <p:cNvPr id="38" name="Rectangle 37"/>
            <p:cNvSpPr/>
            <p:nvPr/>
          </p:nvSpPr>
          <p:spPr>
            <a:xfrm>
              <a:off x="3207916" y="4368800"/>
              <a:ext cx="4195652" cy="359999"/>
            </a:xfrm>
            <a:prstGeom prst="rect">
              <a:avLst/>
            </a:prstGeom>
            <a:solidFill>
              <a:srgbClr val="ECCABD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Areas </a:t>
              </a:r>
              <a:r>
                <a:rPr lang="fr-FR" sz="2000" b="1" smtClean="0">
                  <a:solidFill>
                    <a:schemeClr val="tx1"/>
                  </a:solidFill>
                </a:rPr>
                <a:t>for intervention</a:t>
              </a:r>
              <a:endParaRPr lang="en-US" sz="20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07916" y="3044120"/>
              <a:ext cx="4195652" cy="132431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20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00571" y="3101436"/>
              <a:ext cx="678759" cy="259282"/>
            </a:xfrm>
            <a:prstGeom prst="rect">
              <a:avLst/>
            </a:prstGeom>
            <a:solidFill>
              <a:srgbClr val="E2E2E2"/>
            </a:solidFill>
            <a:ln w="9525">
              <a:solidFill>
                <a:srgbClr val="E2E2E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 anchorCtr="0"/>
            <a:lstStyle/>
            <a:p>
              <a:pPr algn="ctr"/>
              <a:r>
                <a:rPr lang="en-US" sz="1400" b="1" dirty="0" smtClean="0">
                  <a:solidFill>
                    <a:srgbClr val="B0120E"/>
                  </a:solidFill>
                </a:rPr>
                <a:t>HIV</a:t>
              </a:r>
              <a:endParaRPr lang="en-US" sz="1600" b="1" dirty="0" smtClean="0">
                <a:solidFill>
                  <a:srgbClr val="B0120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83706" y="3101436"/>
              <a:ext cx="3232187" cy="259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E.g. Scale-up of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PrEP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00571" y="3415254"/>
              <a:ext cx="678759" cy="259282"/>
            </a:xfrm>
            <a:prstGeom prst="rect">
              <a:avLst/>
            </a:prstGeom>
            <a:solidFill>
              <a:srgbClr val="E2E2E2"/>
            </a:solidFill>
            <a:ln w="9525">
              <a:solidFill>
                <a:srgbClr val="E2E2E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 anchorCtr="0"/>
            <a:lstStyle/>
            <a:p>
              <a:pPr algn="ctr"/>
              <a:r>
                <a:rPr lang="en-US" sz="1400" b="1" dirty="0" smtClean="0">
                  <a:solidFill>
                    <a:srgbClr val="FFCB05"/>
                  </a:solidFill>
                </a:rPr>
                <a:t>TB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83706" y="3415254"/>
              <a:ext cx="3232187" cy="259282"/>
            </a:xfrm>
            <a:prstGeom prst="rect">
              <a:avLst/>
            </a:prstGeom>
            <a:solidFill>
              <a:srgbClr val="FFCB05"/>
            </a:solidFill>
            <a:ln w="9525">
              <a:solidFill>
                <a:srgbClr val="FFCB0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E.g. Latent TB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00571" y="3729071"/>
              <a:ext cx="678759" cy="259282"/>
            </a:xfrm>
            <a:prstGeom prst="rect">
              <a:avLst/>
            </a:prstGeom>
            <a:solidFill>
              <a:srgbClr val="E2E2E2"/>
            </a:solidFill>
            <a:ln w="9525">
              <a:solidFill>
                <a:srgbClr val="E2E2E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 anchorCtr="0"/>
            <a:lstStyle/>
            <a:p>
              <a:pPr algn="ctr"/>
              <a:r>
                <a:rPr lang="en-US" sz="1400" b="1" dirty="0" smtClean="0">
                  <a:solidFill>
                    <a:srgbClr val="25408F"/>
                  </a:solidFill>
                </a:rPr>
                <a:t>Malaria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83706" y="3729071"/>
              <a:ext cx="3232187" cy="259282"/>
            </a:xfrm>
            <a:prstGeom prst="rect">
              <a:avLst/>
            </a:prstGeom>
            <a:solidFill>
              <a:srgbClr val="25408F"/>
            </a:solidFill>
            <a:ln w="9525">
              <a:solidFill>
                <a:srgbClr val="25408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E.g. </a:t>
              </a:r>
              <a:r>
                <a:rPr lang="en-US" sz="1200" b="1" dirty="0" err="1" smtClean="0">
                  <a:solidFill>
                    <a:srgbClr val="FFFFFF"/>
                  </a:solidFill>
                </a:rPr>
                <a:t>IPTp</a:t>
              </a:r>
              <a:endParaRPr lang="en-US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00571" y="4042890"/>
              <a:ext cx="678759" cy="259282"/>
            </a:xfrm>
            <a:prstGeom prst="rect">
              <a:avLst/>
            </a:prstGeom>
            <a:solidFill>
              <a:srgbClr val="E2E2E2"/>
            </a:solidFill>
            <a:ln w="9525">
              <a:solidFill>
                <a:srgbClr val="E2E2E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 anchorCtr="0"/>
            <a:lstStyle/>
            <a:p>
              <a:pPr algn="ctr"/>
              <a:r>
                <a:rPr lang="en-US" sz="1400" b="1" dirty="0" err="1" smtClean="0">
                  <a:solidFill>
                    <a:srgbClr val="41AD49"/>
                  </a:solidFill>
                </a:rPr>
                <a:t>HCV</a:t>
              </a:r>
              <a:endParaRPr lang="en-US" sz="1400" b="1" dirty="0" smtClean="0">
                <a:solidFill>
                  <a:srgbClr val="41AD49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83706" y="4042890"/>
              <a:ext cx="3232187" cy="259282"/>
            </a:xfrm>
            <a:prstGeom prst="rect">
              <a:avLst/>
            </a:prstGeom>
            <a:solidFill>
              <a:srgbClr val="41AD49"/>
            </a:solidFill>
            <a:ln w="9525">
              <a:solidFill>
                <a:srgbClr val="41AD4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E.g. Simple, rapid diagnosis of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HCV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3" name="Group 168"/>
          <p:cNvGrpSpPr/>
          <p:nvPr/>
        </p:nvGrpSpPr>
        <p:grpSpPr>
          <a:xfrm>
            <a:off x="5376520" y="4969878"/>
            <a:ext cx="4195652" cy="1678973"/>
            <a:chOff x="5478120" y="1335326"/>
            <a:chExt cx="4195652" cy="1678973"/>
          </a:xfrm>
        </p:grpSpPr>
        <p:sp>
          <p:nvSpPr>
            <p:cNvPr id="53" name="Rectangle 52"/>
            <p:cNvSpPr/>
            <p:nvPr/>
          </p:nvSpPr>
          <p:spPr>
            <a:xfrm>
              <a:off x="5478120" y="2654300"/>
              <a:ext cx="4195652" cy="359999"/>
            </a:xfrm>
            <a:prstGeom prst="rect">
              <a:avLst/>
            </a:prstGeom>
            <a:solidFill>
              <a:srgbClr val="ECCABD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fr-FR" sz="2000" b="1" dirty="0" err="1" smtClean="0">
                  <a:solidFill>
                    <a:schemeClr val="tx1"/>
                  </a:solidFill>
                </a:rPr>
                <a:t>Projects</a:t>
              </a:r>
              <a:endParaRPr lang="en-US" sz="20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478120" y="1335326"/>
              <a:ext cx="4195652" cy="132431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2000" b="1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68" name="Picture 67" descr="Afficher l'image d'origine"/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85266" y="1672054"/>
              <a:ext cx="860468" cy="664974"/>
            </a:xfrm>
            <a:prstGeom prst="rect">
              <a:avLst/>
            </a:prstGeom>
            <a:noFill/>
          </p:spPr>
        </p:pic>
        <p:pic>
          <p:nvPicPr>
            <p:cNvPr id="102" name="Picture 13"/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79637" y="1861541"/>
              <a:ext cx="1382400" cy="479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3"/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1526" y="2265501"/>
              <a:ext cx="2773469" cy="364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5" descr="https://trademarks.justia.com/media/image.php?serial=78463383"/>
            <p:cNvPicPr>
              <a:picLocks noChangeArrowheads="1"/>
            </p:cNvPicPr>
            <p:nvPr/>
          </p:nvPicPr>
          <p:blipFill>
            <a:blip r:embed="rId8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 t="28660" b="30197"/>
            <a:stretch>
              <a:fillRect/>
            </a:stretch>
          </p:blipFill>
          <p:spPr bwMode="auto">
            <a:xfrm>
              <a:off x="5944092" y="1700675"/>
              <a:ext cx="1290240" cy="264946"/>
            </a:xfrm>
            <a:prstGeom prst="rect">
              <a:avLst/>
            </a:prstGeom>
            <a:noFill/>
          </p:spPr>
        </p:pic>
        <p:pic>
          <p:nvPicPr>
            <p:cNvPr id="125" name="Picture 7" descr="Afficher l'image d'origine"/>
            <p:cNvPicPr>
              <a:picLocks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17630" y="1462604"/>
              <a:ext cx="817393" cy="339585"/>
            </a:xfrm>
            <a:prstGeom prst="rect">
              <a:avLst/>
            </a:prstGeom>
            <a:noFill/>
          </p:spPr>
        </p:pic>
        <p:pic>
          <p:nvPicPr>
            <p:cNvPr id="126" name="Picture 9" descr="Afficher l'image d'origine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853778" y="2111596"/>
              <a:ext cx="711757" cy="429717"/>
            </a:xfrm>
            <a:prstGeom prst="rect">
              <a:avLst/>
            </a:prstGeom>
            <a:noFill/>
          </p:spPr>
        </p:pic>
        <p:pic>
          <p:nvPicPr>
            <p:cNvPr id="127" name="Picture 8" descr="http://tbhivzone.com/wp-content/uploads/2014/06/partner-TBA.png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52207" y="1372306"/>
              <a:ext cx="1474560" cy="345365"/>
            </a:xfrm>
            <a:prstGeom prst="rect">
              <a:avLst/>
            </a:prstGeom>
            <a:noFill/>
          </p:spPr>
        </p:pic>
        <p:pic>
          <p:nvPicPr>
            <p:cNvPr id="131" name="Picture 6" descr="http://www.groupesida.ch/assets/images/logo-plus_450.jpg"/>
            <p:cNvPicPr>
              <a:picLocks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08261" y="1478918"/>
              <a:ext cx="639694" cy="62395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91892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5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000" dirty="0" err="1" smtClea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Portfolio funding overview</a:t>
            </a:r>
            <a:endParaRPr lang="de-DE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422442" y="1524498"/>
            <a:ext cx="0" cy="3902238"/>
          </a:xfrm>
          <a:prstGeom prst="line">
            <a:avLst/>
          </a:prstGeom>
          <a:ln cmpd="sng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19868" y="1524498"/>
            <a:ext cx="0" cy="3902238"/>
          </a:xfrm>
          <a:prstGeom prst="line">
            <a:avLst/>
          </a:prstGeom>
          <a:ln cmpd="sng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oxHeader"/>
          <p:cNvSpPr>
            <a:spLocks noChangeArrowheads="1"/>
          </p:cNvSpPr>
          <p:nvPr/>
        </p:nvSpPr>
        <p:spPr bwMode="gray">
          <a:xfrm>
            <a:off x="474453" y="1489232"/>
            <a:ext cx="2951163" cy="385763"/>
          </a:xfrm>
          <a:prstGeom prst="chevron">
            <a:avLst>
              <a:gd name="adj" fmla="val 23694"/>
            </a:avLst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b="1" smtClean="0">
                <a:solidFill>
                  <a:srgbClr val="4D4D4D"/>
                </a:solidFill>
                <a:cs typeface="Arial" pitchFamily="34" charset="0"/>
              </a:rPr>
              <a:t>2006-2012</a:t>
            </a:r>
            <a:endParaRPr lang="de-DE" b="1" dirty="0" smtClean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6" name="BoxHeader"/>
          <p:cNvSpPr>
            <a:spLocks noChangeArrowheads="1"/>
          </p:cNvSpPr>
          <p:nvPr/>
        </p:nvSpPr>
        <p:spPr bwMode="gray">
          <a:xfrm>
            <a:off x="3486645" y="1489232"/>
            <a:ext cx="2951163" cy="385763"/>
          </a:xfrm>
          <a:prstGeom prst="chevron">
            <a:avLst>
              <a:gd name="adj" fmla="val 23694"/>
            </a:avLst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b="1" smtClean="0">
                <a:solidFill>
                  <a:srgbClr val="4D4D4D"/>
                </a:solidFill>
                <a:cs typeface="Arial" pitchFamily="34" charset="0"/>
              </a:rPr>
              <a:t>2013-2016</a:t>
            </a:r>
            <a:endParaRPr lang="de-DE" b="1" dirty="0" smtClean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34696" y="1854194"/>
            <a:ext cx="830677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000000"/>
                </a:solidFill>
              </a:rPr>
              <a:t>average</a:t>
            </a:r>
            <a:endParaRPr lang="de-DE" sz="1400" i="1" dirty="0" smtClean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46888" y="1854194"/>
            <a:ext cx="830677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000000"/>
                </a:solidFill>
              </a:rPr>
              <a:t>average</a:t>
            </a:r>
            <a:endParaRPr lang="de-DE" sz="1400" i="1" dirty="0" smtClean="0">
              <a:solidFill>
                <a:srgbClr val="000000"/>
              </a:solidFill>
            </a:endParaRPr>
          </a:p>
        </p:txBody>
      </p:sp>
      <p:sp>
        <p:nvSpPr>
          <p:cNvPr id="45" name="BoxHeader"/>
          <p:cNvSpPr>
            <a:spLocks noChangeArrowheads="1"/>
          </p:cNvSpPr>
          <p:nvPr/>
        </p:nvSpPr>
        <p:spPr bwMode="gray">
          <a:xfrm>
            <a:off x="6498836" y="1489232"/>
            <a:ext cx="2951163" cy="385763"/>
          </a:xfrm>
          <a:prstGeom prst="chevron">
            <a:avLst>
              <a:gd name="adj" fmla="val 23694"/>
            </a:avLst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b="1" smtClean="0">
                <a:solidFill>
                  <a:srgbClr val="4D4D4D"/>
                </a:solidFill>
                <a:cs typeface="Arial" pitchFamily="34" charset="0"/>
              </a:rPr>
              <a:t>2017-2021</a:t>
            </a:r>
            <a:endParaRPr lang="de-DE" b="1" dirty="0" smtClean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559079" y="1854194"/>
            <a:ext cx="830677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000000"/>
                </a:solidFill>
              </a:rPr>
              <a:t>average</a:t>
            </a:r>
            <a:endParaRPr lang="de-DE" sz="1400" i="1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798034" y="2274905"/>
            <a:ext cx="2304000" cy="2351795"/>
            <a:chOff x="798034" y="2274905"/>
            <a:chExt cx="2304000" cy="2351795"/>
          </a:xfrm>
        </p:grpSpPr>
        <p:sp>
          <p:nvSpPr>
            <p:cNvPr id="235" name="Rectangle 234"/>
            <p:cNvSpPr/>
            <p:nvPr/>
          </p:nvSpPr>
          <p:spPr>
            <a:xfrm>
              <a:off x="798034" y="2635759"/>
              <a:ext cx="1548000" cy="19909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b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~60%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382034" y="2635759"/>
              <a:ext cx="288000" cy="1990941"/>
            </a:xfrm>
            <a:prstGeom prst="rect">
              <a:avLst/>
            </a:prstGeom>
            <a:solidFill>
              <a:srgbClr val="FFCB0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~10%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706034" y="2635759"/>
              <a:ext cx="396000" cy="199094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~20%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 rot="16200000">
              <a:off x="1788034" y="1284905"/>
              <a:ext cx="324000" cy="23040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tIns="91440" bIns="9144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~10%</a:t>
              </a: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3810226" y="2274905"/>
            <a:ext cx="2304000" cy="2351795"/>
            <a:chOff x="3810226" y="2274905"/>
            <a:chExt cx="2304000" cy="2351795"/>
          </a:xfrm>
        </p:grpSpPr>
        <p:sp>
          <p:nvSpPr>
            <p:cNvPr id="241" name="Rectangle 240"/>
            <p:cNvSpPr/>
            <p:nvPr/>
          </p:nvSpPr>
          <p:spPr>
            <a:xfrm>
              <a:off x="3825849" y="2635759"/>
              <a:ext cx="1057676" cy="19909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~45%</a:t>
              </a:r>
              <a:endParaRPr lang="en-US" sz="1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919481" y="2635759"/>
              <a:ext cx="520435" cy="1990941"/>
            </a:xfrm>
            <a:prstGeom prst="rect">
              <a:avLst/>
            </a:prstGeom>
            <a:solidFill>
              <a:srgbClr val="FFCB0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~20%</a:t>
              </a:r>
              <a:endParaRPr lang="en-US" sz="1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475872" y="2635759"/>
              <a:ext cx="638354" cy="199094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~25%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rot="16200000">
              <a:off x="4800226" y="1284905"/>
              <a:ext cx="324000" cy="23040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tIns="91440" bIns="9144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~10%</a:t>
              </a:r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6810320" y="2267665"/>
            <a:ext cx="2304000" cy="2341639"/>
            <a:chOff x="6678116" y="2267665"/>
            <a:chExt cx="2304000" cy="2341639"/>
          </a:xfrm>
        </p:grpSpPr>
        <p:sp>
          <p:nvSpPr>
            <p:cNvPr id="54" name="Rectangle 53"/>
            <p:cNvSpPr/>
            <p:nvPr/>
          </p:nvSpPr>
          <p:spPr>
            <a:xfrm>
              <a:off x="6679885" y="2618504"/>
              <a:ext cx="1057676" cy="1990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~45%</a:t>
              </a:r>
              <a:endParaRPr lang="en-US" sz="1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65211" y="2618504"/>
              <a:ext cx="522000" cy="1990800"/>
            </a:xfrm>
            <a:prstGeom prst="rect">
              <a:avLst/>
            </a:prstGeom>
            <a:solidFill>
              <a:srgbClr val="FFCB0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~20%</a:t>
              </a:r>
              <a:endParaRPr lang="en-US" sz="1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331216" y="2618504"/>
              <a:ext cx="637200" cy="1990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~25%</a:t>
              </a:r>
            </a:p>
          </p:txBody>
        </p:sp>
        <p:sp>
          <p:nvSpPr>
            <p:cNvPr id="85" name="Rectangle 84"/>
            <p:cNvSpPr/>
            <p:nvPr/>
          </p:nvSpPr>
          <p:spPr>
            <a:xfrm rot="16200000">
              <a:off x="7668116" y="1277665"/>
              <a:ext cx="324000" cy="23040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tIns="91440" bIns="9144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cs typeface="Arial" pitchFamily="34" charset="0"/>
                </a:rPr>
                <a:t>~10%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580897" y="4780638"/>
            <a:ext cx="2757055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i="1" smtClean="0">
                <a:solidFill>
                  <a:srgbClr val="41AD49"/>
                </a:solidFill>
              </a:rPr>
              <a:t>Higher share of portfolio supporting integration</a:t>
            </a:r>
            <a:endParaRPr lang="de-DE" sz="1600" b="1" i="1" dirty="0" smtClean="0">
              <a:solidFill>
                <a:srgbClr val="41AD49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88294" y="6252468"/>
            <a:ext cx="1440695" cy="370153"/>
          </a:xfrm>
          <a:prstGeom prst="rect">
            <a:avLst/>
          </a:prstGeom>
          <a:solidFill>
            <a:srgbClr val="41AD49"/>
          </a:solidFill>
          <a:ln w="9525">
            <a:solidFill>
              <a:srgbClr val="41AD4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smtClean="0">
                <a:solidFill>
                  <a:srgbClr val="FFFFFF"/>
                </a:solidFill>
                <a:cs typeface="Arial" pitchFamily="34" charset="0"/>
              </a:rPr>
              <a:t>Integration</a:t>
            </a:r>
            <a:endParaRPr lang="de-DE" sz="14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13896" y="6240107"/>
            <a:ext cx="388800" cy="388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1A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</a:endParaRPr>
          </a:p>
        </p:txBody>
      </p:sp>
      <p:grpSp>
        <p:nvGrpSpPr>
          <p:cNvPr id="7" name="Group 64"/>
          <p:cNvGrpSpPr/>
          <p:nvPr/>
        </p:nvGrpSpPr>
        <p:grpSpPr>
          <a:xfrm>
            <a:off x="7042434" y="6293679"/>
            <a:ext cx="360262" cy="312540"/>
            <a:chOff x="863703" y="5156771"/>
            <a:chExt cx="654463" cy="754394"/>
          </a:xfrm>
        </p:grpSpPr>
        <p:pic>
          <p:nvPicPr>
            <p:cNvPr id="1857540" name="Picture 4" descr="https://d30y9cdsu7xlg0.cloudfront.net/png/94818-20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3703" y="5425595"/>
              <a:ext cx="485570" cy="485570"/>
            </a:xfrm>
            <a:prstGeom prst="rect">
              <a:avLst/>
            </a:prstGeom>
            <a:noFill/>
          </p:spPr>
        </p:pic>
        <p:pic>
          <p:nvPicPr>
            <p:cNvPr id="64" name="Picture 4" descr="https://d30y9cdsu7xlg0.cloudfront.net/png/94818-200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816227">
              <a:off x="1061840" y="5156771"/>
              <a:ext cx="456326" cy="456326"/>
            </a:xfrm>
            <a:prstGeom prst="rect">
              <a:avLst/>
            </a:prstGeom>
            <a:noFill/>
          </p:spPr>
        </p:pic>
      </p:grpSp>
      <p:sp>
        <p:nvSpPr>
          <p:cNvPr id="62" name="Rectangle 61"/>
          <p:cNvSpPr/>
          <p:nvPr/>
        </p:nvSpPr>
        <p:spPr>
          <a:xfrm>
            <a:off x="807694" y="6258754"/>
            <a:ext cx="1163782" cy="3701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smtClean="0">
                <a:solidFill>
                  <a:srgbClr val="FFFFFF"/>
                </a:solidFill>
                <a:cs typeface="Arial" pitchFamily="34" charset="0"/>
              </a:rPr>
              <a:t>HIV</a:t>
            </a:r>
            <a:endParaRPr lang="de-DE" sz="14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61835" y="6258754"/>
            <a:ext cx="1163781" cy="370153"/>
          </a:xfrm>
          <a:prstGeom prst="rect">
            <a:avLst/>
          </a:prstGeom>
          <a:solidFill>
            <a:srgbClr val="FFCB05"/>
          </a:solidFill>
          <a:ln w="9525">
            <a:solidFill>
              <a:srgbClr val="FFCB0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smtClean="0">
                <a:solidFill>
                  <a:srgbClr val="FFFFFF"/>
                </a:solidFill>
                <a:cs typeface="Arial" pitchFamily="34" charset="0"/>
              </a:rPr>
              <a:t>TB</a:t>
            </a:r>
            <a:endParaRPr lang="de-DE" sz="14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96171" y="6258754"/>
            <a:ext cx="1163781" cy="370153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smtClean="0">
                <a:solidFill>
                  <a:srgbClr val="FFFFFF"/>
                </a:solidFill>
                <a:cs typeface="Arial" pitchFamily="34" charset="0"/>
              </a:rPr>
              <a:t>Malaria</a:t>
            </a:r>
            <a:endParaRPr lang="de-DE" sz="14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521773" y="6246393"/>
            <a:ext cx="388800" cy="388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</a:endParaRPr>
          </a:p>
        </p:txBody>
      </p:sp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7795" y="6306400"/>
            <a:ext cx="296757" cy="2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80"/>
          <p:cNvGrpSpPr/>
          <p:nvPr/>
        </p:nvGrpSpPr>
        <p:grpSpPr>
          <a:xfrm>
            <a:off x="619051" y="6246393"/>
            <a:ext cx="388800" cy="388800"/>
            <a:chOff x="622199" y="1584547"/>
            <a:chExt cx="388800" cy="388800"/>
          </a:xfrm>
        </p:grpSpPr>
        <p:sp>
          <p:nvSpPr>
            <p:cNvPr id="69" name="Oval 68"/>
            <p:cNvSpPr/>
            <p:nvPr/>
          </p:nvSpPr>
          <p:spPr>
            <a:xfrm>
              <a:off x="622199" y="1584547"/>
              <a:ext cx="388800" cy="388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</a:endParaRPr>
            </a:p>
          </p:txBody>
        </p:sp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57294" y="1638286"/>
              <a:ext cx="318612" cy="2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83"/>
          <p:cNvGrpSpPr/>
          <p:nvPr/>
        </p:nvGrpSpPr>
        <p:grpSpPr>
          <a:xfrm>
            <a:off x="2085509" y="6246393"/>
            <a:ext cx="388800" cy="388800"/>
            <a:chOff x="629459" y="3211289"/>
            <a:chExt cx="388800" cy="388800"/>
          </a:xfrm>
        </p:grpSpPr>
        <p:sp>
          <p:nvSpPr>
            <p:cNvPr id="79" name="Oval 78"/>
            <p:cNvSpPr/>
            <p:nvPr/>
          </p:nvSpPr>
          <p:spPr>
            <a:xfrm>
              <a:off x="629459" y="3211289"/>
              <a:ext cx="388800" cy="3888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</a:endParaRPr>
            </a:p>
          </p:txBody>
        </p:sp>
        <p:pic>
          <p:nvPicPr>
            <p:cNvPr id="86" name="Picture 85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659" y="3274357"/>
              <a:ext cx="328399" cy="2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Rectangle 86"/>
          <p:cNvSpPr/>
          <p:nvPr/>
        </p:nvSpPr>
        <p:spPr>
          <a:xfrm>
            <a:off x="5117164" y="6258754"/>
            <a:ext cx="1788279" cy="370153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smtClean="0">
                <a:solidFill>
                  <a:srgbClr val="FFFFFF"/>
                </a:solidFill>
                <a:cs typeface="Arial" pitchFamily="34" charset="0"/>
              </a:rPr>
              <a:t>Cross-cutting / Enablers</a:t>
            </a:r>
            <a:endParaRPr lang="de-DE" sz="14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45127" y="6246393"/>
            <a:ext cx="388800" cy="388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</a:endParaRPr>
          </a:p>
        </p:txBody>
      </p:sp>
      <p:pic>
        <p:nvPicPr>
          <p:cNvPr id="89" name="Picture 4" descr="https://d30y9cdsu7xlg0.cloudfront.net/png/367594-200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85540" y="6299965"/>
            <a:ext cx="292999" cy="292999"/>
          </a:xfrm>
          <a:prstGeom prst="rect">
            <a:avLst/>
          </a:prstGeom>
          <a:noFill/>
          <a:ln/>
        </p:spPr>
      </p:pic>
      <p:sp>
        <p:nvSpPr>
          <p:cNvPr id="52" name="Rectangle 51"/>
          <p:cNvSpPr/>
          <p:nvPr/>
        </p:nvSpPr>
        <p:spPr>
          <a:xfrm>
            <a:off x="6810320" y="2614243"/>
            <a:ext cx="2636686" cy="537105"/>
          </a:xfrm>
          <a:prstGeom prst="rect">
            <a:avLst/>
          </a:prstGeom>
          <a:solidFill>
            <a:srgbClr val="41AD49">
              <a:alpha val="57000"/>
            </a:srgbClr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2505"/>
            <a:ext cx="8992800" cy="687273"/>
          </a:xfrm>
        </p:spPr>
        <p:txBody>
          <a:bodyPr/>
          <a:lstStyle/>
          <a:p>
            <a:r>
              <a:rPr lang="fr-FR" dirty="0" err="1" smtClean="0"/>
              <a:t>UNITAID's</a:t>
            </a:r>
            <a:r>
              <a:rPr lang="fr-FR" dirty="0" smtClean="0"/>
              <a:t> Areas for Intervention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085571" y="2306858"/>
            <a:ext cx="7961449" cy="1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085571" y="2326666"/>
            <a:ext cx="1540564" cy="1355229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89979" rIns="91419" bIns="89979" rtlCol="0" anchor="ctr" anchorCtr="0"/>
          <a:lstStyle/>
          <a:p>
            <a:pPr algn="ctr" defTabSz="914192"/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CB05"/>
                </a:solidFill>
              </a:rPr>
              <a:t>TB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085571" y="3788586"/>
            <a:ext cx="7961449" cy="1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85571" y="5283565"/>
            <a:ext cx="7961449" cy="1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085571" y="5899563"/>
            <a:ext cx="1540564" cy="659509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89979" rIns="91419" bIns="89979" rtlCol="0" anchor="ctr" anchorCtr="0"/>
          <a:lstStyle/>
          <a:p>
            <a:pPr algn="ctr" defTabSz="914192"/>
            <a:r>
              <a:rPr lang="en-US" b="1" dirty="0" err="1" smtClean="0">
                <a:solidFill>
                  <a:srgbClr val="41AD49"/>
                </a:solidFill>
              </a:rPr>
              <a:t>HCV</a:t>
            </a:r>
            <a:endParaRPr lang="en-US" b="1" dirty="0" smtClean="0">
              <a:solidFill>
                <a:srgbClr val="41AD49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5571" y="1287985"/>
            <a:ext cx="1540564" cy="952613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89979" rIns="91419" bIns="89979" rtlCol="0" anchor="ctr" anchorCtr="0"/>
          <a:lstStyle/>
          <a:p>
            <a:pPr algn="ctr" defTabSz="914192"/>
            <a:r>
              <a:rPr lang="en-US" sz="2000" b="1" dirty="0" smtClean="0">
                <a:solidFill>
                  <a:srgbClr val="B0120E"/>
                </a:solidFill>
              </a:rPr>
              <a:t>HIV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26135" y="1287987"/>
            <a:ext cx="6420885" cy="4565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rgbClr val="FFFFFF"/>
                </a:solidFill>
              </a:rPr>
              <a:t>Scale-up of </a:t>
            </a:r>
            <a:r>
              <a:rPr lang="en-US" sz="2000" b="1" dirty="0" err="1" smtClean="0">
                <a:solidFill>
                  <a:srgbClr val="FFFFFF"/>
                </a:solidFill>
              </a:rPr>
              <a:t>PrEP</a:t>
            </a:r>
            <a:r>
              <a:rPr lang="en-US" sz="2000" b="1" dirty="0" smtClean="0">
                <a:solidFill>
                  <a:srgbClr val="FFFFFF"/>
                </a:solidFill>
              </a:rPr>
              <a:t> &amp; linkage to test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626135" y="1787830"/>
            <a:ext cx="6420885" cy="4527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rgbClr val="FFFFFF"/>
                </a:solidFill>
              </a:rPr>
              <a:t>Adult antiretroviral therapy improvement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635090" y="3767433"/>
            <a:ext cx="6420885" cy="393017"/>
          </a:xfrm>
          <a:prstGeom prst="rect">
            <a:avLst/>
          </a:prstGeom>
          <a:solidFill>
            <a:srgbClr val="25408F"/>
          </a:solidFill>
          <a:ln w="9525">
            <a:solidFill>
              <a:srgbClr val="2540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rgbClr val="FFFFFF"/>
                </a:solidFill>
              </a:rPr>
              <a:t>Preventive treatment  in pregnant women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626135" y="4626036"/>
            <a:ext cx="6420885" cy="377319"/>
          </a:xfrm>
          <a:prstGeom prst="rect">
            <a:avLst/>
          </a:prstGeom>
          <a:solidFill>
            <a:srgbClr val="25408F"/>
          </a:solidFill>
          <a:ln w="9525">
            <a:solidFill>
              <a:srgbClr val="2540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rgbClr val="FFFFFF"/>
                </a:solidFill>
              </a:rPr>
              <a:t>Treatment of severe malaria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626135" y="4203126"/>
            <a:ext cx="6420885" cy="377319"/>
          </a:xfrm>
          <a:prstGeom prst="rect">
            <a:avLst/>
          </a:prstGeom>
          <a:solidFill>
            <a:srgbClr val="25408F"/>
          </a:solidFill>
          <a:ln w="9525">
            <a:solidFill>
              <a:srgbClr val="2540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rgbClr val="FFFFFF"/>
                </a:solidFill>
              </a:rPr>
              <a:t>Innovative vector control tools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626135" y="5899563"/>
            <a:ext cx="6420885" cy="659509"/>
          </a:xfrm>
          <a:prstGeom prst="rect">
            <a:avLst/>
          </a:prstGeom>
          <a:solidFill>
            <a:srgbClr val="41AD49"/>
          </a:solidFill>
          <a:ln w="9525">
            <a:solidFill>
              <a:srgbClr val="41AD4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rgbClr val="FFFFFF"/>
                </a:solidFill>
              </a:rPr>
              <a:t>Simple, rapid diagnosis of </a:t>
            </a:r>
            <a:r>
              <a:rPr lang="en-US" sz="2000" b="1" dirty="0" err="1" smtClean="0">
                <a:solidFill>
                  <a:srgbClr val="FFFFFF"/>
                </a:solidFill>
              </a:rPr>
              <a:t>HCV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859863" y="1230479"/>
            <a:ext cx="407505" cy="407505"/>
            <a:chOff x="622199" y="1584547"/>
            <a:chExt cx="388800" cy="388800"/>
          </a:xfrm>
        </p:grpSpPr>
        <p:sp>
          <p:nvSpPr>
            <p:cNvPr id="25" name="Oval 24"/>
            <p:cNvSpPr/>
            <p:nvPr/>
          </p:nvSpPr>
          <p:spPr>
            <a:xfrm>
              <a:off x="622199" y="1584547"/>
              <a:ext cx="388800" cy="388800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57294" y="1638286"/>
              <a:ext cx="318612" cy="2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6"/>
          <p:cNvGrpSpPr/>
          <p:nvPr/>
        </p:nvGrpSpPr>
        <p:grpSpPr>
          <a:xfrm>
            <a:off x="859863" y="2273835"/>
            <a:ext cx="407505" cy="407505"/>
            <a:chOff x="959242" y="2566712"/>
            <a:chExt cx="388800" cy="388800"/>
          </a:xfrm>
        </p:grpSpPr>
        <p:sp>
          <p:nvSpPr>
            <p:cNvPr id="28" name="Oval 27"/>
            <p:cNvSpPr/>
            <p:nvPr/>
          </p:nvSpPr>
          <p:spPr>
            <a:xfrm>
              <a:off x="959242" y="2566712"/>
              <a:ext cx="388800" cy="388800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9442" y="2629780"/>
              <a:ext cx="328399" cy="2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9"/>
          <p:cNvGrpSpPr/>
          <p:nvPr/>
        </p:nvGrpSpPr>
        <p:grpSpPr>
          <a:xfrm>
            <a:off x="859863" y="5872227"/>
            <a:ext cx="407505" cy="407505"/>
            <a:chOff x="384855" y="5131996"/>
            <a:chExt cx="388800" cy="388800"/>
          </a:xfrm>
        </p:grpSpPr>
        <p:sp>
          <p:nvSpPr>
            <p:cNvPr id="31" name="Oval 30"/>
            <p:cNvSpPr/>
            <p:nvPr/>
          </p:nvSpPr>
          <p:spPr>
            <a:xfrm>
              <a:off x="384855" y="5131996"/>
              <a:ext cx="388800" cy="388800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41A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32" name="Picture 2" descr="https://d30y9cdsu7xlg0.cloudfront.net/png/437423-200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417904" y="5170358"/>
              <a:ext cx="324913" cy="324913"/>
            </a:xfrm>
            <a:prstGeom prst="rect">
              <a:avLst/>
            </a:prstGeom>
            <a:noFill/>
          </p:spPr>
        </p:pic>
      </p:grpSp>
      <p:sp>
        <p:nvSpPr>
          <p:cNvPr id="33" name="Rectangle 32"/>
          <p:cNvSpPr/>
          <p:nvPr/>
        </p:nvSpPr>
        <p:spPr>
          <a:xfrm>
            <a:off x="2626135" y="2340521"/>
            <a:ext cx="6420885" cy="377320"/>
          </a:xfrm>
          <a:prstGeom prst="rect">
            <a:avLst/>
          </a:prstGeom>
          <a:solidFill>
            <a:srgbClr val="FFCB05"/>
          </a:solidFill>
          <a:ln w="9525">
            <a:solidFill>
              <a:srgbClr val="FFCB0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chemeClr val="tx1"/>
                </a:solidFill>
              </a:rPr>
              <a:t>Preventive TB treatment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26135" y="3274536"/>
            <a:ext cx="6420885" cy="417617"/>
          </a:xfrm>
          <a:prstGeom prst="rect">
            <a:avLst/>
          </a:prstGeom>
          <a:solidFill>
            <a:srgbClr val="FFCB05"/>
          </a:solidFill>
          <a:ln w="9525">
            <a:solidFill>
              <a:srgbClr val="FFCB0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chemeClr val="tx1"/>
                </a:solidFill>
              </a:rPr>
              <a:t>Scale-up of better TB treatment in children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26135" y="2807528"/>
            <a:ext cx="6420885" cy="377320"/>
          </a:xfrm>
          <a:prstGeom prst="rect">
            <a:avLst/>
          </a:prstGeom>
          <a:solidFill>
            <a:srgbClr val="FFCB05"/>
          </a:solidFill>
          <a:ln w="9525">
            <a:solidFill>
              <a:srgbClr val="FFCB0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chemeClr val="tx1"/>
                </a:solidFill>
              </a:rPr>
              <a:t>Better, shorter treatment for MDR</a:t>
            </a:r>
            <a:r>
              <a:rPr lang="en-US" sz="2000" b="1" dirty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TB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35090" y="5038421"/>
            <a:ext cx="6420885" cy="377319"/>
          </a:xfrm>
          <a:prstGeom prst="rect">
            <a:avLst/>
          </a:prstGeom>
          <a:solidFill>
            <a:srgbClr val="25408F"/>
          </a:solidFill>
          <a:ln w="9525">
            <a:solidFill>
              <a:srgbClr val="2540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rgbClr val="FFFFFF"/>
                </a:solidFill>
              </a:rPr>
              <a:t>Malaria vaccine trial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35090" y="5450083"/>
            <a:ext cx="6420885" cy="377319"/>
          </a:xfrm>
          <a:prstGeom prst="rect">
            <a:avLst/>
          </a:prstGeom>
          <a:solidFill>
            <a:srgbClr val="25408F"/>
          </a:solidFill>
          <a:ln w="9525">
            <a:solidFill>
              <a:srgbClr val="2540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192"/>
            <a:r>
              <a:rPr lang="en-US" sz="2000" b="1" dirty="0" smtClean="0">
                <a:solidFill>
                  <a:srgbClr val="FFFFFF"/>
                </a:solidFill>
              </a:rPr>
              <a:t>New insecticides for bed-nets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85571" y="3776735"/>
            <a:ext cx="1540564" cy="2050667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89979" rIns="91419" bIns="89979" rtlCol="0" anchor="ctr" anchorCtr="0"/>
          <a:lstStyle/>
          <a:p>
            <a:pPr algn="ctr" defTabSz="914192"/>
            <a:r>
              <a:rPr lang="en-US" b="1" dirty="0" smtClean="0">
                <a:solidFill>
                  <a:srgbClr val="25408F"/>
                </a:solidFill>
              </a:rPr>
              <a:t>Malaria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859863" y="3776735"/>
            <a:ext cx="407505" cy="407505"/>
            <a:chOff x="622199" y="4784724"/>
            <a:chExt cx="388800" cy="388800"/>
          </a:xfrm>
        </p:grpSpPr>
        <p:sp>
          <p:nvSpPr>
            <p:cNvPr id="22" name="Oval 21"/>
            <p:cNvSpPr/>
            <p:nvPr/>
          </p:nvSpPr>
          <p:spPr>
            <a:xfrm>
              <a:off x="622199" y="4784724"/>
              <a:ext cx="388800" cy="388800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254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3211" y="4874711"/>
              <a:ext cx="296757" cy="2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30446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UnitData\Communication\EVENTS\2016\05 May\22 May\PPT\UPDATED-21092016\UTD16012 base pptnew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" y="692696"/>
            <a:ext cx="9845333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PRESENTATIONDONOTDELETE" val="&lt;?xml version=&quot;1.0&quot; encoding=&quot;UTF-16&quot; standalone=&quot;yes&quot;?&gt;&#10;&lt;root reqver=&quot;21047&quot;&gt;&lt;version val=&quot;2326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IfrXLz2kG.3k2zl1YO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j62OdDP0uBKzELrFdW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NITAID Strategy - 05-2016">
  <a:themeElements>
    <a:clrScheme name="UNITAID Strategy - 05-2016">
      <a:dk1>
        <a:srgbClr val="000000"/>
      </a:dk1>
      <a:lt1>
        <a:srgbClr val="FFFFFF"/>
      </a:lt1>
      <a:dk2>
        <a:srgbClr val="B0120E"/>
      </a:dk2>
      <a:lt2>
        <a:srgbClr val="808080"/>
      </a:lt2>
      <a:accent1>
        <a:srgbClr val="E01712"/>
      </a:accent1>
      <a:accent2>
        <a:srgbClr val="F04642"/>
      </a:accent2>
      <a:accent3>
        <a:srgbClr val="4F81BD"/>
      </a:accent3>
      <a:accent4>
        <a:srgbClr val="8FAFD5"/>
      </a:accent4>
      <a:accent5>
        <a:srgbClr val="B2B2B2"/>
      </a:accent5>
      <a:accent6>
        <a:srgbClr val="E2E2E2"/>
      </a:accent6>
      <a:hlink>
        <a:srgbClr val="4F81BD"/>
      </a:hlink>
      <a:folHlink>
        <a:srgbClr val="D0D8E8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solidFill>
            <a:schemeClr val="accent6"/>
          </a:solidFill>
        </a:ln>
        <a:effectLst/>
      </a:spPr>
      <a:bodyPr tIns="91440" bIns="91440" rtlCol="0" anchor="ctr" anchorCtr="0"/>
      <a:lstStyle>
        <a:defPPr algn="ctr">
          <a:defRPr sz="14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1440" bIns="91440" rtlCol="0">
        <a:spAutoFit/>
      </a:bodyPr>
      <a:lstStyle>
        <a:defPPr>
          <a:defRPr sz="1400" dirty="0" err="1" smtClean="0"/>
        </a:defPPr>
      </a:lstStyle>
    </a:txDef>
  </a:objectDefaults>
  <a:extraClrSchemeLst>
    <a:extraClrScheme>
      <a:clrScheme name="UNITAID Strategy - 05-2016">
        <a:dk1>
          <a:srgbClr val="000000"/>
        </a:dk1>
        <a:lt1>
          <a:srgbClr val="FFFFFF"/>
        </a:lt1>
        <a:dk2>
          <a:srgbClr val="B0120E"/>
        </a:dk2>
        <a:lt2>
          <a:srgbClr val="808080"/>
        </a:lt2>
        <a:accent1>
          <a:srgbClr val="E01712"/>
        </a:accent1>
        <a:accent2>
          <a:srgbClr val="F04642"/>
        </a:accent2>
        <a:accent3>
          <a:srgbClr val="4F81BD"/>
        </a:accent3>
        <a:accent4>
          <a:srgbClr val="8FAFD5"/>
        </a:accent4>
        <a:accent5>
          <a:srgbClr val="B2B2B2"/>
        </a:accent5>
        <a:accent6>
          <a:srgbClr val="E2E2E2"/>
        </a:accent6>
        <a:hlink>
          <a:srgbClr val="4F81BD"/>
        </a:hlink>
        <a:folHlink>
          <a:srgbClr val="D0D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White">
      <a:srgbClr val="FFFFFF"/>
    </a:custClr>
    <a:custClr name="Black">
      <a:srgbClr val="000000"/>
    </a:custClr>
    <a:custClr name="Light Red">
      <a:srgbClr val="ECCABD"/>
    </a:custClr>
    <a:custClr name="Medium Red">
      <a:srgbClr val="F79C93"/>
    </a:custClr>
    <a:custClr name="Red">
      <a:srgbClr val="F04642"/>
    </a:custClr>
    <a:custClr name="Dark Red">
      <a:srgbClr val="E01712"/>
    </a:custClr>
    <a:custClr name="UNITAID Red">
      <a:srgbClr val="B0120E"/>
    </a:custClr>
    <a:custClr name="Light Gray BCG">
      <a:srgbClr val="E2E2E2"/>
    </a:custClr>
    <a:custClr name="Medium Gray BCG">
      <a:srgbClr val="B2B2B2"/>
    </a:custClr>
    <a:custClr name="Gray BCG">
      <a:srgbClr val="808080"/>
    </a:custClr>
    <a:custClr name="Dark Gray BCG">
      <a:srgbClr val="4D4D4D"/>
    </a:custClr>
    <a:custClr name="Light Blue">
      <a:srgbClr val="D0D8E8"/>
    </a:custClr>
    <a:custClr name="Medium Blue">
      <a:srgbClr val="8FAFD5"/>
    </a:custClr>
    <a:custClr name="Blue">
      <a:srgbClr val="4F81BD"/>
    </a:custClr>
    <a:custClr name="Dark Blue">
      <a:srgbClr val="25408F"/>
    </a:custClr>
    <a:custClr name="UNITAID Accent Green">
      <a:srgbClr val="41AD49"/>
    </a:custClr>
    <a:custClr name="UNITAID Accent Yellow">
      <a:srgbClr val="FFCB05"/>
    </a:custClr>
    <a:custClr name="UNITAID Accent Purple">
      <a:srgbClr val="9C248F"/>
    </a:custClr>
    <a:custClr name="White">
      <a:srgbClr val="FFFFFF"/>
    </a:custClr>
    <a:custClr name="Light Green">
      <a:srgbClr val="CBF698"/>
    </a:custClr>
    <a:custClr name="Medium Green">
      <a:srgbClr val="80C739"/>
    </a:custClr>
    <a:custClr name="Green">
      <a:srgbClr val="4F9509"/>
    </a:custClr>
    <a:custClr name="Dark Green">
      <a:srgbClr val="39640E"/>
    </a:custClr>
    <a:custClr name="Light Yellow">
      <a:srgbClr val="FCF1BA"/>
    </a:custClr>
    <a:custClr name="Medium Yellow">
      <a:srgbClr val="F1DB6B"/>
    </a:custClr>
    <a:custClr name="Yellow">
      <a:srgbClr val="EABE1C"/>
    </a:custClr>
    <a:custClr name="Dark Yellow">
      <a:srgbClr val="D29B00"/>
    </a:custClr>
    <a:custClr name="Light Purple">
      <a:srgbClr val="F6C8F5"/>
    </a:custClr>
    <a:custClr name="Medium Purple">
      <a:srgbClr val="DE8EDE"/>
    </a:custClr>
    <a:custClr name="Purple">
      <a:srgbClr val="B04EAE"/>
    </a:custClr>
    <a:custClr name="Dark Purple">
      <a:srgbClr val="872985"/>
    </a:custClr>
    <a:custClr name="Light Brown">
      <a:srgbClr val="F4D8BA"/>
    </a:custClr>
    <a:custClr name="Medium Brown">
      <a:srgbClr val="D2A676"/>
    </a:custClr>
    <a:custClr name="Brown">
      <a:srgbClr val="A1784B"/>
    </a:custClr>
    <a:custClr name="Dark Brown">
      <a:srgbClr val="75481B"/>
    </a:custClr>
    <a:custClr name="Accent Yellow">
      <a:srgbClr val="FEEC00"/>
    </a:custClr>
    <a:custClr name="Accent Orange">
      <a:srgbClr val="DC6E00"/>
    </a:custClr>
    <a:custClr name="Accent Bright Red">
      <a:srgbClr val="FF0000"/>
    </a:custClr>
    <a:custClr name="Accent Red">
      <a:srgbClr val="C41300"/>
    </a:custClr>
    <a:custClr name="Accent Green">
      <a:srgbClr val="06C245"/>
    </a:custClr>
    <a:custClr name="Accent Blue">
      <a:srgbClr val="008FC8"/>
    </a:custClr>
    <a:custClr name="Accent Violet">
      <a:srgbClr val="CC0099"/>
    </a:custClr>
  </a:custClrLst>
</a:theme>
</file>

<file path=ppt/theme/theme2.xml><?xml version="1.0" encoding="utf-8"?>
<a:theme xmlns:a="http://schemas.openxmlformats.org/drawingml/2006/main" name="blank">
  <a:themeElements>
    <a:clrScheme name="Unitaid">
      <a:dk1>
        <a:srgbClr val="000000"/>
      </a:dk1>
      <a:lt1>
        <a:srgbClr val="FFFFFF"/>
      </a:lt1>
      <a:dk2>
        <a:srgbClr val="B0120E"/>
      </a:dk2>
      <a:lt2>
        <a:srgbClr val="808080"/>
      </a:lt2>
      <a:accent1>
        <a:srgbClr val="B0120E"/>
      </a:accent1>
      <a:accent2>
        <a:srgbClr val="F04642"/>
      </a:accent2>
      <a:accent3>
        <a:srgbClr val="4F81BD"/>
      </a:accent3>
      <a:accent4>
        <a:srgbClr val="8FAFD5"/>
      </a:accent4>
      <a:accent5>
        <a:srgbClr val="B2B2B2"/>
      </a:accent5>
      <a:accent6>
        <a:srgbClr val="E2E2E2"/>
      </a:accent6>
      <a:hlink>
        <a:srgbClr val="4F81BD"/>
      </a:hlink>
      <a:folHlink>
        <a:srgbClr val="D0D8E8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 Theme">
  <a:themeElements>
    <a:clrScheme name="Unitaid">
      <a:dk1>
        <a:srgbClr val="000000"/>
      </a:dk1>
      <a:lt1>
        <a:srgbClr val="FFFFFF"/>
      </a:lt1>
      <a:dk2>
        <a:srgbClr val="B0120E"/>
      </a:dk2>
      <a:lt2>
        <a:srgbClr val="808080"/>
      </a:lt2>
      <a:accent1>
        <a:srgbClr val="B0120E"/>
      </a:accent1>
      <a:accent2>
        <a:srgbClr val="F04642"/>
      </a:accent2>
      <a:accent3>
        <a:srgbClr val="4F81BD"/>
      </a:accent3>
      <a:accent4>
        <a:srgbClr val="8FAFD5"/>
      </a:accent4>
      <a:accent5>
        <a:srgbClr val="B2B2B2"/>
      </a:accent5>
      <a:accent6>
        <a:srgbClr val="E2E2E2"/>
      </a:accent6>
      <a:hlink>
        <a:srgbClr val="4F81BD"/>
      </a:hlink>
      <a:folHlink>
        <a:srgbClr val="D0D8E8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Props1.xml><?xml version="1.0" encoding="utf-8"?>
<ds:datastoreItem xmlns:ds="http://schemas.openxmlformats.org/officeDocument/2006/customXml" ds:itemID="{E57F283F-38A9-4182-89E4-F40229B49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DF4D831-0AB5-426D-8CDE-339BC374993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BCA886F-AA5A-4EEE-BFCF-4D5BD3C4D49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679DFA2-9318-4121-8FF2-2AAF06126B02}">
  <ds:schemaRefs>
    <ds:schemaRef ds:uri="urn:sharePointPublishingRca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369</Words>
  <Application>Microsoft Office PowerPoint</Application>
  <PresentationFormat>A4 Paper (210x297 mm)</PresentationFormat>
  <Paragraphs>126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UNITAID Strategy - 05-2016</vt:lpstr>
      <vt:lpstr>blank</vt:lpstr>
      <vt:lpstr>Standard Theme</vt:lpstr>
      <vt:lpstr>think-cell Slide</vt:lpstr>
      <vt:lpstr>PowerPoint Presentation</vt:lpstr>
      <vt:lpstr>Our mission</vt:lpstr>
      <vt:lpstr>UNITAID connects the upstream to the downstream</vt:lpstr>
      <vt:lpstr>UNITAID is part of the global response</vt:lpstr>
      <vt:lpstr>PowerPoint Presentation</vt:lpstr>
      <vt:lpstr>UNITAID translates global goals into concrete projects</vt:lpstr>
      <vt:lpstr>Portfolio funding overview</vt:lpstr>
      <vt:lpstr>UNITAID's Areas for Intervention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Jasmin Didier</dc:creator>
  <cp:lastModifiedBy>NATHANSON, Eva Maria</cp:lastModifiedBy>
  <cp:revision>1679</cp:revision>
  <dcterms:created xsi:type="dcterms:W3CDTF">2010-04-29T09:23:17Z</dcterms:created>
  <dcterms:modified xsi:type="dcterms:W3CDTF">2017-02-15T13:52:25Z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20160502</vt:lpwstr>
  </property>
  <property fmtid="{D5CDD505-2E9C-101B-9397-08002B2CF9AE}" pid="3" name="Format Name">
    <vt:lpwstr>UNITAID Strategy</vt:lpwstr>
  </property>
  <property fmtid="{D5CDD505-2E9C-101B-9397-08002B2CF9AE}" pid="4" name="Template Name">
    <vt:lpwstr>A4</vt:lpwstr>
  </property>
  <property fmtid="{D5CDD505-2E9C-101B-9397-08002B2CF9AE}" pid="5" name="_NewReviewCycle">
    <vt:lpwstr/>
  </property>
</Properties>
</file>